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12AEA1-1FC0-42BF-8EEE-6D8C34280DF2}" v="3" dt="2025-11-05T00:28:31.41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617" autoAdjust="0"/>
  </p:normalViewPr>
  <p:slideViewPr>
    <p:cSldViewPr>
      <p:cViewPr varScale="1">
        <p:scale>
          <a:sx n="72" d="100"/>
          <a:sy n="72" d="100"/>
        </p:scale>
        <p:origin x="2034"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moud Kiasari" userId="32341b9a-71dd-4a5f-a9ee-937618117857" providerId="ADAL" clId="{7AD444F2-947D-4CF0-9F3A-DF185AB7D106}"/>
    <pc:docChg chg="custSel modSld">
      <pc:chgData name="Mahmoud Kiasari" userId="32341b9a-71dd-4a5f-a9ee-937618117857" providerId="ADAL" clId="{7AD444F2-947D-4CF0-9F3A-DF185AB7D106}" dt="2025-11-05T00:29:40.316" v="1278" actId="313"/>
      <pc:docMkLst>
        <pc:docMk/>
      </pc:docMkLst>
      <pc:sldChg chg="modNotesTx">
        <pc:chgData name="Mahmoud Kiasari" userId="32341b9a-71dd-4a5f-a9ee-937618117857" providerId="ADAL" clId="{7AD444F2-947D-4CF0-9F3A-DF185AB7D106}" dt="2025-11-04T16:48:21.377" v="117" actId="313"/>
        <pc:sldMkLst>
          <pc:docMk/>
          <pc:sldMk cId="0" sldId="260"/>
        </pc:sldMkLst>
      </pc:sldChg>
      <pc:sldChg chg="modNotesTx">
        <pc:chgData name="Mahmoud Kiasari" userId="32341b9a-71dd-4a5f-a9ee-937618117857" providerId="ADAL" clId="{7AD444F2-947D-4CF0-9F3A-DF185AB7D106}" dt="2025-11-04T16:48:44.488" v="169" actId="20577"/>
        <pc:sldMkLst>
          <pc:docMk/>
          <pc:sldMk cId="0" sldId="261"/>
        </pc:sldMkLst>
      </pc:sldChg>
      <pc:sldChg chg="modNotesTx">
        <pc:chgData name="Mahmoud Kiasari" userId="32341b9a-71dd-4a5f-a9ee-937618117857" providerId="ADAL" clId="{7AD444F2-947D-4CF0-9F3A-DF185AB7D106}" dt="2025-11-04T16:50:52.171" v="507" actId="20577"/>
        <pc:sldMkLst>
          <pc:docMk/>
          <pc:sldMk cId="0" sldId="263"/>
        </pc:sldMkLst>
      </pc:sldChg>
      <pc:sldChg chg="modNotesTx">
        <pc:chgData name="Mahmoud Kiasari" userId="32341b9a-71dd-4a5f-a9ee-937618117857" providerId="ADAL" clId="{7AD444F2-947D-4CF0-9F3A-DF185AB7D106}" dt="2025-11-04T16:59:28.635" v="786" actId="20577"/>
        <pc:sldMkLst>
          <pc:docMk/>
          <pc:sldMk cId="0" sldId="265"/>
        </pc:sldMkLst>
      </pc:sldChg>
      <pc:sldChg chg="modNotesTx">
        <pc:chgData name="Mahmoud Kiasari" userId="32341b9a-71dd-4a5f-a9ee-937618117857" providerId="ADAL" clId="{7AD444F2-947D-4CF0-9F3A-DF185AB7D106}" dt="2025-11-04T17:01:09.810" v="916" actId="313"/>
        <pc:sldMkLst>
          <pc:docMk/>
          <pc:sldMk cId="0" sldId="269"/>
        </pc:sldMkLst>
      </pc:sldChg>
      <pc:sldChg chg="modNotesTx">
        <pc:chgData name="Mahmoud Kiasari" userId="32341b9a-71dd-4a5f-a9ee-937618117857" providerId="ADAL" clId="{7AD444F2-947D-4CF0-9F3A-DF185AB7D106}" dt="2025-11-04T17:02:12.843" v="976" actId="20577"/>
        <pc:sldMkLst>
          <pc:docMk/>
          <pc:sldMk cId="0" sldId="270"/>
        </pc:sldMkLst>
      </pc:sldChg>
      <pc:sldChg chg="modNotesTx">
        <pc:chgData name="Mahmoud Kiasari" userId="32341b9a-71dd-4a5f-a9ee-937618117857" providerId="ADAL" clId="{7AD444F2-947D-4CF0-9F3A-DF185AB7D106}" dt="2025-11-04T17:03:05.800" v="992" actId="20577"/>
        <pc:sldMkLst>
          <pc:docMk/>
          <pc:sldMk cId="0" sldId="274"/>
        </pc:sldMkLst>
      </pc:sldChg>
      <pc:sldChg chg="modNotesTx">
        <pc:chgData name="Mahmoud Kiasari" userId="32341b9a-71dd-4a5f-a9ee-937618117857" providerId="ADAL" clId="{7AD444F2-947D-4CF0-9F3A-DF185AB7D106}" dt="2025-11-05T00:22:19.599" v="1074" actId="20577"/>
        <pc:sldMkLst>
          <pc:docMk/>
          <pc:sldMk cId="0" sldId="282"/>
        </pc:sldMkLst>
      </pc:sldChg>
      <pc:sldChg chg="modNotesTx">
        <pc:chgData name="Mahmoud Kiasari" userId="32341b9a-71dd-4a5f-a9ee-937618117857" providerId="ADAL" clId="{7AD444F2-947D-4CF0-9F3A-DF185AB7D106}" dt="2025-11-05T00:29:40.316" v="1278" actId="313"/>
        <pc:sldMkLst>
          <pc:docMk/>
          <pc:sldMk cId="0" sldId="29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A12EE13-5F7C-4FDD-BD60-6CB43F3C7D74}" type="datetimeFigureOut">
              <a:rPr lang="en-CA" smtClean="0"/>
              <a:t>2025-11-04</a:t>
            </a:fld>
            <a:endParaRPr lang="en-CA"/>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85951C3-C431-492C-B82D-ECEE58365811}" type="slidenum">
              <a:rPr lang="en-CA" smtClean="0"/>
              <a:t>‹#›</a:t>
            </a:fld>
            <a:endParaRPr lang="en-CA"/>
          </a:p>
        </p:txBody>
      </p:sp>
    </p:spTree>
    <p:extLst>
      <p:ext uri="{BB962C8B-B14F-4D97-AF65-F5344CB8AC3E}">
        <p14:creationId xmlns:p14="http://schemas.microsoft.com/office/powerpoint/2010/main" val="1605389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Entrepreneurship has many paths:</a:t>
            </a:r>
          </a:p>
          <a:p>
            <a:pPr marL="171450" indent="-171450">
              <a:buFontTx/>
              <a:buChar char="-"/>
            </a:pPr>
            <a:r>
              <a:rPr lang="en-US" dirty="0"/>
              <a:t>Building a company and sell it</a:t>
            </a:r>
          </a:p>
          <a:p>
            <a:pPr marL="0" indent="0">
              <a:buFontTx/>
              <a:buNone/>
            </a:pPr>
            <a:r>
              <a:rPr lang="en-US" dirty="0"/>
              <a:t>- Build an sell yet with keeping the rights</a:t>
            </a:r>
          </a:p>
          <a:p>
            <a:pPr marL="0" indent="0">
              <a:buFontTx/>
              <a:buNone/>
            </a:pPr>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5</a:t>
            </a:fld>
            <a:endParaRPr lang="en-CA"/>
          </a:p>
        </p:txBody>
      </p:sp>
    </p:spTree>
    <p:extLst>
      <p:ext uri="{BB962C8B-B14F-4D97-AF65-F5344CB8AC3E}">
        <p14:creationId xmlns:p14="http://schemas.microsoft.com/office/powerpoint/2010/main" val="42161182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be careful as people are more eager to talk about negative things!</a:t>
            </a:r>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27</a:t>
            </a:fld>
            <a:endParaRPr lang="en-CA"/>
          </a:p>
        </p:txBody>
      </p:sp>
    </p:spTree>
    <p:extLst>
      <p:ext uri="{BB962C8B-B14F-4D97-AF65-F5344CB8AC3E}">
        <p14:creationId xmlns:p14="http://schemas.microsoft.com/office/powerpoint/2010/main" val="700325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a:t>
            </a:r>
            <a:r>
              <a:rPr lang="en-GB" b="1" dirty="0"/>
              <a:t>customer discovery</a:t>
            </a:r>
            <a:r>
              <a:rPr lang="en-GB" dirty="0"/>
              <a:t>, </a:t>
            </a:r>
            <a:r>
              <a:rPr lang="en-GB" i="1" dirty="0"/>
              <a:t>“playing the devil’s advocate”</a:t>
            </a:r>
            <a:r>
              <a:rPr lang="en-GB" dirty="0"/>
              <a:t> means pretending to </a:t>
            </a:r>
            <a:r>
              <a:rPr lang="en-GB" b="1" dirty="0"/>
              <a:t>disagree with your own idea</a:t>
            </a:r>
            <a:r>
              <a:rPr lang="en-GB" dirty="0"/>
              <a:t> — on purpose — to see if it really holds up.</a:t>
            </a:r>
          </a:p>
          <a:p>
            <a:r>
              <a:rPr lang="en-GB" dirty="0"/>
              <a:t>Here’s how to think about it in simple terms 👇</a:t>
            </a:r>
          </a:p>
          <a:p>
            <a:br>
              <a:rPr lang="en-GB" dirty="0"/>
            </a:br>
            <a:endParaRPr lang="en-GB" dirty="0"/>
          </a:p>
          <a:p>
            <a:r>
              <a:rPr lang="en-GB" b="1" dirty="0"/>
              <a:t>😈 What It Means</a:t>
            </a:r>
          </a:p>
          <a:p>
            <a:r>
              <a:rPr lang="en-GB" dirty="0"/>
              <a:t>Imagine you’re building a new robot toy and you think it’s amazing 🤖.</a:t>
            </a:r>
            <a:br>
              <a:rPr lang="en-GB" dirty="0"/>
            </a:br>
            <a:r>
              <a:rPr lang="en-GB" dirty="0"/>
              <a:t>Now you pretend to be someone who </a:t>
            </a:r>
            <a:r>
              <a:rPr lang="en-GB" i="1" dirty="0"/>
              <a:t>doesn’t like it at all</a:t>
            </a:r>
            <a:r>
              <a:rPr lang="en-GB" dirty="0"/>
              <a:t>.</a:t>
            </a:r>
            <a:br>
              <a:rPr lang="en-GB" dirty="0"/>
            </a:br>
            <a:r>
              <a:rPr lang="en-GB" dirty="0"/>
              <a:t>You start asking hard questions like:</a:t>
            </a:r>
          </a:p>
          <a:p>
            <a:r>
              <a:rPr lang="en-GB" dirty="0"/>
              <a:t>“Why would anyone buy this instead of a cheaper toy?”</a:t>
            </a:r>
          </a:p>
          <a:p>
            <a:r>
              <a:rPr lang="en-GB" dirty="0"/>
              <a:t>“What if kids find it too complicated?”</a:t>
            </a:r>
          </a:p>
          <a:p>
            <a:r>
              <a:rPr lang="en-GB" dirty="0"/>
              <a:t>“Is the battery life too short?”</a:t>
            </a:r>
          </a:p>
          <a:p>
            <a:r>
              <a:rPr lang="en-GB" dirty="0"/>
              <a:t>You’re not trying to be mean — you’re testing your idea from every angle.</a:t>
            </a:r>
          </a:p>
          <a:p>
            <a:br>
              <a:rPr lang="en-GB" dirty="0"/>
            </a:br>
            <a:endParaRPr lang="en-GB" dirty="0"/>
          </a:p>
          <a:p>
            <a:r>
              <a:rPr lang="en-GB" b="1" dirty="0"/>
              <a:t>💡 Why It’s Important</a:t>
            </a:r>
          </a:p>
          <a:p>
            <a:r>
              <a:rPr lang="en-GB" dirty="0"/>
              <a:t>In </a:t>
            </a:r>
            <a:r>
              <a:rPr lang="en-GB" b="1" dirty="0"/>
              <a:t>customer discovery</a:t>
            </a:r>
            <a:r>
              <a:rPr lang="en-GB" dirty="0"/>
              <a:t>, this helps you:</a:t>
            </a:r>
          </a:p>
          <a:p>
            <a:r>
              <a:rPr lang="en-GB" b="1" dirty="0"/>
              <a:t>Find weak spots</a:t>
            </a:r>
            <a:r>
              <a:rPr lang="en-GB" dirty="0"/>
              <a:t> in your idea early.</a:t>
            </a:r>
          </a:p>
          <a:p>
            <a:r>
              <a:rPr lang="en-GB" b="1" dirty="0"/>
              <a:t>Understand real customer objections</a:t>
            </a:r>
            <a:r>
              <a:rPr lang="en-GB" dirty="0"/>
              <a:t> before they happen.</a:t>
            </a:r>
          </a:p>
          <a:p>
            <a:r>
              <a:rPr lang="en-GB" b="1" dirty="0"/>
              <a:t>Make your solution stronger</a:t>
            </a:r>
            <a:r>
              <a:rPr lang="en-GB" dirty="0"/>
              <a:t> by fixing those issues.</a:t>
            </a:r>
          </a:p>
          <a:p>
            <a:br>
              <a:rPr lang="en-GB" dirty="0"/>
            </a:br>
            <a:endParaRPr lang="en-GB" dirty="0"/>
          </a:p>
          <a:p>
            <a:r>
              <a:rPr lang="en-GB" b="1" dirty="0"/>
              <a:t>🧠 Example</a:t>
            </a:r>
          </a:p>
          <a:p>
            <a:r>
              <a:rPr lang="en-GB" dirty="0"/>
              <a:t>If you’re interviewing customers and they say “I love your product!”, you might play the devil’s advocate and ask:</a:t>
            </a:r>
          </a:p>
          <a:p>
            <a:r>
              <a:rPr lang="en-GB" dirty="0"/>
              <a:t>“Really? Some people told me it’s too expensive — what do you think?”</a:t>
            </a:r>
          </a:p>
          <a:p>
            <a:r>
              <a:rPr lang="en-GB" dirty="0"/>
              <a:t>That makes them think harder and give you </a:t>
            </a:r>
            <a:r>
              <a:rPr lang="en-GB" b="1" dirty="0"/>
              <a:t>honest feedback</a:t>
            </a:r>
            <a:r>
              <a:rPr lang="en-GB" dirty="0"/>
              <a:t>, not just polite answers.</a:t>
            </a:r>
          </a:p>
          <a:p>
            <a:br>
              <a:rPr lang="en-GB" dirty="0"/>
            </a:br>
            <a:endParaRPr lang="en-GB" dirty="0"/>
          </a:p>
          <a:p>
            <a:r>
              <a:rPr lang="en-GB" b="1" dirty="0"/>
              <a:t>⚖️ In Short:</a:t>
            </a:r>
          </a:p>
          <a:p>
            <a:r>
              <a:rPr lang="en-GB" dirty="0"/>
              <a:t>🗣️ Playing the devil’s advocate = asking tough “what if” questions to test your idea’s strength — before the real world does.</a:t>
            </a:r>
          </a:p>
          <a:p>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35</a:t>
            </a:fld>
            <a:endParaRPr lang="en-CA"/>
          </a:p>
        </p:txBody>
      </p:sp>
    </p:spTree>
    <p:extLst>
      <p:ext uri="{BB962C8B-B14F-4D97-AF65-F5344CB8AC3E}">
        <p14:creationId xmlns:p14="http://schemas.microsoft.com/office/powerpoint/2010/main" val="36719638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Always ask people with honest and different questions as the are bombarded with scams and finding a real person is so heartwarming for them. They will always answer you in that way.</a:t>
            </a:r>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37</a:t>
            </a:fld>
            <a:endParaRPr lang="en-CA"/>
          </a:p>
        </p:txBody>
      </p:sp>
    </p:spTree>
    <p:extLst>
      <p:ext uri="{BB962C8B-B14F-4D97-AF65-F5344CB8AC3E}">
        <p14:creationId xmlns:p14="http://schemas.microsoft.com/office/powerpoint/2010/main" val="2327898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risk management has the max responsibility in it</a:t>
            </a:r>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6</a:t>
            </a:fld>
            <a:endParaRPr lang="en-CA"/>
          </a:p>
        </p:txBody>
      </p:sp>
    </p:spTree>
    <p:extLst>
      <p:ext uri="{BB962C8B-B14F-4D97-AF65-F5344CB8AC3E}">
        <p14:creationId xmlns:p14="http://schemas.microsoft.com/office/powerpoint/2010/main" val="370670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market doesn’t want your product you have to change </a:t>
            </a:r>
            <a:r>
              <a:rPr lang="en-US" dirty="0" err="1"/>
              <a:t>sth</a:t>
            </a:r>
            <a:r>
              <a:rPr lang="en-US" dirty="0"/>
              <a:t> about it to make it ready</a:t>
            </a:r>
          </a:p>
          <a:p>
            <a:r>
              <a:rPr lang="en-US" dirty="0"/>
              <a:t>You have to know in what scale your product is going to be acceptable and usable</a:t>
            </a:r>
          </a:p>
          <a:p>
            <a:r>
              <a:rPr lang="en-US" dirty="0"/>
              <a:t>For the management section you have to know the structures and your team</a:t>
            </a:r>
          </a:p>
          <a:p>
            <a:r>
              <a:rPr lang="en-US" dirty="0"/>
              <a:t>Financial section is the wing for your product to grow</a:t>
            </a:r>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8</a:t>
            </a:fld>
            <a:endParaRPr lang="en-CA"/>
          </a:p>
        </p:txBody>
      </p:sp>
    </p:spTree>
    <p:extLst>
      <p:ext uri="{BB962C8B-B14F-4D97-AF65-F5344CB8AC3E}">
        <p14:creationId xmlns:p14="http://schemas.microsoft.com/office/powerpoint/2010/main" val="405644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sell your solution to the companies at first you have to put away your solution on the shelf and talk with them. Get them know better and ask them question and somehow lead them to the fact that you have a solution for them. Then you can offer them your way and sell it.</a:t>
            </a:r>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10</a:t>
            </a:fld>
            <a:endParaRPr lang="en-CA"/>
          </a:p>
        </p:txBody>
      </p:sp>
    </p:spTree>
    <p:extLst>
      <p:ext uri="{BB962C8B-B14F-4D97-AF65-F5344CB8AC3E}">
        <p14:creationId xmlns:p14="http://schemas.microsoft.com/office/powerpoint/2010/main" val="32018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Government are considered as life time customers yet slow payers. On the other hand consumers are fast costumers yet cheap ones.</a:t>
            </a:r>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14</a:t>
            </a:fld>
            <a:endParaRPr lang="en-CA"/>
          </a:p>
        </p:txBody>
      </p:sp>
    </p:spTree>
    <p:extLst>
      <p:ext uri="{BB962C8B-B14F-4D97-AF65-F5344CB8AC3E}">
        <p14:creationId xmlns:p14="http://schemas.microsoft.com/office/powerpoint/2010/main" val="2853806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means putting the right people on the right things.</a:t>
            </a:r>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15</a:t>
            </a:fld>
            <a:endParaRPr lang="en-CA"/>
          </a:p>
        </p:txBody>
      </p:sp>
    </p:spTree>
    <p:extLst>
      <p:ext uri="{BB962C8B-B14F-4D97-AF65-F5344CB8AC3E}">
        <p14:creationId xmlns:p14="http://schemas.microsoft.com/office/powerpoint/2010/main" val="293136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quote</a:t>
            </a:r>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19</a:t>
            </a:fld>
            <a:endParaRPr lang="en-CA"/>
          </a:p>
        </p:txBody>
      </p:sp>
    </p:spTree>
    <p:extLst>
      <p:ext uri="{BB962C8B-B14F-4D97-AF65-F5344CB8AC3E}">
        <p14:creationId xmlns:p14="http://schemas.microsoft.com/office/powerpoint/2010/main" val="3353102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 Angel Investors</a:t>
            </a:r>
          </a:p>
          <a:p>
            <a:r>
              <a:rPr lang="en-GB" dirty="0"/>
              <a:t>Imagine you’re building a cool LEGO rocket but you don’t have enough pieces.</a:t>
            </a:r>
            <a:br>
              <a:rPr lang="en-GB" dirty="0"/>
            </a:br>
            <a:r>
              <a:rPr lang="en-GB" dirty="0"/>
              <a:t>An </a:t>
            </a:r>
            <a:r>
              <a:rPr lang="en-GB" i="1" dirty="0"/>
              <a:t>angel investor</a:t>
            </a:r>
            <a:r>
              <a:rPr lang="en-GB" dirty="0"/>
              <a:t> is like a kind grown-up who gives you LEGO pieces (money) to finish your rocket because they believe it will be awesome!</a:t>
            </a:r>
          </a:p>
          <a:p>
            <a:br>
              <a:rPr lang="en-GB" dirty="0"/>
            </a:br>
            <a:endParaRPr lang="en-GB" dirty="0"/>
          </a:p>
          <a:p>
            <a:r>
              <a:rPr lang="en-GB" b="1" dirty="0"/>
              <a:t>💸 SAFE / Convertible Loan Notes</a:t>
            </a:r>
          </a:p>
          <a:p>
            <a:r>
              <a:rPr lang="en-GB" dirty="0"/>
              <a:t>These are special promises.</a:t>
            </a:r>
            <a:br>
              <a:rPr lang="en-GB" dirty="0"/>
            </a:br>
            <a:r>
              <a:rPr lang="en-GB" dirty="0"/>
              <a:t>You tell your helper (the angel) “If my rocket works and becomes famous, I’ll give you some rocket shares instead of just giving your LEGO pieces back.”</a:t>
            </a:r>
            <a:br>
              <a:rPr lang="en-GB" dirty="0"/>
            </a:br>
            <a:r>
              <a:rPr lang="en-GB" dirty="0"/>
              <a:t>That’s what a </a:t>
            </a:r>
            <a:r>
              <a:rPr lang="en-GB" i="1" dirty="0"/>
              <a:t>SAFE</a:t>
            </a:r>
            <a:r>
              <a:rPr lang="en-GB" dirty="0"/>
              <a:t> or </a:t>
            </a:r>
            <a:r>
              <a:rPr lang="en-GB" i="1" dirty="0"/>
              <a:t>convertible loan note</a:t>
            </a:r>
            <a:r>
              <a:rPr lang="en-GB" dirty="0"/>
              <a:t> does — it turns help (money) into </a:t>
            </a:r>
            <a:r>
              <a:rPr lang="en-GB" i="1" dirty="0"/>
              <a:t>ownership</a:t>
            </a:r>
            <a:r>
              <a:rPr lang="en-GB" dirty="0"/>
              <a:t> later.</a:t>
            </a:r>
          </a:p>
          <a:p>
            <a:br>
              <a:rPr lang="en-GB" dirty="0"/>
            </a:br>
            <a:endParaRPr lang="en-GB" dirty="0"/>
          </a:p>
          <a:p>
            <a:r>
              <a:rPr lang="en-GB" b="1" dirty="0"/>
              <a:t>💰 Pre- and Post-Money Valuation</a:t>
            </a:r>
          </a:p>
          <a:p>
            <a:r>
              <a:rPr lang="en-GB" dirty="0"/>
              <a:t>Think of your rocket before and after you add more LEGO pieces:</a:t>
            </a:r>
          </a:p>
          <a:p>
            <a:r>
              <a:rPr lang="en-GB" i="1" dirty="0"/>
              <a:t>Pre-money</a:t>
            </a:r>
            <a:r>
              <a:rPr lang="en-GB" dirty="0"/>
              <a:t> is how cool and valuable your rocket is </a:t>
            </a:r>
            <a:r>
              <a:rPr lang="en-GB" b="1" dirty="0"/>
              <a:t>before</a:t>
            </a:r>
            <a:r>
              <a:rPr lang="en-GB" dirty="0"/>
              <a:t> getting new pieces.</a:t>
            </a:r>
          </a:p>
          <a:p>
            <a:r>
              <a:rPr lang="en-GB" i="1" dirty="0"/>
              <a:t>Post-money</a:t>
            </a:r>
            <a:r>
              <a:rPr lang="en-GB" dirty="0"/>
              <a:t> is how valuable it is </a:t>
            </a:r>
            <a:r>
              <a:rPr lang="en-GB" b="1" dirty="0"/>
              <a:t>after</a:t>
            </a:r>
            <a:r>
              <a:rPr lang="en-GB" dirty="0"/>
              <a:t> adding them.</a:t>
            </a:r>
          </a:p>
          <a:p>
            <a:br>
              <a:rPr lang="en-GB" dirty="0"/>
            </a:br>
            <a:endParaRPr lang="en-GB" dirty="0"/>
          </a:p>
          <a:p>
            <a:r>
              <a:rPr lang="en-GB" b="1" dirty="0"/>
              <a:t>📊 Equity</a:t>
            </a:r>
          </a:p>
          <a:p>
            <a:r>
              <a:rPr lang="en-GB" i="1" dirty="0"/>
              <a:t>Equity</a:t>
            </a:r>
            <a:r>
              <a:rPr lang="en-GB" dirty="0"/>
              <a:t> means owning a part of something.</a:t>
            </a:r>
            <a:br>
              <a:rPr lang="en-GB" dirty="0"/>
            </a:br>
            <a:r>
              <a:rPr lang="en-GB" dirty="0"/>
              <a:t>If your rocket has 10 LEGO pieces and you own 6 of them, you own </a:t>
            </a:r>
            <a:r>
              <a:rPr lang="en-GB" b="1" dirty="0"/>
              <a:t>60%</a:t>
            </a:r>
            <a:r>
              <a:rPr lang="en-GB" dirty="0"/>
              <a:t> of the rocket!</a:t>
            </a:r>
          </a:p>
          <a:p>
            <a:br>
              <a:rPr lang="en-GB" dirty="0"/>
            </a:br>
            <a:endParaRPr lang="en-GB" dirty="0"/>
          </a:p>
          <a:p>
            <a:r>
              <a:rPr lang="en-GB" b="1" dirty="0"/>
              <a:t>📋 Cap Table</a:t>
            </a:r>
          </a:p>
          <a:p>
            <a:r>
              <a:rPr lang="en-GB" dirty="0"/>
              <a:t>A </a:t>
            </a:r>
            <a:r>
              <a:rPr lang="en-GB" i="1" dirty="0"/>
              <a:t>cap table</a:t>
            </a:r>
            <a:r>
              <a:rPr lang="en-GB" dirty="0"/>
              <a:t> is like a scorecard that shows who owns how many LEGO pieces of the rocket.</a:t>
            </a:r>
            <a:br>
              <a:rPr lang="en-GB" dirty="0"/>
            </a:br>
            <a:r>
              <a:rPr lang="en-GB" dirty="0"/>
              <a:t>It helps everyone know who owns what share.</a:t>
            </a:r>
          </a:p>
          <a:p>
            <a:br>
              <a:rPr lang="en-GB" dirty="0"/>
            </a:br>
            <a:endParaRPr lang="en-GB" dirty="0"/>
          </a:p>
          <a:p>
            <a:r>
              <a:rPr lang="en-GB" b="1" dirty="0"/>
              <a:t>🌱 Seed Investment</a:t>
            </a:r>
          </a:p>
          <a:p>
            <a:r>
              <a:rPr lang="en-GB" dirty="0"/>
              <a:t>A </a:t>
            </a:r>
            <a:r>
              <a:rPr lang="en-GB" i="1" dirty="0"/>
              <a:t>seed</a:t>
            </a:r>
            <a:r>
              <a:rPr lang="en-GB" dirty="0"/>
              <a:t> is the first step to grow a big tree — or a company!</a:t>
            </a:r>
            <a:br>
              <a:rPr lang="en-GB" dirty="0"/>
            </a:br>
            <a:r>
              <a:rPr lang="en-GB" dirty="0"/>
              <a:t>A </a:t>
            </a:r>
            <a:r>
              <a:rPr lang="en-GB" i="1" dirty="0"/>
              <a:t>seed investor</a:t>
            </a:r>
            <a:r>
              <a:rPr lang="en-GB" dirty="0"/>
              <a:t> gives you the very first bit of money to help your rocket project take off.</a:t>
            </a:r>
          </a:p>
          <a:p>
            <a:br>
              <a:rPr lang="en-GB" dirty="0"/>
            </a:br>
            <a:endParaRPr lang="en-GB" dirty="0"/>
          </a:p>
          <a:p>
            <a:r>
              <a:rPr lang="en-GB" b="1" dirty="0"/>
              <a:t>👔 VC (Venture Capitalist)</a:t>
            </a:r>
          </a:p>
          <a:p>
            <a:r>
              <a:rPr lang="en-GB" dirty="0"/>
              <a:t>When your rocket is flying well, </a:t>
            </a:r>
            <a:r>
              <a:rPr lang="en-GB" i="1" dirty="0"/>
              <a:t>VCs</a:t>
            </a:r>
            <a:r>
              <a:rPr lang="en-GB" dirty="0"/>
              <a:t> are like big, serious teams who bring lots of LEGO pieces and tools to make it go even faster — but they also want a part of your rocket in return.</a:t>
            </a:r>
          </a:p>
          <a:p>
            <a:br>
              <a:rPr lang="en-GB" dirty="0"/>
            </a:br>
            <a:endParaRPr lang="en-GB" dirty="0"/>
          </a:p>
          <a:p>
            <a:r>
              <a:rPr lang="en-GB" b="1" dirty="0"/>
              <a:t>🥧 Preferred Shares</a:t>
            </a:r>
          </a:p>
          <a:p>
            <a:r>
              <a:rPr lang="en-GB" dirty="0"/>
              <a:t>These are </a:t>
            </a:r>
            <a:r>
              <a:rPr lang="en-GB" i="1" dirty="0"/>
              <a:t>special shares</a:t>
            </a:r>
            <a:r>
              <a:rPr lang="en-GB" dirty="0"/>
              <a:t> that give their owners extra treats — like getting first pick of candy if the rocket wins a prize.</a:t>
            </a:r>
            <a:br>
              <a:rPr lang="en-GB" dirty="0"/>
            </a:br>
            <a:r>
              <a:rPr lang="en-GB" dirty="0"/>
              <a:t>They are “preferred” because they get some benefits before regular shares do.</a:t>
            </a:r>
          </a:p>
          <a:p>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23</a:t>
            </a:fld>
            <a:endParaRPr lang="en-CA"/>
          </a:p>
        </p:txBody>
      </p:sp>
    </p:spTree>
    <p:extLst>
      <p:ext uri="{BB962C8B-B14F-4D97-AF65-F5344CB8AC3E}">
        <p14:creationId xmlns:p14="http://schemas.microsoft.com/office/powerpoint/2010/main" val="210149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picture is like a </a:t>
            </a:r>
            <a:r>
              <a:rPr lang="en-GB" b="1" dirty="0"/>
              <a:t>risk traffic light</a:t>
            </a:r>
            <a:r>
              <a:rPr lang="en-GB" dirty="0"/>
              <a:t> for projects!</a:t>
            </a:r>
            <a:br>
              <a:rPr lang="en-GB" dirty="0"/>
            </a:br>
            <a:r>
              <a:rPr lang="en-GB" dirty="0"/>
              <a:t>It helps people decide how </a:t>
            </a:r>
            <a:r>
              <a:rPr lang="en-GB" i="1" dirty="0"/>
              <a:t>bad</a:t>
            </a:r>
            <a:r>
              <a:rPr lang="en-GB" dirty="0"/>
              <a:t> and </a:t>
            </a:r>
            <a:r>
              <a:rPr lang="en-GB" i="1" dirty="0"/>
              <a:t>likely</a:t>
            </a:r>
            <a:r>
              <a:rPr lang="en-GB" dirty="0"/>
              <a:t> a problem could be.</a:t>
            </a:r>
          </a:p>
          <a:p>
            <a:br>
              <a:rPr lang="en-GB" dirty="0"/>
            </a:br>
            <a:endParaRPr lang="en-GB" dirty="0"/>
          </a:p>
          <a:p>
            <a:r>
              <a:rPr lang="en-GB" b="1" dirty="0"/>
              <a:t>🧩 Two Things It Measures</a:t>
            </a:r>
          </a:p>
          <a:p>
            <a:r>
              <a:rPr lang="en-GB" b="1" dirty="0"/>
              <a:t>Impact (Top Row)</a:t>
            </a:r>
            <a:r>
              <a:rPr lang="en-GB" dirty="0"/>
              <a:t> – how big the problem is if it happens.</a:t>
            </a:r>
          </a:p>
          <a:p>
            <a:pPr lvl="1"/>
            <a:r>
              <a:rPr lang="en-GB" i="1" dirty="0"/>
              <a:t>Low</a:t>
            </a:r>
            <a:r>
              <a:rPr lang="en-GB" dirty="0"/>
              <a:t>: just a small bump in the road</a:t>
            </a:r>
          </a:p>
          <a:p>
            <a:pPr lvl="1"/>
            <a:r>
              <a:rPr lang="en-GB" i="1" dirty="0"/>
              <a:t>Medium</a:t>
            </a:r>
            <a:r>
              <a:rPr lang="en-GB" dirty="0"/>
              <a:t>: slows you down a bit</a:t>
            </a:r>
          </a:p>
          <a:p>
            <a:pPr lvl="1"/>
            <a:r>
              <a:rPr lang="en-GB" i="1" dirty="0"/>
              <a:t>High</a:t>
            </a:r>
            <a:r>
              <a:rPr lang="en-GB" dirty="0"/>
              <a:t>: a big crash — serious trouble</a:t>
            </a:r>
          </a:p>
          <a:p>
            <a:r>
              <a:rPr lang="en-GB" b="1" dirty="0"/>
              <a:t>Probability (Side Column)</a:t>
            </a:r>
            <a:r>
              <a:rPr lang="en-GB" dirty="0"/>
              <a:t> – how likely it is to happen.</a:t>
            </a:r>
          </a:p>
          <a:p>
            <a:pPr lvl="1"/>
            <a:r>
              <a:rPr lang="en-GB" i="1" dirty="0"/>
              <a:t>Low</a:t>
            </a:r>
            <a:r>
              <a:rPr lang="en-GB" dirty="0"/>
              <a:t>: almost never</a:t>
            </a:r>
          </a:p>
          <a:p>
            <a:pPr lvl="1"/>
            <a:r>
              <a:rPr lang="en-GB" i="1" dirty="0"/>
              <a:t>Medium</a:t>
            </a:r>
            <a:r>
              <a:rPr lang="en-GB" dirty="0"/>
              <a:t>: could happen sometimes</a:t>
            </a:r>
          </a:p>
          <a:p>
            <a:pPr lvl="1"/>
            <a:r>
              <a:rPr lang="en-GB" i="1" dirty="0"/>
              <a:t>High</a:t>
            </a:r>
            <a:r>
              <a:rPr lang="en-GB" dirty="0"/>
              <a:t>: pretty likely</a:t>
            </a:r>
          </a:p>
          <a:p>
            <a:br>
              <a:rPr lang="en-GB" dirty="0"/>
            </a:br>
            <a:endParaRPr lang="en-GB" dirty="0"/>
          </a:p>
          <a:p>
            <a:r>
              <a:rPr lang="en-GB" b="1" dirty="0"/>
              <a:t>🟩🟨🟥 The </a:t>
            </a:r>
            <a:r>
              <a:rPr lang="en-GB" b="1" dirty="0" err="1"/>
              <a:t>Colors</a:t>
            </a:r>
            <a:endParaRPr lang="en-GB" b="1" dirty="0"/>
          </a:p>
          <a:p>
            <a:r>
              <a:rPr lang="en-GB" dirty="0"/>
              <a:t>🟩 </a:t>
            </a:r>
            <a:r>
              <a:rPr lang="en-GB" b="1" dirty="0"/>
              <a:t>Green = Low Risk</a:t>
            </a:r>
            <a:r>
              <a:rPr lang="en-GB" dirty="0"/>
              <a:t> → Nothing to worry much about</a:t>
            </a:r>
          </a:p>
          <a:p>
            <a:r>
              <a:rPr lang="en-GB" dirty="0"/>
              <a:t>🟨 </a:t>
            </a:r>
            <a:r>
              <a:rPr lang="en-GB" b="1" dirty="0"/>
              <a:t>Yellow = Medium Risk</a:t>
            </a:r>
            <a:r>
              <a:rPr lang="en-GB" dirty="0"/>
              <a:t> → Keep an eye on it</a:t>
            </a:r>
          </a:p>
          <a:p>
            <a:r>
              <a:rPr lang="en-GB" dirty="0"/>
              <a:t>🟥 </a:t>
            </a:r>
            <a:r>
              <a:rPr lang="en-GB" b="1" dirty="0"/>
              <a:t>Red = High Risk</a:t>
            </a:r>
            <a:r>
              <a:rPr lang="en-GB" dirty="0"/>
              <a:t> → Fix it fast!</a:t>
            </a:r>
          </a:p>
          <a:p>
            <a:r>
              <a:rPr lang="en-GB" dirty="0"/>
              <a:t>When a box turns </a:t>
            </a:r>
            <a:r>
              <a:rPr lang="en-GB" b="1" dirty="0"/>
              <a:t>red</a:t>
            </a:r>
            <a:r>
              <a:rPr lang="en-GB" dirty="0"/>
              <a:t>, that means something could go wrong </a:t>
            </a:r>
            <a:r>
              <a:rPr lang="en-GB" i="1" dirty="0"/>
              <a:t>and</a:t>
            </a:r>
            <a:r>
              <a:rPr lang="en-GB" dirty="0"/>
              <a:t> hurt the project badly.</a:t>
            </a:r>
          </a:p>
          <a:p>
            <a:br>
              <a:rPr lang="en-GB" dirty="0"/>
            </a:br>
            <a:endParaRPr lang="en-GB" dirty="0"/>
          </a:p>
          <a:p>
            <a:r>
              <a:rPr lang="en-GB" b="1" dirty="0"/>
              <a:t>⚙️ Operational Risk Example</a:t>
            </a:r>
          </a:p>
          <a:p>
            <a:r>
              <a:rPr lang="en-GB" dirty="0"/>
              <a:t>This one is called </a:t>
            </a:r>
            <a:r>
              <a:rPr lang="en-GB" b="1" dirty="0"/>
              <a:t>Operational Risk</a:t>
            </a:r>
            <a:r>
              <a:rPr lang="en-GB" dirty="0"/>
              <a:t> — it’s all about how your team </a:t>
            </a:r>
            <a:r>
              <a:rPr lang="en-GB" i="1" dirty="0"/>
              <a:t>runs things</a:t>
            </a:r>
            <a:r>
              <a:rPr lang="en-GB" dirty="0"/>
              <a:t>.</a:t>
            </a:r>
            <a:br>
              <a:rPr lang="en-GB" dirty="0"/>
            </a:br>
            <a:r>
              <a:rPr lang="en-GB" dirty="0"/>
              <a:t>It includes:</a:t>
            </a:r>
          </a:p>
          <a:p>
            <a:r>
              <a:rPr lang="en-GB" dirty="0"/>
              <a:t>👩‍💼 </a:t>
            </a:r>
            <a:r>
              <a:rPr lang="en-GB" b="1" dirty="0"/>
              <a:t>People</a:t>
            </a:r>
            <a:r>
              <a:rPr lang="en-GB" dirty="0"/>
              <a:t> – are they trained and healthy?</a:t>
            </a:r>
          </a:p>
          <a:p>
            <a:r>
              <a:rPr lang="en-GB" dirty="0"/>
              <a:t>📋 </a:t>
            </a:r>
            <a:r>
              <a:rPr lang="en-GB" b="1" dirty="0"/>
              <a:t>Contingency Plans</a:t>
            </a:r>
            <a:r>
              <a:rPr lang="en-GB" dirty="0"/>
              <a:t> – what’s the backup plan if something fails?</a:t>
            </a:r>
          </a:p>
          <a:p>
            <a:r>
              <a:rPr lang="en-GB" dirty="0"/>
              <a:t>🛡️ </a:t>
            </a:r>
            <a:r>
              <a:rPr lang="en-GB" b="1" dirty="0"/>
              <a:t>Insurance</a:t>
            </a:r>
            <a:r>
              <a:rPr lang="en-GB" dirty="0"/>
              <a:t> – do you have protection if something bad happens?</a:t>
            </a:r>
          </a:p>
          <a:p>
            <a:r>
              <a:rPr lang="en-GB" dirty="0"/>
              <a:t>If your people aren’t ready, plans are missing, or insurance is weak, your red box lights up 🔴.</a:t>
            </a:r>
          </a:p>
          <a:p>
            <a:endParaRPr lang="en-CA" dirty="0"/>
          </a:p>
        </p:txBody>
      </p:sp>
      <p:sp>
        <p:nvSpPr>
          <p:cNvPr id="4" name="Slide Number Placeholder 3"/>
          <p:cNvSpPr>
            <a:spLocks noGrp="1"/>
          </p:cNvSpPr>
          <p:nvPr>
            <p:ph type="sldNum" sz="quarter" idx="5"/>
          </p:nvPr>
        </p:nvSpPr>
        <p:spPr/>
        <p:txBody>
          <a:bodyPr/>
          <a:lstStyle/>
          <a:p>
            <a:fld id="{E85951C3-C431-492C-B82D-ECEE58365811}" type="slidenum">
              <a:rPr lang="en-CA" smtClean="0"/>
              <a:t>26</a:t>
            </a:fld>
            <a:endParaRPr lang="en-CA"/>
          </a:p>
        </p:txBody>
      </p:sp>
    </p:spTree>
    <p:extLst>
      <p:ext uri="{BB962C8B-B14F-4D97-AF65-F5344CB8AC3E}">
        <p14:creationId xmlns:p14="http://schemas.microsoft.com/office/powerpoint/2010/main" val="427337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5F8FA"/>
          </a:solidFill>
        </p:spPr>
        <p:txBody>
          <a:bodyPr wrap="square" lIns="0" tIns="0" rIns="0" bIns="0" rtlCol="0"/>
          <a:lstStyle/>
          <a:p>
            <a:endParaRPr/>
          </a:p>
        </p:txBody>
      </p:sp>
      <p:sp>
        <p:nvSpPr>
          <p:cNvPr id="2" name="Holder 2"/>
          <p:cNvSpPr>
            <a:spLocks noGrp="1"/>
          </p:cNvSpPr>
          <p:nvPr>
            <p:ph type="ctrTitle"/>
          </p:nvPr>
        </p:nvSpPr>
        <p:spPr>
          <a:xfrm>
            <a:off x="6484691" y="2352547"/>
            <a:ext cx="4622165" cy="574039"/>
          </a:xfrm>
          <a:prstGeom prst="rect">
            <a:avLst/>
          </a:prstGeom>
        </p:spPr>
        <p:txBody>
          <a:bodyPr wrap="square" lIns="0" tIns="0" rIns="0" bIns="0">
            <a:spAutoFit/>
          </a:bodyPr>
          <a:lstStyle>
            <a:lvl1pPr>
              <a:defRPr sz="52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3E3E3E"/>
          </a:solidFill>
        </p:spPr>
        <p:txBody>
          <a:bodyPr wrap="square" lIns="0" tIns="0" rIns="0" bIns="0" rtlCol="0"/>
          <a:lstStyle/>
          <a:p>
            <a:endParaRPr/>
          </a:p>
        </p:txBody>
      </p:sp>
      <p:pic>
        <p:nvPicPr>
          <p:cNvPr id="17" name="bg object 17"/>
          <p:cNvPicPr/>
          <p:nvPr/>
        </p:nvPicPr>
        <p:blipFill>
          <a:blip r:embed="rId2" cstate="print"/>
          <a:stretch>
            <a:fillRect/>
          </a:stretch>
        </p:blipFill>
        <p:spPr>
          <a:xfrm>
            <a:off x="0" y="1331975"/>
            <a:ext cx="12188952" cy="4194048"/>
          </a:xfrm>
          <a:prstGeom prst="rect">
            <a:avLst/>
          </a:prstGeom>
        </p:spPr>
      </p:pic>
      <p:pic>
        <p:nvPicPr>
          <p:cNvPr id="18" name="bg object 18"/>
          <p:cNvPicPr/>
          <p:nvPr/>
        </p:nvPicPr>
        <p:blipFill>
          <a:blip r:embed="rId3" cstate="print"/>
          <a:stretch>
            <a:fillRect/>
          </a:stretch>
        </p:blipFill>
        <p:spPr>
          <a:xfrm>
            <a:off x="262127" y="6291071"/>
            <a:ext cx="902208" cy="368808"/>
          </a:xfrm>
          <a:prstGeom prst="rect">
            <a:avLst/>
          </a:prstGeom>
        </p:spPr>
      </p:pic>
      <p:sp>
        <p:nvSpPr>
          <p:cNvPr id="2" name="Holder 2"/>
          <p:cNvSpPr>
            <a:spLocks noGrp="1"/>
          </p:cNvSpPr>
          <p:nvPr>
            <p:ph type="title"/>
          </p:nvPr>
        </p:nvSpPr>
        <p:spPr/>
        <p:txBody>
          <a:bodyPr lIns="0" tIns="0" rIns="0" bIns="0"/>
          <a:lstStyle>
            <a:lvl1pPr>
              <a:defRPr sz="52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3E3E3E"/>
          </a:solidFill>
        </p:spPr>
        <p:txBody>
          <a:bodyPr wrap="square" lIns="0" tIns="0" rIns="0" bIns="0" rtlCol="0"/>
          <a:lstStyle/>
          <a:p>
            <a:endParaRPr/>
          </a:p>
        </p:txBody>
      </p:sp>
      <p:sp>
        <p:nvSpPr>
          <p:cNvPr id="17" name="bg object 17"/>
          <p:cNvSpPr/>
          <p:nvPr/>
        </p:nvSpPr>
        <p:spPr>
          <a:xfrm>
            <a:off x="530816" y="5904853"/>
            <a:ext cx="4196715" cy="0"/>
          </a:xfrm>
          <a:custGeom>
            <a:avLst/>
            <a:gdLst/>
            <a:ahLst/>
            <a:cxnLst/>
            <a:rect l="l" t="t" r="r" b="b"/>
            <a:pathLst>
              <a:path w="4196715">
                <a:moveTo>
                  <a:pt x="4196167" y="1"/>
                </a:moveTo>
                <a:lnTo>
                  <a:pt x="0" y="0"/>
                </a:lnTo>
              </a:path>
            </a:pathLst>
          </a:custGeom>
          <a:ln w="12700">
            <a:solidFill>
              <a:srgbClr val="FFFFFF"/>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3066287" y="0"/>
            <a:ext cx="9122664" cy="6857999"/>
          </a:xfrm>
          <a:prstGeom prst="rect">
            <a:avLst/>
          </a:prstGeom>
        </p:spPr>
      </p:pic>
      <p:pic>
        <p:nvPicPr>
          <p:cNvPr id="19" name="bg object 19"/>
          <p:cNvPicPr/>
          <p:nvPr/>
        </p:nvPicPr>
        <p:blipFill>
          <a:blip r:embed="rId3" cstate="print"/>
          <a:stretch>
            <a:fillRect/>
          </a:stretch>
        </p:blipFill>
        <p:spPr>
          <a:xfrm>
            <a:off x="545591" y="2090927"/>
            <a:ext cx="2651760" cy="1045463"/>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11/4/2025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847455" y="411987"/>
            <a:ext cx="10497088" cy="1034288"/>
          </a:xfrm>
          <a:prstGeom prst="rect">
            <a:avLst/>
          </a:prstGeom>
        </p:spPr>
        <p:txBody>
          <a:bodyPr wrap="square" lIns="0" tIns="0" rIns="0" bIns="0">
            <a:spAutoFit/>
          </a:bodyPr>
          <a:lstStyle>
            <a:lvl1pPr>
              <a:defRPr sz="5200" b="0" i="0">
                <a:solidFill>
                  <a:schemeClr val="tx1"/>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11/4/2025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50.png"/><Relationship Id="rId4" Type="http://schemas.openxmlformats.org/officeDocument/2006/relationships/image" Target="../media/image39.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36.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2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7.png"/><Relationship Id="rId7"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6.png"/><Relationship Id="rId10" Type="http://schemas.openxmlformats.org/officeDocument/2006/relationships/image" Target="../media/image113.png"/><Relationship Id="rId4" Type="http://schemas.openxmlformats.org/officeDocument/2006/relationships/image" Target="../media/image108.png"/><Relationship Id="rId9" Type="http://schemas.openxmlformats.org/officeDocument/2006/relationships/image" Target="../media/image1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118.png"/><Relationship Id="rId4" Type="http://schemas.openxmlformats.org/officeDocument/2006/relationships/image" Target="../media/image117.png"/></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36.png"/><Relationship Id="rId2" Type="http://schemas.openxmlformats.org/officeDocument/2006/relationships/image" Target="../media/image119.png"/><Relationship Id="rId1" Type="http://schemas.openxmlformats.org/officeDocument/2006/relationships/slideLayout" Target="../slideLayouts/slideLayout3.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2.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08.png"/><Relationship Id="rId7" Type="http://schemas.openxmlformats.org/officeDocument/2006/relationships/image" Target="../media/image137.png"/><Relationship Id="rId2" Type="http://schemas.openxmlformats.org/officeDocument/2006/relationships/image" Target="../media/image107.png"/><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06.png"/></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3.xml"/><Relationship Id="rId5" Type="http://schemas.openxmlformats.org/officeDocument/2006/relationships/image" Target="../media/image142.png"/><Relationship Id="rId4" Type="http://schemas.openxmlformats.org/officeDocument/2006/relationships/image" Target="../media/image141.png"/></Relationships>
</file>

<file path=ppt/slides/_rels/slide3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3.pn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5.png"/><Relationship Id="rId10" Type="http://schemas.openxmlformats.org/officeDocument/2006/relationships/image" Target="../media/image153.png"/><Relationship Id="rId4" Type="http://schemas.openxmlformats.org/officeDocument/2006/relationships/image" Target="../media/image14.png"/><Relationship Id="rId9" Type="http://schemas.openxmlformats.org/officeDocument/2006/relationships/image" Target="../media/image152.png"/></Relationships>
</file>

<file path=ppt/slides/_rels/slide3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5039" y="3618484"/>
            <a:ext cx="4206875" cy="891540"/>
          </a:xfrm>
          <a:prstGeom prst="rect">
            <a:avLst/>
          </a:prstGeom>
        </p:spPr>
        <p:txBody>
          <a:bodyPr vert="horz" wrap="square" lIns="0" tIns="12700" rIns="0" bIns="0" rtlCol="0">
            <a:spAutoFit/>
          </a:bodyPr>
          <a:lstStyle/>
          <a:p>
            <a:pPr marL="12700" marR="5080">
              <a:lnSpc>
                <a:spcPct val="129099"/>
              </a:lnSpc>
              <a:spcBef>
                <a:spcPts val="100"/>
              </a:spcBef>
            </a:pPr>
            <a:r>
              <a:rPr sz="2200" dirty="0">
                <a:solidFill>
                  <a:srgbClr val="FFFFFF"/>
                </a:solidFill>
                <a:latin typeface="Arial MT"/>
                <a:cs typeface="Arial MT"/>
              </a:rPr>
              <a:t>Welcome</a:t>
            </a:r>
            <a:r>
              <a:rPr sz="2200" spc="-60" dirty="0">
                <a:solidFill>
                  <a:srgbClr val="FFFFFF"/>
                </a:solidFill>
                <a:latin typeface="Arial MT"/>
                <a:cs typeface="Arial MT"/>
              </a:rPr>
              <a:t> </a:t>
            </a:r>
            <a:r>
              <a:rPr sz="2200" dirty="0">
                <a:solidFill>
                  <a:srgbClr val="FFFFFF"/>
                </a:solidFill>
                <a:latin typeface="Arial MT"/>
                <a:cs typeface="Arial MT"/>
              </a:rPr>
              <a:t>to</a:t>
            </a:r>
            <a:r>
              <a:rPr sz="2200" spc="-55" dirty="0">
                <a:solidFill>
                  <a:srgbClr val="FFFFFF"/>
                </a:solidFill>
                <a:latin typeface="Arial MT"/>
                <a:cs typeface="Arial MT"/>
              </a:rPr>
              <a:t> </a:t>
            </a:r>
            <a:r>
              <a:rPr sz="2200" dirty="0">
                <a:solidFill>
                  <a:srgbClr val="FFFFFF"/>
                </a:solidFill>
                <a:latin typeface="Arial MT"/>
                <a:cs typeface="Arial MT"/>
              </a:rPr>
              <a:t>Validate</a:t>
            </a:r>
            <a:r>
              <a:rPr sz="2200" spc="-55" dirty="0">
                <a:solidFill>
                  <a:srgbClr val="FFFFFF"/>
                </a:solidFill>
                <a:latin typeface="Arial MT"/>
                <a:cs typeface="Arial MT"/>
              </a:rPr>
              <a:t> </a:t>
            </a:r>
            <a:r>
              <a:rPr sz="2200" spc="-10" dirty="0">
                <a:solidFill>
                  <a:srgbClr val="FFFFFF"/>
                </a:solidFill>
                <a:latin typeface="Arial MT"/>
                <a:cs typeface="Arial MT"/>
              </a:rPr>
              <a:t>Foundations </a:t>
            </a:r>
            <a:r>
              <a:rPr sz="2200" dirty="0">
                <a:solidFill>
                  <a:srgbClr val="FFFFFF"/>
                </a:solidFill>
                <a:latin typeface="Arial MT"/>
                <a:cs typeface="Arial MT"/>
              </a:rPr>
              <a:t>Leah</a:t>
            </a:r>
            <a:r>
              <a:rPr sz="2200" spc="-50" dirty="0">
                <a:solidFill>
                  <a:srgbClr val="FFFFFF"/>
                </a:solidFill>
                <a:latin typeface="Arial MT"/>
                <a:cs typeface="Arial MT"/>
              </a:rPr>
              <a:t> </a:t>
            </a:r>
            <a:r>
              <a:rPr sz="2200" spc="-10" dirty="0">
                <a:solidFill>
                  <a:srgbClr val="FFFFFF"/>
                </a:solidFill>
                <a:latin typeface="Arial MT"/>
                <a:cs typeface="Arial MT"/>
              </a:rPr>
              <a:t>Sanford</a:t>
            </a:r>
            <a:endParaRPr sz="2200">
              <a:latin typeface="Arial MT"/>
              <a:cs typeface="Arial MT"/>
            </a:endParaRPr>
          </a:p>
        </p:txBody>
      </p:sp>
      <p:sp>
        <p:nvSpPr>
          <p:cNvPr id="3" name="object 3"/>
          <p:cNvSpPr txBox="1"/>
          <p:nvPr/>
        </p:nvSpPr>
        <p:spPr>
          <a:xfrm>
            <a:off x="10458849" y="5463540"/>
            <a:ext cx="1337310" cy="238760"/>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FFFFFF"/>
                </a:solidFill>
                <a:latin typeface="Arial"/>
                <a:cs typeface="Arial"/>
              </a:rPr>
              <a:t>November</a:t>
            </a:r>
            <a:r>
              <a:rPr sz="1400" b="1" spc="-50" dirty="0">
                <a:solidFill>
                  <a:srgbClr val="FFFFFF"/>
                </a:solidFill>
                <a:latin typeface="Arial"/>
                <a:cs typeface="Arial"/>
              </a:rPr>
              <a:t> </a:t>
            </a:r>
            <a:r>
              <a:rPr sz="1400" b="1" spc="-20" dirty="0">
                <a:solidFill>
                  <a:srgbClr val="FFFFFF"/>
                </a:solidFill>
                <a:latin typeface="Arial"/>
                <a:cs typeface="Arial"/>
              </a:rPr>
              <a:t>2025</a:t>
            </a:r>
            <a:endParaRPr sz="14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84988" rIns="0" bIns="0" rtlCol="0">
            <a:spAutoFit/>
          </a:bodyPr>
          <a:lstStyle/>
          <a:p>
            <a:pPr marL="701040">
              <a:lnSpc>
                <a:spcPct val="100000"/>
              </a:lnSpc>
              <a:spcBef>
                <a:spcPts val="100"/>
              </a:spcBef>
            </a:pPr>
            <a:r>
              <a:rPr sz="4400" dirty="0"/>
              <a:t>How</a:t>
            </a:r>
            <a:r>
              <a:rPr sz="4400" spc="-60" dirty="0"/>
              <a:t> </a:t>
            </a:r>
            <a:r>
              <a:rPr sz="4400" dirty="0"/>
              <a:t>big</a:t>
            </a:r>
            <a:r>
              <a:rPr sz="4400" spc="-65" dirty="0"/>
              <a:t> </a:t>
            </a:r>
            <a:r>
              <a:rPr sz="4400" dirty="0"/>
              <a:t>is</a:t>
            </a:r>
            <a:r>
              <a:rPr sz="4400" spc="-65" dirty="0"/>
              <a:t> </a:t>
            </a:r>
            <a:r>
              <a:rPr sz="4400" dirty="0"/>
              <a:t>the</a:t>
            </a:r>
            <a:r>
              <a:rPr sz="4400" spc="-65" dirty="0"/>
              <a:t> </a:t>
            </a:r>
            <a:r>
              <a:rPr sz="4400" dirty="0"/>
              <a:t>problem</a:t>
            </a:r>
            <a:r>
              <a:rPr sz="4400" spc="-70" dirty="0"/>
              <a:t> </a:t>
            </a:r>
            <a:r>
              <a:rPr sz="4400" dirty="0"/>
              <a:t>(aka</a:t>
            </a:r>
            <a:r>
              <a:rPr sz="4400" spc="-60" dirty="0"/>
              <a:t> </a:t>
            </a:r>
            <a:r>
              <a:rPr sz="4400" dirty="0"/>
              <a:t>Market</a:t>
            </a:r>
            <a:r>
              <a:rPr sz="4400" spc="-65" dirty="0"/>
              <a:t> </a:t>
            </a:r>
            <a:r>
              <a:rPr sz="4400" spc="-10" dirty="0"/>
              <a:t>size)</a:t>
            </a:r>
            <a:endParaRPr sz="4400"/>
          </a:p>
        </p:txBody>
      </p:sp>
      <p:grpSp>
        <p:nvGrpSpPr>
          <p:cNvPr id="3" name="object 3"/>
          <p:cNvGrpSpPr/>
          <p:nvPr/>
        </p:nvGrpSpPr>
        <p:grpSpPr>
          <a:xfrm>
            <a:off x="1304598" y="2828065"/>
            <a:ext cx="1098550" cy="1098550"/>
            <a:chOff x="1304598" y="2828065"/>
            <a:chExt cx="1098550" cy="1098550"/>
          </a:xfrm>
        </p:grpSpPr>
        <p:sp>
          <p:nvSpPr>
            <p:cNvPr id="4" name="object 4"/>
            <p:cNvSpPr/>
            <p:nvPr/>
          </p:nvSpPr>
          <p:spPr>
            <a:xfrm>
              <a:off x="1304598" y="2828065"/>
              <a:ext cx="1098550" cy="1098550"/>
            </a:xfrm>
            <a:custGeom>
              <a:avLst/>
              <a:gdLst/>
              <a:ahLst/>
              <a:cxnLst/>
              <a:rect l="l" t="t" r="r" b="b"/>
              <a:pathLst>
                <a:path w="1098550" h="1098550">
                  <a:moveTo>
                    <a:pt x="1098000" y="0"/>
                  </a:moveTo>
                  <a:lnTo>
                    <a:pt x="326402" y="0"/>
                  </a:lnTo>
                  <a:lnTo>
                    <a:pt x="278169" y="3539"/>
                  </a:lnTo>
                  <a:lnTo>
                    <a:pt x="232133" y="13819"/>
                  </a:lnTo>
                  <a:lnTo>
                    <a:pt x="188799" y="30336"/>
                  </a:lnTo>
                  <a:lnTo>
                    <a:pt x="148673" y="52585"/>
                  </a:lnTo>
                  <a:lnTo>
                    <a:pt x="112258" y="80060"/>
                  </a:lnTo>
                  <a:lnTo>
                    <a:pt x="80061" y="112258"/>
                  </a:lnTo>
                  <a:lnTo>
                    <a:pt x="52585" y="148672"/>
                  </a:lnTo>
                  <a:lnTo>
                    <a:pt x="30336" y="188799"/>
                  </a:lnTo>
                  <a:lnTo>
                    <a:pt x="13819" y="232133"/>
                  </a:lnTo>
                  <a:lnTo>
                    <a:pt x="3539" y="278169"/>
                  </a:lnTo>
                  <a:lnTo>
                    <a:pt x="0" y="326402"/>
                  </a:lnTo>
                  <a:lnTo>
                    <a:pt x="0" y="1098000"/>
                  </a:lnTo>
                  <a:lnTo>
                    <a:pt x="771597" y="1098000"/>
                  </a:lnTo>
                  <a:lnTo>
                    <a:pt x="819830" y="1094461"/>
                  </a:lnTo>
                  <a:lnTo>
                    <a:pt x="865866" y="1084180"/>
                  </a:lnTo>
                  <a:lnTo>
                    <a:pt x="909200" y="1067663"/>
                  </a:lnTo>
                  <a:lnTo>
                    <a:pt x="949327" y="1045414"/>
                  </a:lnTo>
                  <a:lnTo>
                    <a:pt x="985741" y="1017938"/>
                  </a:lnTo>
                  <a:lnTo>
                    <a:pt x="1017939" y="985741"/>
                  </a:lnTo>
                  <a:lnTo>
                    <a:pt x="1045414" y="949326"/>
                  </a:lnTo>
                  <a:lnTo>
                    <a:pt x="1067663" y="909200"/>
                  </a:lnTo>
                  <a:lnTo>
                    <a:pt x="1084180" y="865866"/>
                  </a:lnTo>
                  <a:lnTo>
                    <a:pt x="1094461" y="819830"/>
                  </a:lnTo>
                  <a:lnTo>
                    <a:pt x="1098000" y="771597"/>
                  </a:lnTo>
                  <a:lnTo>
                    <a:pt x="1098000" y="0"/>
                  </a:lnTo>
                  <a:close/>
                </a:path>
              </a:pathLst>
            </a:custGeom>
            <a:solidFill>
              <a:srgbClr val="ED7D31"/>
            </a:solidFill>
          </p:spPr>
          <p:txBody>
            <a:bodyPr wrap="square" lIns="0" tIns="0" rIns="0" bIns="0" rtlCol="0"/>
            <a:lstStyle/>
            <a:p>
              <a:endParaRPr/>
            </a:p>
          </p:txBody>
        </p:sp>
        <p:pic>
          <p:nvPicPr>
            <p:cNvPr id="5" name="object 5"/>
            <p:cNvPicPr/>
            <p:nvPr/>
          </p:nvPicPr>
          <p:blipFill>
            <a:blip r:embed="rId3" cstate="print"/>
            <a:stretch>
              <a:fillRect/>
            </a:stretch>
          </p:blipFill>
          <p:spPr>
            <a:xfrm>
              <a:off x="1536191" y="3060191"/>
              <a:ext cx="633984" cy="633984"/>
            </a:xfrm>
            <a:prstGeom prst="rect">
              <a:avLst/>
            </a:prstGeom>
          </p:spPr>
        </p:pic>
      </p:grpSp>
      <p:sp>
        <p:nvSpPr>
          <p:cNvPr id="6" name="object 6"/>
          <p:cNvSpPr txBox="1"/>
          <p:nvPr/>
        </p:nvSpPr>
        <p:spPr>
          <a:xfrm>
            <a:off x="989998" y="4216908"/>
            <a:ext cx="1727200" cy="632460"/>
          </a:xfrm>
          <a:prstGeom prst="rect">
            <a:avLst/>
          </a:prstGeom>
        </p:spPr>
        <p:txBody>
          <a:bodyPr vert="horz" wrap="square" lIns="0" tIns="29209" rIns="0" bIns="0" rtlCol="0">
            <a:spAutoFit/>
          </a:bodyPr>
          <a:lstStyle/>
          <a:p>
            <a:pPr marL="12065" marR="5080" algn="ctr">
              <a:lnSpc>
                <a:spcPct val="92100"/>
              </a:lnSpc>
              <a:spcBef>
                <a:spcPts val="229"/>
              </a:spcBef>
            </a:pPr>
            <a:r>
              <a:rPr sz="1400" spc="-10" dirty="0">
                <a:latin typeface="Calibri"/>
                <a:cs typeface="Calibri"/>
              </a:rPr>
              <a:t>TOP-</a:t>
            </a:r>
            <a:r>
              <a:rPr sz="1400" dirty="0">
                <a:latin typeface="Calibri"/>
                <a:cs typeface="Calibri"/>
              </a:rPr>
              <a:t>DOWN</a:t>
            </a:r>
            <a:r>
              <a:rPr sz="1400" spc="-20" dirty="0">
                <a:latin typeface="Calibri"/>
                <a:cs typeface="Calibri"/>
              </a:rPr>
              <a:t> </a:t>
            </a:r>
            <a:r>
              <a:rPr sz="1400" spc="-10" dirty="0">
                <a:latin typeface="Calibri"/>
                <a:cs typeface="Calibri"/>
              </a:rPr>
              <a:t>APPROACH </a:t>
            </a:r>
            <a:r>
              <a:rPr sz="1400" dirty="0">
                <a:latin typeface="Calibri"/>
                <a:cs typeface="Calibri"/>
              </a:rPr>
              <a:t>–</a:t>
            </a:r>
            <a:r>
              <a:rPr sz="1400" spc="-25" dirty="0">
                <a:latin typeface="Calibri"/>
                <a:cs typeface="Calibri"/>
              </a:rPr>
              <a:t> </a:t>
            </a:r>
            <a:r>
              <a:rPr sz="1400" dirty="0">
                <a:latin typeface="Calibri"/>
                <a:cs typeface="Calibri"/>
              </a:rPr>
              <a:t>SIZE</a:t>
            </a:r>
            <a:r>
              <a:rPr sz="1400" spc="-20" dirty="0">
                <a:latin typeface="Calibri"/>
                <a:cs typeface="Calibri"/>
              </a:rPr>
              <a:t> </a:t>
            </a:r>
            <a:r>
              <a:rPr sz="1400" dirty="0">
                <a:latin typeface="Calibri"/>
                <a:cs typeface="Calibri"/>
              </a:rPr>
              <a:t>OF</a:t>
            </a:r>
            <a:r>
              <a:rPr sz="1400" spc="-30" dirty="0">
                <a:latin typeface="Calibri"/>
                <a:cs typeface="Calibri"/>
              </a:rPr>
              <a:t> </a:t>
            </a:r>
            <a:r>
              <a:rPr sz="1400" dirty="0">
                <a:latin typeface="Calibri"/>
                <a:cs typeface="Calibri"/>
              </a:rPr>
              <a:t>INDUSTRY</a:t>
            </a:r>
            <a:r>
              <a:rPr sz="1400" spc="-25" dirty="0">
                <a:latin typeface="Calibri"/>
                <a:cs typeface="Calibri"/>
              </a:rPr>
              <a:t> </a:t>
            </a:r>
            <a:r>
              <a:rPr sz="1400" spc="-50" dirty="0">
                <a:latin typeface="Calibri"/>
                <a:cs typeface="Calibri"/>
              </a:rPr>
              <a:t>– </a:t>
            </a:r>
            <a:r>
              <a:rPr sz="1400" dirty="0">
                <a:latin typeface="Calibri"/>
                <a:cs typeface="Calibri"/>
              </a:rPr>
              <a:t>SIZE</a:t>
            </a:r>
            <a:r>
              <a:rPr sz="1400" spc="-15" dirty="0">
                <a:latin typeface="Calibri"/>
                <a:cs typeface="Calibri"/>
              </a:rPr>
              <a:t> </a:t>
            </a:r>
            <a:r>
              <a:rPr sz="1400" dirty="0">
                <a:latin typeface="Calibri"/>
                <a:cs typeface="Calibri"/>
              </a:rPr>
              <a:t>OF</a:t>
            </a:r>
            <a:r>
              <a:rPr sz="1400" spc="-20" dirty="0">
                <a:latin typeface="Calibri"/>
                <a:cs typeface="Calibri"/>
              </a:rPr>
              <a:t> </a:t>
            </a:r>
            <a:r>
              <a:rPr sz="1400" spc="-10" dirty="0">
                <a:latin typeface="Calibri"/>
                <a:cs typeface="Calibri"/>
              </a:rPr>
              <a:t>MARKET</a:t>
            </a:r>
            <a:endParaRPr sz="1400">
              <a:latin typeface="Calibri"/>
              <a:cs typeface="Calibri"/>
            </a:endParaRPr>
          </a:p>
        </p:txBody>
      </p:sp>
      <p:grpSp>
        <p:nvGrpSpPr>
          <p:cNvPr id="7" name="object 7"/>
          <p:cNvGrpSpPr/>
          <p:nvPr/>
        </p:nvGrpSpPr>
        <p:grpSpPr>
          <a:xfrm>
            <a:off x="3419598" y="2828065"/>
            <a:ext cx="1098550" cy="1098550"/>
            <a:chOff x="3419598" y="2828065"/>
            <a:chExt cx="1098550" cy="1098550"/>
          </a:xfrm>
        </p:grpSpPr>
        <p:sp>
          <p:nvSpPr>
            <p:cNvPr id="8" name="object 8"/>
            <p:cNvSpPr/>
            <p:nvPr/>
          </p:nvSpPr>
          <p:spPr>
            <a:xfrm>
              <a:off x="3419598" y="2828065"/>
              <a:ext cx="1098550" cy="1098550"/>
            </a:xfrm>
            <a:custGeom>
              <a:avLst/>
              <a:gdLst/>
              <a:ahLst/>
              <a:cxnLst/>
              <a:rect l="l" t="t" r="r" b="b"/>
              <a:pathLst>
                <a:path w="1098550" h="1098550">
                  <a:moveTo>
                    <a:pt x="1098000" y="0"/>
                  </a:moveTo>
                  <a:lnTo>
                    <a:pt x="326403" y="0"/>
                  </a:lnTo>
                  <a:lnTo>
                    <a:pt x="278170" y="3539"/>
                  </a:lnTo>
                  <a:lnTo>
                    <a:pt x="232134" y="13819"/>
                  </a:lnTo>
                  <a:lnTo>
                    <a:pt x="188800" y="30336"/>
                  </a:lnTo>
                  <a:lnTo>
                    <a:pt x="148673" y="52585"/>
                  </a:lnTo>
                  <a:lnTo>
                    <a:pt x="112259" y="80060"/>
                  </a:lnTo>
                  <a:lnTo>
                    <a:pt x="80061" y="112258"/>
                  </a:lnTo>
                  <a:lnTo>
                    <a:pt x="52585" y="148672"/>
                  </a:lnTo>
                  <a:lnTo>
                    <a:pt x="30336" y="188799"/>
                  </a:lnTo>
                  <a:lnTo>
                    <a:pt x="13819" y="232133"/>
                  </a:lnTo>
                  <a:lnTo>
                    <a:pt x="3539" y="278169"/>
                  </a:lnTo>
                  <a:lnTo>
                    <a:pt x="0" y="326402"/>
                  </a:lnTo>
                  <a:lnTo>
                    <a:pt x="0" y="1098000"/>
                  </a:lnTo>
                  <a:lnTo>
                    <a:pt x="771597" y="1098000"/>
                  </a:lnTo>
                  <a:lnTo>
                    <a:pt x="819830" y="1094461"/>
                  </a:lnTo>
                  <a:lnTo>
                    <a:pt x="865866" y="1084180"/>
                  </a:lnTo>
                  <a:lnTo>
                    <a:pt x="909200" y="1067663"/>
                  </a:lnTo>
                  <a:lnTo>
                    <a:pt x="949327" y="1045414"/>
                  </a:lnTo>
                  <a:lnTo>
                    <a:pt x="985741" y="1017938"/>
                  </a:lnTo>
                  <a:lnTo>
                    <a:pt x="1017939" y="985741"/>
                  </a:lnTo>
                  <a:lnTo>
                    <a:pt x="1045414" y="949326"/>
                  </a:lnTo>
                  <a:lnTo>
                    <a:pt x="1067663" y="909200"/>
                  </a:lnTo>
                  <a:lnTo>
                    <a:pt x="1084180" y="865866"/>
                  </a:lnTo>
                  <a:lnTo>
                    <a:pt x="1094461" y="819830"/>
                  </a:lnTo>
                  <a:lnTo>
                    <a:pt x="1098000" y="771597"/>
                  </a:lnTo>
                  <a:lnTo>
                    <a:pt x="1098000" y="0"/>
                  </a:lnTo>
                  <a:close/>
                </a:path>
              </a:pathLst>
            </a:custGeom>
            <a:solidFill>
              <a:srgbClr val="A5A5A5"/>
            </a:solidFill>
          </p:spPr>
          <p:txBody>
            <a:bodyPr wrap="square" lIns="0" tIns="0" rIns="0" bIns="0" rtlCol="0"/>
            <a:lstStyle/>
            <a:p>
              <a:endParaRPr/>
            </a:p>
          </p:txBody>
        </p:sp>
        <p:pic>
          <p:nvPicPr>
            <p:cNvPr id="9" name="object 9"/>
            <p:cNvPicPr/>
            <p:nvPr/>
          </p:nvPicPr>
          <p:blipFill>
            <a:blip r:embed="rId4" cstate="print"/>
            <a:stretch>
              <a:fillRect/>
            </a:stretch>
          </p:blipFill>
          <p:spPr>
            <a:xfrm>
              <a:off x="3651504" y="3060191"/>
              <a:ext cx="633984" cy="633984"/>
            </a:xfrm>
            <a:prstGeom prst="rect">
              <a:avLst/>
            </a:prstGeom>
          </p:spPr>
        </p:pic>
      </p:grpSp>
      <p:sp>
        <p:nvSpPr>
          <p:cNvPr id="10" name="object 10"/>
          <p:cNvSpPr txBox="1"/>
          <p:nvPr/>
        </p:nvSpPr>
        <p:spPr>
          <a:xfrm>
            <a:off x="3067692" y="4216908"/>
            <a:ext cx="1801495" cy="632460"/>
          </a:xfrm>
          <a:prstGeom prst="rect">
            <a:avLst/>
          </a:prstGeom>
        </p:spPr>
        <p:txBody>
          <a:bodyPr vert="horz" wrap="square" lIns="0" tIns="29209" rIns="0" bIns="0" rtlCol="0">
            <a:spAutoFit/>
          </a:bodyPr>
          <a:lstStyle/>
          <a:p>
            <a:pPr marL="12700" marR="5080" algn="ctr">
              <a:lnSpc>
                <a:spcPct val="92100"/>
              </a:lnSpc>
              <a:spcBef>
                <a:spcPts val="229"/>
              </a:spcBef>
            </a:pPr>
            <a:r>
              <a:rPr sz="1400" spc="-10" dirty="0">
                <a:latin typeface="Calibri"/>
                <a:cs typeface="Calibri"/>
              </a:rPr>
              <a:t>BOTTOM-</a:t>
            </a:r>
            <a:r>
              <a:rPr sz="1400" dirty="0">
                <a:latin typeface="Calibri"/>
                <a:cs typeface="Calibri"/>
              </a:rPr>
              <a:t>UP</a:t>
            </a:r>
            <a:r>
              <a:rPr sz="1400" spc="10" dirty="0">
                <a:latin typeface="Calibri"/>
                <a:cs typeface="Calibri"/>
              </a:rPr>
              <a:t> </a:t>
            </a:r>
            <a:r>
              <a:rPr sz="1400" spc="-10" dirty="0">
                <a:latin typeface="Calibri"/>
                <a:cs typeface="Calibri"/>
              </a:rPr>
              <a:t>APPROACH </a:t>
            </a:r>
            <a:r>
              <a:rPr sz="1400" dirty="0">
                <a:latin typeface="Calibri"/>
                <a:cs typeface="Calibri"/>
              </a:rPr>
              <a:t>–</a:t>
            </a:r>
            <a:r>
              <a:rPr sz="1400" spc="-25" dirty="0">
                <a:latin typeface="Calibri"/>
                <a:cs typeface="Calibri"/>
              </a:rPr>
              <a:t> </a:t>
            </a:r>
            <a:r>
              <a:rPr sz="1400" dirty="0">
                <a:latin typeface="Calibri"/>
                <a:cs typeface="Calibri"/>
              </a:rPr>
              <a:t>“THIS</a:t>
            </a:r>
            <a:r>
              <a:rPr sz="1400" spc="-25" dirty="0">
                <a:latin typeface="Calibri"/>
                <a:cs typeface="Calibri"/>
              </a:rPr>
              <a:t> </a:t>
            </a:r>
            <a:r>
              <a:rPr sz="1400" dirty="0">
                <a:latin typeface="Calibri"/>
                <a:cs typeface="Calibri"/>
              </a:rPr>
              <a:t>IS</a:t>
            </a:r>
            <a:r>
              <a:rPr sz="1400" spc="-25" dirty="0">
                <a:latin typeface="Calibri"/>
                <a:cs typeface="Calibri"/>
              </a:rPr>
              <a:t> </a:t>
            </a:r>
            <a:r>
              <a:rPr sz="1400" dirty="0">
                <a:latin typeface="Calibri"/>
                <a:cs typeface="Calibri"/>
              </a:rPr>
              <a:t>HOW</a:t>
            </a:r>
            <a:r>
              <a:rPr sz="1400" spc="-20" dirty="0">
                <a:latin typeface="Calibri"/>
                <a:cs typeface="Calibri"/>
              </a:rPr>
              <a:t> MANY </a:t>
            </a:r>
            <a:r>
              <a:rPr sz="1400" dirty="0">
                <a:latin typeface="Calibri"/>
                <a:cs typeface="Calibri"/>
              </a:rPr>
              <a:t>PEOPLE</a:t>
            </a:r>
            <a:r>
              <a:rPr sz="1400" spc="-40" dirty="0">
                <a:latin typeface="Calibri"/>
                <a:cs typeface="Calibri"/>
              </a:rPr>
              <a:t> </a:t>
            </a:r>
            <a:r>
              <a:rPr sz="1400" dirty="0">
                <a:latin typeface="Calibri"/>
                <a:cs typeface="Calibri"/>
              </a:rPr>
              <a:t>HAVE</a:t>
            </a:r>
            <a:r>
              <a:rPr sz="1400" spc="-35" dirty="0">
                <a:latin typeface="Calibri"/>
                <a:cs typeface="Calibri"/>
              </a:rPr>
              <a:t> </a:t>
            </a:r>
            <a:r>
              <a:rPr sz="1400" dirty="0">
                <a:latin typeface="Calibri"/>
                <a:cs typeface="Calibri"/>
              </a:rPr>
              <a:t>TOLD</a:t>
            </a:r>
            <a:r>
              <a:rPr sz="1400" spc="-35" dirty="0">
                <a:latin typeface="Calibri"/>
                <a:cs typeface="Calibri"/>
              </a:rPr>
              <a:t> </a:t>
            </a:r>
            <a:r>
              <a:rPr sz="1400" spc="-25" dirty="0">
                <a:latin typeface="Calibri"/>
                <a:cs typeface="Calibri"/>
              </a:rPr>
              <a:t>ME”</a:t>
            </a:r>
            <a:endParaRPr sz="1400">
              <a:latin typeface="Calibri"/>
              <a:cs typeface="Calibri"/>
            </a:endParaRPr>
          </a:p>
        </p:txBody>
      </p:sp>
      <p:grpSp>
        <p:nvGrpSpPr>
          <p:cNvPr id="11" name="object 11"/>
          <p:cNvGrpSpPr/>
          <p:nvPr/>
        </p:nvGrpSpPr>
        <p:grpSpPr>
          <a:xfrm>
            <a:off x="5534598" y="2828065"/>
            <a:ext cx="1098550" cy="1098550"/>
            <a:chOff x="5534598" y="2828065"/>
            <a:chExt cx="1098550" cy="1098550"/>
          </a:xfrm>
        </p:grpSpPr>
        <p:sp>
          <p:nvSpPr>
            <p:cNvPr id="12" name="object 12"/>
            <p:cNvSpPr/>
            <p:nvPr/>
          </p:nvSpPr>
          <p:spPr>
            <a:xfrm>
              <a:off x="5534598" y="2828065"/>
              <a:ext cx="1098550" cy="1098550"/>
            </a:xfrm>
            <a:custGeom>
              <a:avLst/>
              <a:gdLst/>
              <a:ahLst/>
              <a:cxnLst/>
              <a:rect l="l" t="t" r="r" b="b"/>
              <a:pathLst>
                <a:path w="1098550" h="1098550">
                  <a:moveTo>
                    <a:pt x="1098000" y="0"/>
                  </a:moveTo>
                  <a:lnTo>
                    <a:pt x="326402" y="0"/>
                  </a:lnTo>
                  <a:lnTo>
                    <a:pt x="278169" y="3539"/>
                  </a:lnTo>
                  <a:lnTo>
                    <a:pt x="232133" y="13819"/>
                  </a:lnTo>
                  <a:lnTo>
                    <a:pt x="188799" y="30336"/>
                  </a:lnTo>
                  <a:lnTo>
                    <a:pt x="148672" y="52585"/>
                  </a:lnTo>
                  <a:lnTo>
                    <a:pt x="112258" y="80060"/>
                  </a:lnTo>
                  <a:lnTo>
                    <a:pt x="80060" y="112258"/>
                  </a:lnTo>
                  <a:lnTo>
                    <a:pt x="52585" y="148672"/>
                  </a:lnTo>
                  <a:lnTo>
                    <a:pt x="30336" y="188799"/>
                  </a:lnTo>
                  <a:lnTo>
                    <a:pt x="13819" y="232133"/>
                  </a:lnTo>
                  <a:lnTo>
                    <a:pt x="3539" y="278169"/>
                  </a:lnTo>
                  <a:lnTo>
                    <a:pt x="0" y="326402"/>
                  </a:lnTo>
                  <a:lnTo>
                    <a:pt x="0" y="1098000"/>
                  </a:lnTo>
                  <a:lnTo>
                    <a:pt x="771597" y="1098000"/>
                  </a:lnTo>
                  <a:lnTo>
                    <a:pt x="819830" y="1094461"/>
                  </a:lnTo>
                  <a:lnTo>
                    <a:pt x="865866" y="1084180"/>
                  </a:lnTo>
                  <a:lnTo>
                    <a:pt x="909200" y="1067663"/>
                  </a:lnTo>
                  <a:lnTo>
                    <a:pt x="949327" y="1045414"/>
                  </a:lnTo>
                  <a:lnTo>
                    <a:pt x="985741" y="1017938"/>
                  </a:lnTo>
                  <a:lnTo>
                    <a:pt x="1017939" y="985741"/>
                  </a:lnTo>
                  <a:lnTo>
                    <a:pt x="1045414" y="949326"/>
                  </a:lnTo>
                  <a:lnTo>
                    <a:pt x="1067663" y="909200"/>
                  </a:lnTo>
                  <a:lnTo>
                    <a:pt x="1084180" y="865866"/>
                  </a:lnTo>
                  <a:lnTo>
                    <a:pt x="1094461" y="819830"/>
                  </a:lnTo>
                  <a:lnTo>
                    <a:pt x="1098000" y="771597"/>
                  </a:lnTo>
                  <a:lnTo>
                    <a:pt x="1098000" y="0"/>
                  </a:lnTo>
                  <a:close/>
                </a:path>
              </a:pathLst>
            </a:custGeom>
            <a:solidFill>
              <a:srgbClr val="FFC000"/>
            </a:solidFill>
          </p:spPr>
          <p:txBody>
            <a:bodyPr wrap="square" lIns="0" tIns="0" rIns="0" bIns="0" rtlCol="0"/>
            <a:lstStyle/>
            <a:p>
              <a:endParaRPr/>
            </a:p>
          </p:txBody>
        </p:sp>
        <p:pic>
          <p:nvPicPr>
            <p:cNvPr id="13" name="object 13"/>
            <p:cNvPicPr/>
            <p:nvPr/>
          </p:nvPicPr>
          <p:blipFill>
            <a:blip r:embed="rId5" cstate="print"/>
            <a:stretch>
              <a:fillRect/>
            </a:stretch>
          </p:blipFill>
          <p:spPr>
            <a:xfrm>
              <a:off x="5766815" y="3060191"/>
              <a:ext cx="633984" cy="633984"/>
            </a:xfrm>
            <a:prstGeom prst="rect">
              <a:avLst/>
            </a:prstGeom>
          </p:spPr>
        </p:pic>
      </p:grpSp>
      <p:sp>
        <p:nvSpPr>
          <p:cNvPr id="14" name="object 14"/>
          <p:cNvSpPr txBox="1"/>
          <p:nvPr/>
        </p:nvSpPr>
        <p:spPr>
          <a:xfrm>
            <a:off x="5584329" y="4216908"/>
            <a:ext cx="998219" cy="443230"/>
          </a:xfrm>
          <a:prstGeom prst="rect">
            <a:avLst/>
          </a:prstGeom>
        </p:spPr>
        <p:txBody>
          <a:bodyPr vert="horz" wrap="square" lIns="0" tIns="26670" rIns="0" bIns="0" rtlCol="0">
            <a:spAutoFit/>
          </a:bodyPr>
          <a:lstStyle/>
          <a:p>
            <a:pPr marL="93345" marR="5080" indent="-81280">
              <a:lnSpc>
                <a:spcPts val="1610"/>
              </a:lnSpc>
              <a:spcBef>
                <a:spcPts val="210"/>
              </a:spcBef>
            </a:pPr>
            <a:r>
              <a:rPr sz="1400" spc="-10" dirty="0">
                <a:latin typeface="Calibri"/>
                <a:cs typeface="Calibri"/>
              </a:rPr>
              <a:t>GEOGRAPHIC APPROACH</a:t>
            </a:r>
            <a:endParaRPr sz="1400">
              <a:latin typeface="Calibri"/>
              <a:cs typeface="Calibri"/>
            </a:endParaRPr>
          </a:p>
        </p:txBody>
      </p:sp>
      <p:grpSp>
        <p:nvGrpSpPr>
          <p:cNvPr id="15" name="object 15"/>
          <p:cNvGrpSpPr/>
          <p:nvPr/>
        </p:nvGrpSpPr>
        <p:grpSpPr>
          <a:xfrm>
            <a:off x="7649598" y="2828065"/>
            <a:ext cx="1098550" cy="1098550"/>
            <a:chOff x="7649598" y="2828065"/>
            <a:chExt cx="1098550" cy="1098550"/>
          </a:xfrm>
        </p:grpSpPr>
        <p:sp>
          <p:nvSpPr>
            <p:cNvPr id="16" name="object 16"/>
            <p:cNvSpPr/>
            <p:nvPr/>
          </p:nvSpPr>
          <p:spPr>
            <a:xfrm>
              <a:off x="7649598" y="2828065"/>
              <a:ext cx="1098550" cy="1098550"/>
            </a:xfrm>
            <a:custGeom>
              <a:avLst/>
              <a:gdLst/>
              <a:ahLst/>
              <a:cxnLst/>
              <a:rect l="l" t="t" r="r" b="b"/>
              <a:pathLst>
                <a:path w="1098550" h="1098550">
                  <a:moveTo>
                    <a:pt x="1098000" y="0"/>
                  </a:moveTo>
                  <a:lnTo>
                    <a:pt x="326402" y="0"/>
                  </a:lnTo>
                  <a:lnTo>
                    <a:pt x="278169" y="3539"/>
                  </a:lnTo>
                  <a:lnTo>
                    <a:pt x="232133" y="13819"/>
                  </a:lnTo>
                  <a:lnTo>
                    <a:pt x="188799" y="30336"/>
                  </a:lnTo>
                  <a:lnTo>
                    <a:pt x="148672" y="52585"/>
                  </a:lnTo>
                  <a:lnTo>
                    <a:pt x="112258" y="80060"/>
                  </a:lnTo>
                  <a:lnTo>
                    <a:pt x="80060" y="112258"/>
                  </a:lnTo>
                  <a:lnTo>
                    <a:pt x="52585" y="148672"/>
                  </a:lnTo>
                  <a:lnTo>
                    <a:pt x="30336" y="188799"/>
                  </a:lnTo>
                  <a:lnTo>
                    <a:pt x="13819" y="232133"/>
                  </a:lnTo>
                  <a:lnTo>
                    <a:pt x="3539" y="278169"/>
                  </a:lnTo>
                  <a:lnTo>
                    <a:pt x="0" y="326402"/>
                  </a:lnTo>
                  <a:lnTo>
                    <a:pt x="0" y="1098000"/>
                  </a:lnTo>
                  <a:lnTo>
                    <a:pt x="771597" y="1098000"/>
                  </a:lnTo>
                  <a:lnTo>
                    <a:pt x="819830" y="1094461"/>
                  </a:lnTo>
                  <a:lnTo>
                    <a:pt x="865866" y="1084180"/>
                  </a:lnTo>
                  <a:lnTo>
                    <a:pt x="909200" y="1067663"/>
                  </a:lnTo>
                  <a:lnTo>
                    <a:pt x="949327" y="1045414"/>
                  </a:lnTo>
                  <a:lnTo>
                    <a:pt x="985741" y="1017938"/>
                  </a:lnTo>
                  <a:lnTo>
                    <a:pt x="1017939" y="985741"/>
                  </a:lnTo>
                  <a:lnTo>
                    <a:pt x="1045414" y="949326"/>
                  </a:lnTo>
                  <a:lnTo>
                    <a:pt x="1067663" y="909200"/>
                  </a:lnTo>
                  <a:lnTo>
                    <a:pt x="1084180" y="865866"/>
                  </a:lnTo>
                  <a:lnTo>
                    <a:pt x="1094461" y="819830"/>
                  </a:lnTo>
                  <a:lnTo>
                    <a:pt x="1098000" y="771597"/>
                  </a:lnTo>
                  <a:lnTo>
                    <a:pt x="1098000" y="0"/>
                  </a:lnTo>
                  <a:close/>
                </a:path>
              </a:pathLst>
            </a:custGeom>
            <a:solidFill>
              <a:srgbClr val="599BD5"/>
            </a:solidFill>
          </p:spPr>
          <p:txBody>
            <a:bodyPr wrap="square" lIns="0" tIns="0" rIns="0" bIns="0" rtlCol="0"/>
            <a:lstStyle/>
            <a:p>
              <a:endParaRPr/>
            </a:p>
          </p:txBody>
        </p:sp>
        <p:pic>
          <p:nvPicPr>
            <p:cNvPr id="17" name="object 17"/>
            <p:cNvPicPr/>
            <p:nvPr/>
          </p:nvPicPr>
          <p:blipFill>
            <a:blip r:embed="rId6" cstate="print"/>
            <a:stretch>
              <a:fillRect/>
            </a:stretch>
          </p:blipFill>
          <p:spPr>
            <a:xfrm>
              <a:off x="7882128" y="3060191"/>
              <a:ext cx="633983" cy="633984"/>
            </a:xfrm>
            <a:prstGeom prst="rect">
              <a:avLst/>
            </a:prstGeom>
          </p:spPr>
        </p:pic>
      </p:grpSp>
      <p:sp>
        <p:nvSpPr>
          <p:cNvPr id="18" name="object 18"/>
          <p:cNvSpPr txBox="1"/>
          <p:nvPr/>
        </p:nvSpPr>
        <p:spPr>
          <a:xfrm>
            <a:off x="7342935" y="4216908"/>
            <a:ext cx="1711325" cy="632460"/>
          </a:xfrm>
          <a:prstGeom prst="rect">
            <a:avLst/>
          </a:prstGeom>
        </p:spPr>
        <p:txBody>
          <a:bodyPr vert="horz" wrap="square" lIns="0" tIns="29209" rIns="0" bIns="0" rtlCol="0">
            <a:spAutoFit/>
          </a:bodyPr>
          <a:lstStyle/>
          <a:p>
            <a:pPr marL="12700" marR="5080" algn="ctr">
              <a:lnSpc>
                <a:spcPct val="92100"/>
              </a:lnSpc>
              <a:spcBef>
                <a:spcPts val="229"/>
              </a:spcBef>
            </a:pPr>
            <a:r>
              <a:rPr sz="1400" spc="-10" dirty="0">
                <a:latin typeface="Calibri"/>
                <a:cs typeface="Calibri"/>
              </a:rPr>
              <a:t>DEMOGRAPHIC </a:t>
            </a:r>
            <a:r>
              <a:rPr sz="1400" dirty="0">
                <a:latin typeface="Calibri"/>
                <a:cs typeface="Calibri"/>
              </a:rPr>
              <a:t>APPROACH</a:t>
            </a:r>
            <a:r>
              <a:rPr sz="1400" spc="-35" dirty="0">
                <a:latin typeface="Calibri"/>
                <a:cs typeface="Calibri"/>
              </a:rPr>
              <a:t> </a:t>
            </a:r>
            <a:r>
              <a:rPr sz="1400" dirty="0">
                <a:latin typeface="Calibri"/>
                <a:cs typeface="Calibri"/>
              </a:rPr>
              <a:t>(7%</a:t>
            </a:r>
            <a:r>
              <a:rPr sz="1400" spc="-35" dirty="0">
                <a:latin typeface="Calibri"/>
                <a:cs typeface="Calibri"/>
              </a:rPr>
              <a:t> </a:t>
            </a:r>
            <a:r>
              <a:rPr sz="1400" dirty="0">
                <a:latin typeface="Calibri"/>
                <a:cs typeface="Calibri"/>
              </a:rPr>
              <a:t>OF</a:t>
            </a:r>
            <a:r>
              <a:rPr sz="1400" spc="-40" dirty="0">
                <a:latin typeface="Calibri"/>
                <a:cs typeface="Calibri"/>
              </a:rPr>
              <a:t> </a:t>
            </a:r>
            <a:r>
              <a:rPr sz="1400" spc="-25" dirty="0">
                <a:latin typeface="Calibri"/>
                <a:cs typeface="Calibri"/>
              </a:rPr>
              <a:t>THE </a:t>
            </a:r>
            <a:r>
              <a:rPr sz="1400" spc="-10" dirty="0">
                <a:latin typeface="Calibri"/>
                <a:cs typeface="Calibri"/>
              </a:rPr>
              <a:t>POPULATION)</a:t>
            </a:r>
            <a:endParaRPr sz="1400">
              <a:latin typeface="Calibri"/>
              <a:cs typeface="Calibri"/>
            </a:endParaRPr>
          </a:p>
        </p:txBody>
      </p:sp>
      <p:grpSp>
        <p:nvGrpSpPr>
          <p:cNvPr id="19" name="object 19"/>
          <p:cNvGrpSpPr/>
          <p:nvPr/>
        </p:nvGrpSpPr>
        <p:grpSpPr>
          <a:xfrm>
            <a:off x="9764599" y="2828065"/>
            <a:ext cx="1098550" cy="1098550"/>
            <a:chOff x="9764599" y="2828065"/>
            <a:chExt cx="1098550" cy="1098550"/>
          </a:xfrm>
        </p:grpSpPr>
        <p:sp>
          <p:nvSpPr>
            <p:cNvPr id="20" name="object 20"/>
            <p:cNvSpPr/>
            <p:nvPr/>
          </p:nvSpPr>
          <p:spPr>
            <a:xfrm>
              <a:off x="9764599" y="2828065"/>
              <a:ext cx="1098550" cy="1098550"/>
            </a:xfrm>
            <a:custGeom>
              <a:avLst/>
              <a:gdLst/>
              <a:ahLst/>
              <a:cxnLst/>
              <a:rect l="l" t="t" r="r" b="b"/>
              <a:pathLst>
                <a:path w="1098550" h="1098550">
                  <a:moveTo>
                    <a:pt x="1097998" y="0"/>
                  </a:moveTo>
                  <a:lnTo>
                    <a:pt x="326402" y="0"/>
                  </a:lnTo>
                  <a:lnTo>
                    <a:pt x="278169" y="3539"/>
                  </a:lnTo>
                  <a:lnTo>
                    <a:pt x="232133" y="13819"/>
                  </a:lnTo>
                  <a:lnTo>
                    <a:pt x="188799" y="30336"/>
                  </a:lnTo>
                  <a:lnTo>
                    <a:pt x="148672" y="52585"/>
                  </a:lnTo>
                  <a:lnTo>
                    <a:pt x="112258" y="80060"/>
                  </a:lnTo>
                  <a:lnTo>
                    <a:pt x="80060" y="112258"/>
                  </a:lnTo>
                  <a:lnTo>
                    <a:pt x="52585" y="148672"/>
                  </a:lnTo>
                  <a:lnTo>
                    <a:pt x="30336" y="188799"/>
                  </a:lnTo>
                  <a:lnTo>
                    <a:pt x="13819" y="232133"/>
                  </a:lnTo>
                  <a:lnTo>
                    <a:pt x="3539" y="278169"/>
                  </a:lnTo>
                  <a:lnTo>
                    <a:pt x="0" y="326402"/>
                  </a:lnTo>
                  <a:lnTo>
                    <a:pt x="0" y="1098000"/>
                  </a:lnTo>
                  <a:lnTo>
                    <a:pt x="771596" y="1098000"/>
                  </a:lnTo>
                  <a:lnTo>
                    <a:pt x="819829" y="1094461"/>
                  </a:lnTo>
                  <a:lnTo>
                    <a:pt x="865865" y="1084180"/>
                  </a:lnTo>
                  <a:lnTo>
                    <a:pt x="909199" y="1067663"/>
                  </a:lnTo>
                  <a:lnTo>
                    <a:pt x="949325" y="1045414"/>
                  </a:lnTo>
                  <a:lnTo>
                    <a:pt x="985740" y="1017938"/>
                  </a:lnTo>
                  <a:lnTo>
                    <a:pt x="1017937" y="985741"/>
                  </a:lnTo>
                  <a:lnTo>
                    <a:pt x="1045413" y="949326"/>
                  </a:lnTo>
                  <a:lnTo>
                    <a:pt x="1067662" y="909200"/>
                  </a:lnTo>
                  <a:lnTo>
                    <a:pt x="1084179" y="865866"/>
                  </a:lnTo>
                  <a:lnTo>
                    <a:pt x="1094459" y="819830"/>
                  </a:lnTo>
                  <a:lnTo>
                    <a:pt x="1097998" y="771597"/>
                  </a:lnTo>
                  <a:lnTo>
                    <a:pt x="1097998" y="0"/>
                  </a:lnTo>
                  <a:close/>
                </a:path>
              </a:pathLst>
            </a:custGeom>
            <a:solidFill>
              <a:srgbClr val="70AD47"/>
            </a:solidFill>
          </p:spPr>
          <p:txBody>
            <a:bodyPr wrap="square" lIns="0" tIns="0" rIns="0" bIns="0" rtlCol="0"/>
            <a:lstStyle/>
            <a:p>
              <a:endParaRPr/>
            </a:p>
          </p:txBody>
        </p:sp>
        <p:pic>
          <p:nvPicPr>
            <p:cNvPr id="21" name="object 21"/>
            <p:cNvPicPr/>
            <p:nvPr/>
          </p:nvPicPr>
          <p:blipFill>
            <a:blip r:embed="rId7" cstate="print"/>
            <a:stretch>
              <a:fillRect/>
            </a:stretch>
          </p:blipFill>
          <p:spPr>
            <a:xfrm>
              <a:off x="9997439" y="3060191"/>
              <a:ext cx="633983" cy="633984"/>
            </a:xfrm>
            <a:prstGeom prst="rect">
              <a:avLst/>
            </a:prstGeom>
          </p:spPr>
        </p:pic>
      </p:grpSp>
      <p:sp>
        <p:nvSpPr>
          <p:cNvPr id="22" name="object 22"/>
          <p:cNvSpPr txBox="1"/>
          <p:nvPr/>
        </p:nvSpPr>
        <p:spPr>
          <a:xfrm>
            <a:off x="9469049" y="4216908"/>
            <a:ext cx="1690370" cy="443230"/>
          </a:xfrm>
          <a:prstGeom prst="rect">
            <a:avLst/>
          </a:prstGeom>
        </p:spPr>
        <p:txBody>
          <a:bodyPr vert="horz" wrap="square" lIns="0" tIns="26670" rIns="0" bIns="0" rtlCol="0">
            <a:spAutoFit/>
          </a:bodyPr>
          <a:lstStyle/>
          <a:p>
            <a:pPr marL="427355" marR="5080" indent="-415290">
              <a:lnSpc>
                <a:spcPts val="1610"/>
              </a:lnSpc>
              <a:spcBef>
                <a:spcPts val="210"/>
              </a:spcBef>
            </a:pPr>
            <a:r>
              <a:rPr sz="1400" dirty="0">
                <a:latin typeface="Calibri"/>
                <a:cs typeface="Calibri"/>
              </a:rPr>
              <a:t>HOW</a:t>
            </a:r>
            <a:r>
              <a:rPr sz="1400" spc="-40" dirty="0">
                <a:latin typeface="Calibri"/>
                <a:cs typeface="Calibri"/>
              </a:rPr>
              <a:t> </a:t>
            </a:r>
            <a:r>
              <a:rPr sz="1400" dirty="0">
                <a:latin typeface="Calibri"/>
                <a:cs typeface="Calibri"/>
              </a:rPr>
              <a:t>MUCH</a:t>
            </a:r>
            <a:r>
              <a:rPr sz="1400" spc="-45" dirty="0">
                <a:latin typeface="Calibri"/>
                <a:cs typeface="Calibri"/>
              </a:rPr>
              <a:t> </a:t>
            </a:r>
            <a:r>
              <a:rPr sz="1400" dirty="0">
                <a:latin typeface="Calibri"/>
                <a:cs typeface="Calibri"/>
              </a:rPr>
              <a:t>MONEY</a:t>
            </a:r>
            <a:r>
              <a:rPr sz="1400" spc="-40" dirty="0">
                <a:latin typeface="Calibri"/>
                <a:cs typeface="Calibri"/>
              </a:rPr>
              <a:t> </a:t>
            </a:r>
            <a:r>
              <a:rPr sz="1400" spc="-25" dirty="0">
                <a:latin typeface="Calibri"/>
                <a:cs typeface="Calibri"/>
              </a:rPr>
              <a:t>IS </a:t>
            </a:r>
            <a:r>
              <a:rPr sz="1400" spc="-10" dirty="0">
                <a:latin typeface="Calibri"/>
                <a:cs typeface="Calibri"/>
              </a:rPr>
              <a:t>INVOLVED?</a:t>
            </a:r>
            <a:endParaRPr sz="1400">
              <a:latin typeface="Calibri"/>
              <a:cs typeface="Calibri"/>
            </a:endParaRPr>
          </a:p>
        </p:txBody>
      </p:sp>
      <p:pic>
        <p:nvPicPr>
          <p:cNvPr id="23" name="object 23"/>
          <p:cNvPicPr/>
          <p:nvPr/>
        </p:nvPicPr>
        <p:blipFill>
          <a:blip r:embed="rId8" cstate="print"/>
          <a:stretch>
            <a:fillRect/>
          </a:stretch>
        </p:blipFill>
        <p:spPr>
          <a:xfrm>
            <a:off x="10853928" y="5507735"/>
            <a:ext cx="1097279" cy="6614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4041775" cy="6858000"/>
            <a:chOff x="0" y="0"/>
            <a:chExt cx="4041775" cy="6858000"/>
          </a:xfrm>
        </p:grpSpPr>
        <p:pic>
          <p:nvPicPr>
            <p:cNvPr id="3" name="object 3"/>
            <p:cNvPicPr/>
            <p:nvPr/>
          </p:nvPicPr>
          <p:blipFill>
            <a:blip r:embed="rId2" cstate="print"/>
            <a:stretch>
              <a:fillRect/>
            </a:stretch>
          </p:blipFill>
          <p:spPr>
            <a:xfrm>
              <a:off x="0" y="0"/>
              <a:ext cx="4040742" cy="6858000"/>
            </a:xfrm>
            <a:prstGeom prst="rect">
              <a:avLst/>
            </a:prstGeom>
          </p:spPr>
        </p:pic>
        <p:pic>
          <p:nvPicPr>
            <p:cNvPr id="4" name="object 4"/>
            <p:cNvPicPr/>
            <p:nvPr/>
          </p:nvPicPr>
          <p:blipFill>
            <a:blip r:embed="rId3" cstate="print"/>
            <a:stretch>
              <a:fillRect/>
            </a:stretch>
          </p:blipFill>
          <p:spPr>
            <a:xfrm>
              <a:off x="0" y="2499359"/>
              <a:ext cx="4041648" cy="4358640"/>
            </a:xfrm>
            <a:prstGeom prst="rect">
              <a:avLst/>
            </a:prstGeom>
          </p:spPr>
        </p:pic>
        <p:pic>
          <p:nvPicPr>
            <p:cNvPr id="5" name="object 5"/>
            <p:cNvPicPr/>
            <p:nvPr/>
          </p:nvPicPr>
          <p:blipFill>
            <a:blip r:embed="rId4" cstate="print"/>
            <a:stretch>
              <a:fillRect/>
            </a:stretch>
          </p:blipFill>
          <p:spPr>
            <a:xfrm>
              <a:off x="457199" y="0"/>
              <a:ext cx="3584448" cy="6857999"/>
            </a:xfrm>
            <a:prstGeom prst="rect">
              <a:avLst/>
            </a:prstGeom>
          </p:spPr>
        </p:pic>
        <p:pic>
          <p:nvPicPr>
            <p:cNvPr id="6" name="object 6"/>
            <p:cNvPicPr/>
            <p:nvPr/>
          </p:nvPicPr>
          <p:blipFill>
            <a:blip r:embed="rId5" cstate="print"/>
            <a:stretch>
              <a:fillRect/>
            </a:stretch>
          </p:blipFill>
          <p:spPr>
            <a:xfrm>
              <a:off x="0" y="765048"/>
              <a:ext cx="3709416" cy="4815840"/>
            </a:xfrm>
            <a:prstGeom prst="rect">
              <a:avLst/>
            </a:prstGeom>
          </p:spPr>
        </p:pic>
      </p:grpSp>
      <p:sp>
        <p:nvSpPr>
          <p:cNvPr id="7" name="object 7"/>
          <p:cNvSpPr txBox="1"/>
          <p:nvPr/>
        </p:nvSpPr>
        <p:spPr>
          <a:xfrm>
            <a:off x="738766" y="2710179"/>
            <a:ext cx="1962785" cy="1183640"/>
          </a:xfrm>
          <a:prstGeom prst="rect">
            <a:avLst/>
          </a:prstGeom>
        </p:spPr>
        <p:txBody>
          <a:bodyPr vert="horz" wrap="square" lIns="0" tIns="81915" rIns="0" bIns="0" rtlCol="0">
            <a:spAutoFit/>
          </a:bodyPr>
          <a:lstStyle/>
          <a:p>
            <a:pPr marL="12700" marR="5080">
              <a:lnSpc>
                <a:spcPts val="4320"/>
              </a:lnSpc>
              <a:spcBef>
                <a:spcPts val="645"/>
              </a:spcBef>
            </a:pPr>
            <a:r>
              <a:rPr sz="4000" spc="-10" dirty="0">
                <a:solidFill>
                  <a:srgbClr val="FFFFFF"/>
                </a:solidFill>
                <a:latin typeface="Calibri"/>
                <a:cs typeface="Calibri"/>
              </a:rPr>
              <a:t>Technical </a:t>
            </a:r>
            <a:r>
              <a:rPr sz="4000" spc="-20" dirty="0">
                <a:solidFill>
                  <a:srgbClr val="FFFFFF"/>
                </a:solidFill>
                <a:latin typeface="Calibri"/>
                <a:cs typeface="Calibri"/>
              </a:rPr>
              <a:t>Risk</a:t>
            </a:r>
            <a:endParaRPr sz="4000">
              <a:latin typeface="Calibri"/>
              <a:cs typeface="Calibri"/>
            </a:endParaRPr>
          </a:p>
        </p:txBody>
      </p:sp>
      <p:grpSp>
        <p:nvGrpSpPr>
          <p:cNvPr id="8" name="object 8"/>
          <p:cNvGrpSpPr/>
          <p:nvPr/>
        </p:nvGrpSpPr>
        <p:grpSpPr>
          <a:xfrm>
            <a:off x="5194300" y="475521"/>
            <a:ext cx="6513830" cy="979805"/>
            <a:chOff x="5194300" y="475521"/>
            <a:chExt cx="6513830" cy="979805"/>
          </a:xfrm>
        </p:grpSpPr>
        <p:sp>
          <p:nvSpPr>
            <p:cNvPr id="9" name="object 9"/>
            <p:cNvSpPr/>
            <p:nvPr/>
          </p:nvSpPr>
          <p:spPr>
            <a:xfrm>
              <a:off x="5194300" y="475521"/>
              <a:ext cx="6513830" cy="979805"/>
            </a:xfrm>
            <a:custGeom>
              <a:avLst/>
              <a:gdLst/>
              <a:ahLst/>
              <a:cxnLst/>
              <a:rect l="l" t="t" r="r" b="b"/>
              <a:pathLst>
                <a:path w="6513830" h="979805">
                  <a:moveTo>
                    <a:pt x="6415653" y="0"/>
                  </a:moveTo>
                  <a:lnTo>
                    <a:pt x="97952" y="0"/>
                  </a:lnTo>
                  <a:lnTo>
                    <a:pt x="59824" y="7697"/>
                  </a:lnTo>
                  <a:lnTo>
                    <a:pt x="28689" y="28690"/>
                  </a:lnTo>
                  <a:lnTo>
                    <a:pt x="7697" y="59825"/>
                  </a:lnTo>
                  <a:lnTo>
                    <a:pt x="0" y="97953"/>
                  </a:lnTo>
                  <a:lnTo>
                    <a:pt x="0" y="881546"/>
                  </a:lnTo>
                  <a:lnTo>
                    <a:pt x="7697" y="919674"/>
                  </a:lnTo>
                  <a:lnTo>
                    <a:pt x="59824" y="971802"/>
                  </a:lnTo>
                  <a:lnTo>
                    <a:pt x="97952" y="979500"/>
                  </a:lnTo>
                  <a:lnTo>
                    <a:pt x="6415646" y="979506"/>
                  </a:lnTo>
                  <a:lnTo>
                    <a:pt x="6453774" y="971809"/>
                  </a:lnTo>
                  <a:lnTo>
                    <a:pt x="6484910" y="950817"/>
                  </a:lnTo>
                  <a:lnTo>
                    <a:pt x="6505902" y="919681"/>
                  </a:lnTo>
                  <a:lnTo>
                    <a:pt x="6513600" y="881553"/>
                  </a:lnTo>
                  <a:lnTo>
                    <a:pt x="6513606" y="97953"/>
                  </a:lnTo>
                  <a:lnTo>
                    <a:pt x="6505908" y="59825"/>
                  </a:lnTo>
                  <a:lnTo>
                    <a:pt x="6484916" y="28690"/>
                  </a:lnTo>
                  <a:lnTo>
                    <a:pt x="6453781" y="7697"/>
                  </a:lnTo>
                  <a:lnTo>
                    <a:pt x="6415653" y="0"/>
                  </a:lnTo>
                  <a:close/>
                </a:path>
              </a:pathLst>
            </a:custGeom>
            <a:solidFill>
              <a:srgbClr val="F2F2F2"/>
            </a:solidFill>
          </p:spPr>
          <p:txBody>
            <a:bodyPr wrap="square" lIns="0" tIns="0" rIns="0" bIns="0" rtlCol="0"/>
            <a:lstStyle/>
            <a:p>
              <a:endParaRPr/>
            </a:p>
          </p:txBody>
        </p:sp>
        <p:pic>
          <p:nvPicPr>
            <p:cNvPr id="10" name="object 10"/>
            <p:cNvPicPr/>
            <p:nvPr/>
          </p:nvPicPr>
          <p:blipFill>
            <a:blip r:embed="rId6" cstate="print"/>
            <a:stretch>
              <a:fillRect/>
            </a:stretch>
          </p:blipFill>
          <p:spPr>
            <a:xfrm>
              <a:off x="5489447" y="694943"/>
              <a:ext cx="542544" cy="542543"/>
            </a:xfrm>
            <a:prstGeom prst="rect">
              <a:avLst/>
            </a:prstGeom>
          </p:spPr>
        </p:pic>
      </p:grpSp>
      <p:sp>
        <p:nvSpPr>
          <p:cNvPr id="11" name="object 11"/>
          <p:cNvSpPr txBox="1">
            <a:spLocks noGrp="1"/>
          </p:cNvSpPr>
          <p:nvPr>
            <p:ph type="title"/>
          </p:nvPr>
        </p:nvSpPr>
        <p:spPr>
          <a:prstGeom prst="rect">
            <a:avLst/>
          </a:prstGeom>
        </p:spPr>
        <p:txBody>
          <a:bodyPr vert="horz" wrap="square" lIns="0" tIns="386080" rIns="0" bIns="0" rtlCol="0">
            <a:spAutoFit/>
          </a:bodyPr>
          <a:lstStyle/>
          <a:p>
            <a:pPr marL="5581650">
              <a:lnSpc>
                <a:spcPct val="100000"/>
              </a:lnSpc>
              <a:spcBef>
                <a:spcPts val="100"/>
              </a:spcBef>
            </a:pPr>
            <a:r>
              <a:rPr sz="1900" dirty="0"/>
              <a:t>Does</a:t>
            </a:r>
            <a:r>
              <a:rPr sz="1900" spc="-35" dirty="0"/>
              <a:t> </a:t>
            </a:r>
            <a:r>
              <a:rPr sz="1900" dirty="0"/>
              <a:t>it</a:t>
            </a:r>
            <a:r>
              <a:rPr sz="1900" spc="-25" dirty="0"/>
              <a:t> </a:t>
            </a:r>
            <a:r>
              <a:rPr sz="1900" spc="-20" dirty="0"/>
              <a:t>work?</a:t>
            </a:r>
            <a:endParaRPr sz="1900"/>
          </a:p>
        </p:txBody>
      </p:sp>
      <p:grpSp>
        <p:nvGrpSpPr>
          <p:cNvPr id="12" name="object 12"/>
          <p:cNvGrpSpPr/>
          <p:nvPr/>
        </p:nvGrpSpPr>
        <p:grpSpPr>
          <a:xfrm>
            <a:off x="5194300" y="1699736"/>
            <a:ext cx="6513830" cy="979805"/>
            <a:chOff x="5194300" y="1699736"/>
            <a:chExt cx="6513830" cy="979805"/>
          </a:xfrm>
        </p:grpSpPr>
        <p:sp>
          <p:nvSpPr>
            <p:cNvPr id="13" name="object 13"/>
            <p:cNvSpPr/>
            <p:nvPr/>
          </p:nvSpPr>
          <p:spPr>
            <a:xfrm>
              <a:off x="5194300" y="1699736"/>
              <a:ext cx="6513830" cy="979805"/>
            </a:xfrm>
            <a:custGeom>
              <a:avLst/>
              <a:gdLst/>
              <a:ahLst/>
              <a:cxnLst/>
              <a:rect l="l" t="t" r="r" b="b"/>
              <a:pathLst>
                <a:path w="6513830" h="979805">
                  <a:moveTo>
                    <a:pt x="6415653" y="0"/>
                  </a:moveTo>
                  <a:lnTo>
                    <a:pt x="97952" y="0"/>
                  </a:lnTo>
                  <a:lnTo>
                    <a:pt x="59824" y="7697"/>
                  </a:lnTo>
                  <a:lnTo>
                    <a:pt x="28689" y="28690"/>
                  </a:lnTo>
                  <a:lnTo>
                    <a:pt x="7697" y="59825"/>
                  </a:lnTo>
                  <a:lnTo>
                    <a:pt x="0" y="97953"/>
                  </a:lnTo>
                  <a:lnTo>
                    <a:pt x="0" y="881546"/>
                  </a:lnTo>
                  <a:lnTo>
                    <a:pt x="7697" y="919674"/>
                  </a:lnTo>
                  <a:lnTo>
                    <a:pt x="59824" y="971802"/>
                  </a:lnTo>
                  <a:lnTo>
                    <a:pt x="97952" y="979500"/>
                  </a:lnTo>
                  <a:lnTo>
                    <a:pt x="6415646" y="979506"/>
                  </a:lnTo>
                  <a:lnTo>
                    <a:pt x="6453774" y="971809"/>
                  </a:lnTo>
                  <a:lnTo>
                    <a:pt x="6484910" y="950816"/>
                  </a:lnTo>
                  <a:lnTo>
                    <a:pt x="6505902" y="919681"/>
                  </a:lnTo>
                  <a:lnTo>
                    <a:pt x="6513600" y="881552"/>
                  </a:lnTo>
                  <a:lnTo>
                    <a:pt x="6513606" y="97953"/>
                  </a:lnTo>
                  <a:lnTo>
                    <a:pt x="6505908" y="59825"/>
                  </a:lnTo>
                  <a:lnTo>
                    <a:pt x="6484916" y="28690"/>
                  </a:lnTo>
                  <a:lnTo>
                    <a:pt x="6453781" y="7697"/>
                  </a:lnTo>
                  <a:lnTo>
                    <a:pt x="6415653" y="0"/>
                  </a:lnTo>
                  <a:close/>
                </a:path>
              </a:pathLst>
            </a:custGeom>
            <a:solidFill>
              <a:srgbClr val="F2F2F2"/>
            </a:solidFill>
          </p:spPr>
          <p:txBody>
            <a:bodyPr wrap="square" lIns="0" tIns="0" rIns="0" bIns="0" rtlCol="0"/>
            <a:lstStyle/>
            <a:p>
              <a:endParaRPr/>
            </a:p>
          </p:txBody>
        </p:sp>
        <p:pic>
          <p:nvPicPr>
            <p:cNvPr id="14" name="object 14"/>
            <p:cNvPicPr/>
            <p:nvPr/>
          </p:nvPicPr>
          <p:blipFill>
            <a:blip r:embed="rId7" cstate="print"/>
            <a:stretch>
              <a:fillRect/>
            </a:stretch>
          </p:blipFill>
          <p:spPr>
            <a:xfrm>
              <a:off x="5489447" y="1917191"/>
              <a:ext cx="542544" cy="542543"/>
            </a:xfrm>
            <a:prstGeom prst="rect">
              <a:avLst/>
            </a:prstGeom>
          </p:spPr>
        </p:pic>
      </p:grpSp>
      <p:sp>
        <p:nvSpPr>
          <p:cNvPr id="15" name="object 15"/>
          <p:cNvSpPr txBox="1"/>
          <p:nvPr/>
        </p:nvSpPr>
        <p:spPr>
          <a:xfrm>
            <a:off x="6416423" y="2007615"/>
            <a:ext cx="271018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At</a:t>
            </a:r>
            <a:r>
              <a:rPr sz="1900" spc="-35" dirty="0">
                <a:latin typeface="Calibri"/>
                <a:cs typeface="Calibri"/>
              </a:rPr>
              <a:t> </a:t>
            </a:r>
            <a:r>
              <a:rPr sz="1900" dirty="0">
                <a:latin typeface="Calibri"/>
                <a:cs typeface="Calibri"/>
              </a:rPr>
              <a:t>what</a:t>
            </a:r>
            <a:r>
              <a:rPr sz="1900" spc="-30" dirty="0">
                <a:latin typeface="Calibri"/>
                <a:cs typeface="Calibri"/>
              </a:rPr>
              <a:t> </a:t>
            </a:r>
            <a:r>
              <a:rPr sz="1900" dirty="0">
                <a:latin typeface="Calibri"/>
                <a:cs typeface="Calibri"/>
              </a:rPr>
              <a:t>scale</a:t>
            </a:r>
            <a:r>
              <a:rPr sz="1900" spc="-30" dirty="0">
                <a:latin typeface="Calibri"/>
                <a:cs typeface="Calibri"/>
              </a:rPr>
              <a:t> </a:t>
            </a:r>
            <a:r>
              <a:rPr sz="1900" dirty="0">
                <a:latin typeface="Calibri"/>
                <a:cs typeface="Calibri"/>
              </a:rPr>
              <a:t>does</a:t>
            </a:r>
            <a:r>
              <a:rPr sz="1900" spc="-40" dirty="0">
                <a:latin typeface="Calibri"/>
                <a:cs typeface="Calibri"/>
              </a:rPr>
              <a:t> </a:t>
            </a:r>
            <a:r>
              <a:rPr sz="1900" dirty="0">
                <a:latin typeface="Calibri"/>
                <a:cs typeface="Calibri"/>
              </a:rPr>
              <a:t>it</a:t>
            </a:r>
            <a:r>
              <a:rPr sz="1900" spc="-30" dirty="0">
                <a:latin typeface="Calibri"/>
                <a:cs typeface="Calibri"/>
              </a:rPr>
              <a:t> </a:t>
            </a:r>
            <a:r>
              <a:rPr sz="1900" spc="-20" dirty="0">
                <a:latin typeface="Calibri"/>
                <a:cs typeface="Calibri"/>
              </a:rPr>
              <a:t>work?</a:t>
            </a:r>
            <a:endParaRPr sz="1900">
              <a:latin typeface="Calibri"/>
              <a:cs typeface="Calibri"/>
            </a:endParaRPr>
          </a:p>
        </p:txBody>
      </p:sp>
      <p:grpSp>
        <p:nvGrpSpPr>
          <p:cNvPr id="16" name="object 16"/>
          <p:cNvGrpSpPr/>
          <p:nvPr/>
        </p:nvGrpSpPr>
        <p:grpSpPr>
          <a:xfrm>
            <a:off x="5194300" y="2923951"/>
            <a:ext cx="6513830" cy="979805"/>
            <a:chOff x="5194300" y="2923951"/>
            <a:chExt cx="6513830" cy="979805"/>
          </a:xfrm>
        </p:grpSpPr>
        <p:sp>
          <p:nvSpPr>
            <p:cNvPr id="17" name="object 17"/>
            <p:cNvSpPr/>
            <p:nvPr/>
          </p:nvSpPr>
          <p:spPr>
            <a:xfrm>
              <a:off x="5194300" y="2923951"/>
              <a:ext cx="6513830" cy="979805"/>
            </a:xfrm>
            <a:custGeom>
              <a:avLst/>
              <a:gdLst/>
              <a:ahLst/>
              <a:cxnLst/>
              <a:rect l="l" t="t" r="r" b="b"/>
              <a:pathLst>
                <a:path w="6513830" h="979804">
                  <a:moveTo>
                    <a:pt x="6415653" y="0"/>
                  </a:moveTo>
                  <a:lnTo>
                    <a:pt x="97952" y="0"/>
                  </a:lnTo>
                  <a:lnTo>
                    <a:pt x="59824" y="7697"/>
                  </a:lnTo>
                  <a:lnTo>
                    <a:pt x="28689" y="28689"/>
                  </a:lnTo>
                  <a:lnTo>
                    <a:pt x="7697" y="59824"/>
                  </a:lnTo>
                  <a:lnTo>
                    <a:pt x="0" y="97952"/>
                  </a:lnTo>
                  <a:lnTo>
                    <a:pt x="0" y="881546"/>
                  </a:lnTo>
                  <a:lnTo>
                    <a:pt x="7697" y="919674"/>
                  </a:lnTo>
                  <a:lnTo>
                    <a:pt x="59824" y="971801"/>
                  </a:lnTo>
                  <a:lnTo>
                    <a:pt x="97952" y="979498"/>
                  </a:lnTo>
                  <a:lnTo>
                    <a:pt x="6415646" y="979506"/>
                  </a:lnTo>
                  <a:lnTo>
                    <a:pt x="6453774" y="971808"/>
                  </a:lnTo>
                  <a:lnTo>
                    <a:pt x="6484910" y="950816"/>
                  </a:lnTo>
                  <a:lnTo>
                    <a:pt x="6505902" y="919680"/>
                  </a:lnTo>
                  <a:lnTo>
                    <a:pt x="6513600" y="881552"/>
                  </a:lnTo>
                  <a:lnTo>
                    <a:pt x="6513606" y="97952"/>
                  </a:lnTo>
                  <a:lnTo>
                    <a:pt x="6505908" y="59824"/>
                  </a:lnTo>
                  <a:lnTo>
                    <a:pt x="6484916" y="28689"/>
                  </a:lnTo>
                  <a:lnTo>
                    <a:pt x="6453781" y="7697"/>
                  </a:lnTo>
                  <a:lnTo>
                    <a:pt x="6415653" y="0"/>
                  </a:lnTo>
                  <a:close/>
                </a:path>
              </a:pathLst>
            </a:custGeom>
            <a:solidFill>
              <a:srgbClr val="F2F2F2"/>
            </a:solidFill>
          </p:spPr>
          <p:txBody>
            <a:bodyPr wrap="square" lIns="0" tIns="0" rIns="0" bIns="0" rtlCol="0"/>
            <a:lstStyle/>
            <a:p>
              <a:endParaRPr/>
            </a:p>
          </p:txBody>
        </p:sp>
        <p:pic>
          <p:nvPicPr>
            <p:cNvPr id="18" name="object 18"/>
            <p:cNvPicPr/>
            <p:nvPr/>
          </p:nvPicPr>
          <p:blipFill>
            <a:blip r:embed="rId8" cstate="print"/>
            <a:stretch>
              <a:fillRect/>
            </a:stretch>
          </p:blipFill>
          <p:spPr>
            <a:xfrm>
              <a:off x="5489447" y="3142488"/>
              <a:ext cx="542544" cy="542544"/>
            </a:xfrm>
            <a:prstGeom prst="rect">
              <a:avLst/>
            </a:prstGeom>
          </p:spPr>
        </p:pic>
      </p:grpSp>
      <p:sp>
        <p:nvSpPr>
          <p:cNvPr id="19" name="object 19"/>
          <p:cNvSpPr txBox="1"/>
          <p:nvPr/>
        </p:nvSpPr>
        <p:spPr>
          <a:xfrm>
            <a:off x="6416423" y="3232911"/>
            <a:ext cx="5201285"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Will</a:t>
            </a:r>
            <a:r>
              <a:rPr sz="1900" spc="-30" dirty="0">
                <a:latin typeface="Calibri"/>
                <a:cs typeface="Calibri"/>
              </a:rPr>
              <a:t> </a:t>
            </a:r>
            <a:r>
              <a:rPr sz="1900" dirty="0">
                <a:latin typeface="Calibri"/>
                <a:cs typeface="Calibri"/>
              </a:rPr>
              <a:t>it</a:t>
            </a:r>
            <a:r>
              <a:rPr sz="1900" spc="-25" dirty="0">
                <a:latin typeface="Calibri"/>
                <a:cs typeface="Calibri"/>
              </a:rPr>
              <a:t> </a:t>
            </a:r>
            <a:r>
              <a:rPr sz="1900" dirty="0">
                <a:latin typeface="Calibri"/>
                <a:cs typeface="Calibri"/>
              </a:rPr>
              <a:t>work</a:t>
            </a:r>
            <a:r>
              <a:rPr sz="1900" spc="-25" dirty="0">
                <a:latin typeface="Calibri"/>
                <a:cs typeface="Calibri"/>
              </a:rPr>
              <a:t> </a:t>
            </a:r>
            <a:r>
              <a:rPr sz="1900" dirty="0">
                <a:latin typeface="Calibri"/>
                <a:cs typeface="Calibri"/>
              </a:rPr>
              <a:t>in</a:t>
            </a:r>
            <a:r>
              <a:rPr sz="1900" spc="-30" dirty="0">
                <a:latin typeface="Calibri"/>
                <a:cs typeface="Calibri"/>
              </a:rPr>
              <a:t> </a:t>
            </a:r>
            <a:r>
              <a:rPr sz="1900" dirty="0">
                <a:latin typeface="Calibri"/>
                <a:cs typeface="Calibri"/>
              </a:rPr>
              <a:t>a</a:t>
            </a:r>
            <a:r>
              <a:rPr sz="1900" spc="-25" dirty="0">
                <a:latin typeface="Calibri"/>
                <a:cs typeface="Calibri"/>
              </a:rPr>
              <a:t> </a:t>
            </a:r>
            <a:r>
              <a:rPr sz="1900" dirty="0">
                <a:latin typeface="Calibri"/>
                <a:cs typeface="Calibri"/>
              </a:rPr>
              <a:t>way</a:t>
            </a:r>
            <a:r>
              <a:rPr sz="1900" spc="-25" dirty="0">
                <a:latin typeface="Calibri"/>
                <a:cs typeface="Calibri"/>
              </a:rPr>
              <a:t> </a:t>
            </a:r>
            <a:r>
              <a:rPr sz="1900" dirty="0">
                <a:latin typeface="Calibri"/>
                <a:cs typeface="Calibri"/>
              </a:rPr>
              <a:t>that</a:t>
            </a:r>
            <a:r>
              <a:rPr sz="1900" spc="-25" dirty="0">
                <a:latin typeface="Calibri"/>
                <a:cs typeface="Calibri"/>
              </a:rPr>
              <a:t> </a:t>
            </a:r>
            <a:r>
              <a:rPr sz="1900" dirty="0">
                <a:latin typeface="Calibri"/>
                <a:cs typeface="Calibri"/>
              </a:rPr>
              <a:t>customers</a:t>
            </a:r>
            <a:r>
              <a:rPr sz="1900" spc="-35" dirty="0">
                <a:latin typeface="Calibri"/>
                <a:cs typeface="Calibri"/>
              </a:rPr>
              <a:t> </a:t>
            </a:r>
            <a:r>
              <a:rPr sz="1900" dirty="0">
                <a:latin typeface="Calibri"/>
                <a:cs typeface="Calibri"/>
              </a:rPr>
              <a:t>want</a:t>
            </a:r>
            <a:r>
              <a:rPr sz="1900" spc="-25" dirty="0">
                <a:latin typeface="Calibri"/>
                <a:cs typeface="Calibri"/>
              </a:rPr>
              <a:t> </a:t>
            </a:r>
            <a:r>
              <a:rPr sz="1900" dirty="0">
                <a:latin typeface="Calibri"/>
                <a:cs typeface="Calibri"/>
              </a:rPr>
              <a:t>it</a:t>
            </a:r>
            <a:r>
              <a:rPr sz="1900" spc="-25" dirty="0">
                <a:latin typeface="Calibri"/>
                <a:cs typeface="Calibri"/>
              </a:rPr>
              <a:t> </a:t>
            </a:r>
            <a:r>
              <a:rPr sz="1900" dirty="0">
                <a:latin typeface="Calibri"/>
                <a:cs typeface="Calibri"/>
              </a:rPr>
              <a:t>to</a:t>
            </a:r>
            <a:r>
              <a:rPr sz="1900" spc="-35" dirty="0">
                <a:latin typeface="Calibri"/>
                <a:cs typeface="Calibri"/>
              </a:rPr>
              <a:t> </a:t>
            </a:r>
            <a:r>
              <a:rPr sz="1900" spc="-10" dirty="0">
                <a:latin typeface="Calibri"/>
                <a:cs typeface="Calibri"/>
              </a:rPr>
              <a:t>work?</a:t>
            </a:r>
            <a:endParaRPr sz="1900">
              <a:latin typeface="Calibri"/>
              <a:cs typeface="Calibri"/>
            </a:endParaRPr>
          </a:p>
        </p:txBody>
      </p:sp>
      <p:grpSp>
        <p:nvGrpSpPr>
          <p:cNvPr id="20" name="object 20"/>
          <p:cNvGrpSpPr/>
          <p:nvPr/>
        </p:nvGrpSpPr>
        <p:grpSpPr>
          <a:xfrm>
            <a:off x="5194300" y="4148165"/>
            <a:ext cx="6513830" cy="979805"/>
            <a:chOff x="5194300" y="4148165"/>
            <a:chExt cx="6513830" cy="979805"/>
          </a:xfrm>
        </p:grpSpPr>
        <p:sp>
          <p:nvSpPr>
            <p:cNvPr id="21" name="object 21"/>
            <p:cNvSpPr/>
            <p:nvPr/>
          </p:nvSpPr>
          <p:spPr>
            <a:xfrm>
              <a:off x="5194300" y="4148165"/>
              <a:ext cx="6513830" cy="979805"/>
            </a:xfrm>
            <a:custGeom>
              <a:avLst/>
              <a:gdLst/>
              <a:ahLst/>
              <a:cxnLst/>
              <a:rect l="l" t="t" r="r" b="b"/>
              <a:pathLst>
                <a:path w="6513830" h="979804">
                  <a:moveTo>
                    <a:pt x="6415653" y="0"/>
                  </a:moveTo>
                  <a:lnTo>
                    <a:pt x="97952" y="0"/>
                  </a:lnTo>
                  <a:lnTo>
                    <a:pt x="59824" y="7697"/>
                  </a:lnTo>
                  <a:lnTo>
                    <a:pt x="28689" y="28689"/>
                  </a:lnTo>
                  <a:lnTo>
                    <a:pt x="7697" y="59824"/>
                  </a:lnTo>
                  <a:lnTo>
                    <a:pt x="0" y="97952"/>
                  </a:lnTo>
                  <a:lnTo>
                    <a:pt x="0" y="881546"/>
                  </a:lnTo>
                  <a:lnTo>
                    <a:pt x="7697" y="919674"/>
                  </a:lnTo>
                  <a:lnTo>
                    <a:pt x="59824" y="971801"/>
                  </a:lnTo>
                  <a:lnTo>
                    <a:pt x="97952" y="979498"/>
                  </a:lnTo>
                  <a:lnTo>
                    <a:pt x="6415646" y="979506"/>
                  </a:lnTo>
                  <a:lnTo>
                    <a:pt x="6453774" y="971808"/>
                  </a:lnTo>
                  <a:lnTo>
                    <a:pt x="6484910" y="950816"/>
                  </a:lnTo>
                  <a:lnTo>
                    <a:pt x="6505902" y="919680"/>
                  </a:lnTo>
                  <a:lnTo>
                    <a:pt x="6513600" y="881552"/>
                  </a:lnTo>
                  <a:lnTo>
                    <a:pt x="6513606" y="97952"/>
                  </a:lnTo>
                  <a:lnTo>
                    <a:pt x="6505908" y="59824"/>
                  </a:lnTo>
                  <a:lnTo>
                    <a:pt x="6484916" y="28689"/>
                  </a:lnTo>
                  <a:lnTo>
                    <a:pt x="6453781" y="7697"/>
                  </a:lnTo>
                  <a:lnTo>
                    <a:pt x="6415653" y="0"/>
                  </a:lnTo>
                  <a:close/>
                </a:path>
              </a:pathLst>
            </a:custGeom>
            <a:solidFill>
              <a:srgbClr val="F2F2F2"/>
            </a:solidFill>
          </p:spPr>
          <p:txBody>
            <a:bodyPr wrap="square" lIns="0" tIns="0" rIns="0" bIns="0" rtlCol="0"/>
            <a:lstStyle/>
            <a:p>
              <a:endParaRPr/>
            </a:p>
          </p:txBody>
        </p:sp>
        <p:pic>
          <p:nvPicPr>
            <p:cNvPr id="22" name="object 22"/>
            <p:cNvPicPr/>
            <p:nvPr/>
          </p:nvPicPr>
          <p:blipFill>
            <a:blip r:embed="rId9" cstate="print"/>
            <a:stretch>
              <a:fillRect/>
            </a:stretch>
          </p:blipFill>
          <p:spPr>
            <a:xfrm>
              <a:off x="5489447" y="4367783"/>
              <a:ext cx="542544" cy="542544"/>
            </a:xfrm>
            <a:prstGeom prst="rect">
              <a:avLst/>
            </a:prstGeom>
          </p:spPr>
        </p:pic>
      </p:grpSp>
      <p:sp>
        <p:nvSpPr>
          <p:cNvPr id="23" name="object 23"/>
          <p:cNvSpPr txBox="1"/>
          <p:nvPr/>
        </p:nvSpPr>
        <p:spPr>
          <a:xfrm>
            <a:off x="6416423" y="4458208"/>
            <a:ext cx="146812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Will</a:t>
            </a:r>
            <a:r>
              <a:rPr sz="1900" spc="-20" dirty="0">
                <a:latin typeface="Calibri"/>
                <a:cs typeface="Calibri"/>
              </a:rPr>
              <a:t> </a:t>
            </a:r>
            <a:r>
              <a:rPr sz="1900" dirty="0">
                <a:latin typeface="Calibri"/>
                <a:cs typeface="Calibri"/>
              </a:rPr>
              <a:t>it</a:t>
            </a:r>
            <a:r>
              <a:rPr sz="1900" spc="-20" dirty="0">
                <a:latin typeface="Calibri"/>
                <a:cs typeface="Calibri"/>
              </a:rPr>
              <a:t> </a:t>
            </a:r>
            <a:r>
              <a:rPr sz="1900" dirty="0">
                <a:latin typeface="Calibri"/>
                <a:cs typeface="Calibri"/>
              </a:rPr>
              <a:t>be</a:t>
            </a:r>
            <a:r>
              <a:rPr sz="1900" spc="-15" dirty="0">
                <a:latin typeface="Calibri"/>
                <a:cs typeface="Calibri"/>
              </a:rPr>
              <a:t> </a:t>
            </a:r>
            <a:r>
              <a:rPr sz="1900" spc="-20" dirty="0">
                <a:latin typeface="Calibri"/>
                <a:cs typeface="Calibri"/>
              </a:rPr>
              <a:t>safe?</a:t>
            </a:r>
            <a:endParaRPr sz="1900">
              <a:latin typeface="Calibri"/>
              <a:cs typeface="Calibri"/>
            </a:endParaRPr>
          </a:p>
        </p:txBody>
      </p:sp>
      <p:grpSp>
        <p:nvGrpSpPr>
          <p:cNvPr id="24" name="object 24"/>
          <p:cNvGrpSpPr/>
          <p:nvPr/>
        </p:nvGrpSpPr>
        <p:grpSpPr>
          <a:xfrm>
            <a:off x="5194300" y="5372380"/>
            <a:ext cx="6513830" cy="979805"/>
            <a:chOff x="5194300" y="5372380"/>
            <a:chExt cx="6513830" cy="979805"/>
          </a:xfrm>
        </p:grpSpPr>
        <p:sp>
          <p:nvSpPr>
            <p:cNvPr id="25" name="object 25"/>
            <p:cNvSpPr/>
            <p:nvPr/>
          </p:nvSpPr>
          <p:spPr>
            <a:xfrm>
              <a:off x="5194300" y="5372380"/>
              <a:ext cx="6513830" cy="979805"/>
            </a:xfrm>
            <a:custGeom>
              <a:avLst/>
              <a:gdLst/>
              <a:ahLst/>
              <a:cxnLst/>
              <a:rect l="l" t="t" r="r" b="b"/>
              <a:pathLst>
                <a:path w="6513830" h="979804">
                  <a:moveTo>
                    <a:pt x="6415653" y="0"/>
                  </a:moveTo>
                  <a:lnTo>
                    <a:pt x="97952" y="0"/>
                  </a:lnTo>
                  <a:lnTo>
                    <a:pt x="59824" y="7697"/>
                  </a:lnTo>
                  <a:lnTo>
                    <a:pt x="28689" y="28689"/>
                  </a:lnTo>
                  <a:lnTo>
                    <a:pt x="7697" y="59824"/>
                  </a:lnTo>
                  <a:lnTo>
                    <a:pt x="0" y="97952"/>
                  </a:lnTo>
                  <a:lnTo>
                    <a:pt x="0" y="881545"/>
                  </a:lnTo>
                  <a:lnTo>
                    <a:pt x="7697" y="919673"/>
                  </a:lnTo>
                  <a:lnTo>
                    <a:pt x="59824" y="971801"/>
                  </a:lnTo>
                  <a:lnTo>
                    <a:pt x="97952" y="979499"/>
                  </a:lnTo>
                  <a:lnTo>
                    <a:pt x="6415646" y="979506"/>
                  </a:lnTo>
                  <a:lnTo>
                    <a:pt x="6453774" y="971808"/>
                  </a:lnTo>
                  <a:lnTo>
                    <a:pt x="6484910" y="950816"/>
                  </a:lnTo>
                  <a:lnTo>
                    <a:pt x="6505902" y="919680"/>
                  </a:lnTo>
                  <a:lnTo>
                    <a:pt x="6513600" y="881552"/>
                  </a:lnTo>
                  <a:lnTo>
                    <a:pt x="6513606" y="97952"/>
                  </a:lnTo>
                  <a:lnTo>
                    <a:pt x="6505908" y="59824"/>
                  </a:lnTo>
                  <a:lnTo>
                    <a:pt x="6484916" y="28689"/>
                  </a:lnTo>
                  <a:lnTo>
                    <a:pt x="6453781" y="7697"/>
                  </a:lnTo>
                  <a:lnTo>
                    <a:pt x="6415653" y="0"/>
                  </a:lnTo>
                  <a:close/>
                </a:path>
              </a:pathLst>
            </a:custGeom>
            <a:solidFill>
              <a:srgbClr val="F2F2F2"/>
            </a:solidFill>
          </p:spPr>
          <p:txBody>
            <a:bodyPr wrap="square" lIns="0" tIns="0" rIns="0" bIns="0" rtlCol="0"/>
            <a:lstStyle/>
            <a:p>
              <a:endParaRPr/>
            </a:p>
          </p:txBody>
        </p:sp>
        <p:pic>
          <p:nvPicPr>
            <p:cNvPr id="26" name="object 26"/>
            <p:cNvPicPr/>
            <p:nvPr/>
          </p:nvPicPr>
          <p:blipFill>
            <a:blip r:embed="rId10" cstate="print"/>
            <a:stretch>
              <a:fillRect/>
            </a:stretch>
          </p:blipFill>
          <p:spPr>
            <a:xfrm>
              <a:off x="5489447" y="5590031"/>
              <a:ext cx="542544" cy="542544"/>
            </a:xfrm>
            <a:prstGeom prst="rect">
              <a:avLst/>
            </a:prstGeom>
          </p:spPr>
        </p:pic>
      </p:grpSp>
      <p:sp>
        <p:nvSpPr>
          <p:cNvPr id="27" name="object 27"/>
          <p:cNvSpPr txBox="1"/>
          <p:nvPr/>
        </p:nvSpPr>
        <p:spPr>
          <a:xfrm>
            <a:off x="6416423" y="5680455"/>
            <a:ext cx="336042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Are</a:t>
            </a:r>
            <a:r>
              <a:rPr sz="1900" spc="-55" dirty="0">
                <a:latin typeface="Calibri"/>
                <a:cs typeface="Calibri"/>
              </a:rPr>
              <a:t> </a:t>
            </a:r>
            <a:r>
              <a:rPr sz="1900" dirty="0">
                <a:latin typeface="Calibri"/>
                <a:cs typeface="Calibri"/>
              </a:rPr>
              <a:t>regulatory</a:t>
            </a:r>
            <a:r>
              <a:rPr sz="1900" spc="-60" dirty="0">
                <a:latin typeface="Calibri"/>
                <a:cs typeface="Calibri"/>
              </a:rPr>
              <a:t> </a:t>
            </a:r>
            <a:r>
              <a:rPr sz="1900" dirty="0">
                <a:latin typeface="Calibri"/>
                <a:cs typeface="Calibri"/>
              </a:rPr>
              <a:t>approvals</a:t>
            </a:r>
            <a:r>
              <a:rPr sz="1900" spc="-65" dirty="0">
                <a:latin typeface="Calibri"/>
                <a:cs typeface="Calibri"/>
              </a:rPr>
              <a:t> </a:t>
            </a:r>
            <a:r>
              <a:rPr sz="1900" spc="-10" dirty="0">
                <a:latin typeface="Calibri"/>
                <a:cs typeface="Calibri"/>
              </a:rPr>
              <a:t>needed?</a:t>
            </a:r>
            <a:endParaRPr sz="19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5F8FA"/>
          </a:solidFill>
        </p:spPr>
        <p:txBody>
          <a:bodyPr wrap="square" lIns="0" tIns="0" rIns="0" bIns="0" rtlCol="0"/>
          <a:lstStyle/>
          <a:p>
            <a:endParaRPr/>
          </a:p>
        </p:txBody>
      </p:sp>
      <p:pic>
        <p:nvPicPr>
          <p:cNvPr id="3" name="object 3"/>
          <p:cNvPicPr/>
          <p:nvPr/>
        </p:nvPicPr>
        <p:blipFill>
          <a:blip r:embed="rId2" cstate="print"/>
          <a:stretch>
            <a:fillRect/>
          </a:stretch>
        </p:blipFill>
        <p:spPr>
          <a:xfrm>
            <a:off x="0" y="2368295"/>
            <a:ext cx="8677656" cy="4489704"/>
          </a:xfrm>
          <a:prstGeom prst="rect">
            <a:avLst/>
          </a:prstGeom>
        </p:spPr>
      </p:pic>
      <p:sp>
        <p:nvSpPr>
          <p:cNvPr id="4" name="object 4"/>
          <p:cNvSpPr txBox="1"/>
          <p:nvPr/>
        </p:nvSpPr>
        <p:spPr>
          <a:xfrm>
            <a:off x="6484691" y="2352547"/>
            <a:ext cx="4318635" cy="2543175"/>
          </a:xfrm>
          <a:prstGeom prst="rect">
            <a:avLst/>
          </a:prstGeom>
        </p:spPr>
        <p:txBody>
          <a:bodyPr vert="horz" wrap="square" lIns="0" tIns="69215" rIns="0" bIns="0" rtlCol="0">
            <a:spAutoFit/>
          </a:bodyPr>
          <a:lstStyle/>
          <a:p>
            <a:pPr marL="12700" marR="5080">
              <a:lnSpc>
                <a:spcPct val="89700"/>
              </a:lnSpc>
              <a:spcBef>
                <a:spcPts val="545"/>
              </a:spcBef>
            </a:pPr>
            <a:r>
              <a:rPr sz="3600" b="1" spc="-10" dirty="0">
                <a:solidFill>
                  <a:srgbClr val="3E3E3E"/>
                </a:solidFill>
                <a:latin typeface="Arial"/>
                <a:cs typeface="Arial"/>
              </a:rPr>
              <a:t>Fundamental </a:t>
            </a:r>
            <a:r>
              <a:rPr sz="3600" b="1" dirty="0">
                <a:solidFill>
                  <a:srgbClr val="3E3E3E"/>
                </a:solidFill>
                <a:latin typeface="Arial"/>
                <a:cs typeface="Arial"/>
              </a:rPr>
              <a:t>equation:</a:t>
            </a:r>
            <a:r>
              <a:rPr sz="3600" b="1" spc="-105" dirty="0">
                <a:solidFill>
                  <a:srgbClr val="3E3E3E"/>
                </a:solidFill>
                <a:latin typeface="Arial"/>
                <a:cs typeface="Arial"/>
              </a:rPr>
              <a:t> </a:t>
            </a:r>
            <a:r>
              <a:rPr sz="3600" b="1" spc="-10" dirty="0">
                <a:solidFill>
                  <a:srgbClr val="3E3E3E"/>
                </a:solidFill>
                <a:latin typeface="Arial"/>
                <a:cs typeface="Arial"/>
              </a:rPr>
              <a:t>Lifetime </a:t>
            </a:r>
            <a:r>
              <a:rPr sz="3600" b="1" dirty="0">
                <a:solidFill>
                  <a:srgbClr val="3E3E3E"/>
                </a:solidFill>
                <a:latin typeface="Arial"/>
                <a:cs typeface="Arial"/>
              </a:rPr>
              <a:t>value</a:t>
            </a:r>
            <a:r>
              <a:rPr sz="3600" b="1" spc="-40" dirty="0">
                <a:solidFill>
                  <a:srgbClr val="3E3E3E"/>
                </a:solidFill>
                <a:latin typeface="Arial"/>
                <a:cs typeface="Arial"/>
              </a:rPr>
              <a:t> </a:t>
            </a:r>
            <a:r>
              <a:rPr sz="3600" b="1" dirty="0">
                <a:solidFill>
                  <a:srgbClr val="3E3E3E"/>
                </a:solidFill>
                <a:latin typeface="Arial"/>
                <a:cs typeface="Arial"/>
              </a:rPr>
              <a:t>of</a:t>
            </a:r>
            <a:r>
              <a:rPr sz="3600" b="1" spc="-30" dirty="0">
                <a:solidFill>
                  <a:srgbClr val="3E3E3E"/>
                </a:solidFill>
                <a:latin typeface="Arial"/>
                <a:cs typeface="Arial"/>
              </a:rPr>
              <a:t> </a:t>
            </a:r>
            <a:r>
              <a:rPr sz="3600" b="1" dirty="0">
                <a:solidFill>
                  <a:srgbClr val="3E3E3E"/>
                </a:solidFill>
                <a:latin typeface="Arial"/>
                <a:cs typeface="Arial"/>
              </a:rPr>
              <a:t>customer</a:t>
            </a:r>
            <a:r>
              <a:rPr sz="3600" b="1" spc="-45" dirty="0">
                <a:solidFill>
                  <a:srgbClr val="3E3E3E"/>
                </a:solidFill>
                <a:latin typeface="Arial"/>
                <a:cs typeface="Arial"/>
              </a:rPr>
              <a:t> </a:t>
            </a:r>
            <a:r>
              <a:rPr sz="3600" b="1" spc="-50" dirty="0">
                <a:solidFill>
                  <a:srgbClr val="3E3E3E"/>
                </a:solidFill>
                <a:latin typeface="Arial"/>
                <a:cs typeface="Arial"/>
              </a:rPr>
              <a:t>– </a:t>
            </a:r>
            <a:r>
              <a:rPr sz="3600" b="1" dirty="0">
                <a:solidFill>
                  <a:srgbClr val="3E3E3E"/>
                </a:solidFill>
                <a:latin typeface="Arial"/>
                <a:cs typeface="Arial"/>
              </a:rPr>
              <a:t>Cost</a:t>
            </a:r>
            <a:r>
              <a:rPr sz="3600" b="1" spc="-30" dirty="0">
                <a:solidFill>
                  <a:srgbClr val="3E3E3E"/>
                </a:solidFill>
                <a:latin typeface="Arial"/>
                <a:cs typeface="Arial"/>
              </a:rPr>
              <a:t> </a:t>
            </a:r>
            <a:r>
              <a:rPr sz="3600" b="1" dirty="0">
                <a:solidFill>
                  <a:srgbClr val="3E3E3E"/>
                </a:solidFill>
                <a:latin typeface="Arial"/>
                <a:cs typeface="Arial"/>
              </a:rPr>
              <a:t>of</a:t>
            </a:r>
            <a:r>
              <a:rPr sz="3600" b="1" spc="-25" dirty="0">
                <a:solidFill>
                  <a:srgbClr val="3E3E3E"/>
                </a:solidFill>
                <a:latin typeface="Arial"/>
                <a:cs typeface="Arial"/>
              </a:rPr>
              <a:t> </a:t>
            </a:r>
            <a:r>
              <a:rPr sz="3600" b="1" spc="-10" dirty="0">
                <a:solidFill>
                  <a:srgbClr val="3E3E3E"/>
                </a:solidFill>
                <a:latin typeface="Arial"/>
                <a:cs typeface="Arial"/>
              </a:rPr>
              <a:t>customer </a:t>
            </a:r>
            <a:r>
              <a:rPr sz="3600" b="1" dirty="0">
                <a:solidFill>
                  <a:srgbClr val="3E3E3E"/>
                </a:solidFill>
                <a:latin typeface="Arial"/>
                <a:cs typeface="Arial"/>
              </a:rPr>
              <a:t>acquisition</a:t>
            </a:r>
            <a:r>
              <a:rPr sz="3600" b="1" spc="-110" dirty="0">
                <a:solidFill>
                  <a:srgbClr val="3E3E3E"/>
                </a:solidFill>
                <a:latin typeface="Arial"/>
                <a:cs typeface="Arial"/>
              </a:rPr>
              <a:t> </a:t>
            </a:r>
            <a:r>
              <a:rPr sz="3600" b="1" spc="-10" dirty="0">
                <a:solidFill>
                  <a:srgbClr val="3E3E3E"/>
                </a:solidFill>
                <a:latin typeface="Arial"/>
                <a:cs typeface="Arial"/>
              </a:rPr>
              <a:t>(COA)</a:t>
            </a:r>
            <a:endParaRPr sz="36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4041775" cy="6858000"/>
            <a:chOff x="0" y="0"/>
            <a:chExt cx="4041775" cy="6858000"/>
          </a:xfrm>
        </p:grpSpPr>
        <p:pic>
          <p:nvPicPr>
            <p:cNvPr id="3" name="object 3"/>
            <p:cNvPicPr/>
            <p:nvPr/>
          </p:nvPicPr>
          <p:blipFill>
            <a:blip r:embed="rId2" cstate="print"/>
            <a:stretch>
              <a:fillRect/>
            </a:stretch>
          </p:blipFill>
          <p:spPr>
            <a:xfrm>
              <a:off x="0" y="0"/>
              <a:ext cx="4040742" cy="6858000"/>
            </a:xfrm>
            <a:prstGeom prst="rect">
              <a:avLst/>
            </a:prstGeom>
          </p:spPr>
        </p:pic>
        <p:pic>
          <p:nvPicPr>
            <p:cNvPr id="4" name="object 4"/>
            <p:cNvPicPr/>
            <p:nvPr/>
          </p:nvPicPr>
          <p:blipFill>
            <a:blip r:embed="rId3" cstate="print"/>
            <a:stretch>
              <a:fillRect/>
            </a:stretch>
          </p:blipFill>
          <p:spPr>
            <a:xfrm>
              <a:off x="0" y="2499359"/>
              <a:ext cx="4041648" cy="4358640"/>
            </a:xfrm>
            <a:prstGeom prst="rect">
              <a:avLst/>
            </a:prstGeom>
          </p:spPr>
        </p:pic>
        <p:pic>
          <p:nvPicPr>
            <p:cNvPr id="5" name="object 5"/>
            <p:cNvPicPr/>
            <p:nvPr/>
          </p:nvPicPr>
          <p:blipFill>
            <a:blip r:embed="rId4" cstate="print"/>
            <a:stretch>
              <a:fillRect/>
            </a:stretch>
          </p:blipFill>
          <p:spPr>
            <a:xfrm>
              <a:off x="457199" y="0"/>
              <a:ext cx="3584448" cy="6857999"/>
            </a:xfrm>
            <a:prstGeom prst="rect">
              <a:avLst/>
            </a:prstGeom>
          </p:spPr>
        </p:pic>
        <p:pic>
          <p:nvPicPr>
            <p:cNvPr id="6" name="object 6"/>
            <p:cNvPicPr/>
            <p:nvPr/>
          </p:nvPicPr>
          <p:blipFill>
            <a:blip r:embed="rId5" cstate="print"/>
            <a:stretch>
              <a:fillRect/>
            </a:stretch>
          </p:blipFill>
          <p:spPr>
            <a:xfrm>
              <a:off x="0" y="765048"/>
              <a:ext cx="3709416" cy="4815840"/>
            </a:xfrm>
            <a:prstGeom prst="rect">
              <a:avLst/>
            </a:prstGeom>
          </p:spPr>
        </p:pic>
      </p:grpSp>
      <p:sp>
        <p:nvSpPr>
          <p:cNvPr id="7" name="object 7"/>
          <p:cNvSpPr txBox="1"/>
          <p:nvPr/>
        </p:nvSpPr>
        <p:spPr>
          <a:xfrm>
            <a:off x="738766" y="2710179"/>
            <a:ext cx="2242185" cy="1183640"/>
          </a:xfrm>
          <a:prstGeom prst="rect">
            <a:avLst/>
          </a:prstGeom>
        </p:spPr>
        <p:txBody>
          <a:bodyPr vert="horz" wrap="square" lIns="0" tIns="81915" rIns="0" bIns="0" rtlCol="0">
            <a:spAutoFit/>
          </a:bodyPr>
          <a:lstStyle/>
          <a:p>
            <a:pPr marL="12700" marR="5080">
              <a:lnSpc>
                <a:spcPts val="4320"/>
              </a:lnSpc>
              <a:spcBef>
                <a:spcPts val="645"/>
              </a:spcBef>
            </a:pPr>
            <a:r>
              <a:rPr sz="4000" dirty="0">
                <a:solidFill>
                  <a:srgbClr val="FFFFFF"/>
                </a:solidFill>
                <a:latin typeface="Calibri"/>
                <a:cs typeface="Calibri"/>
              </a:rPr>
              <a:t>How</a:t>
            </a:r>
            <a:r>
              <a:rPr sz="4000" spc="-60" dirty="0">
                <a:solidFill>
                  <a:srgbClr val="FFFFFF"/>
                </a:solidFill>
                <a:latin typeface="Calibri"/>
                <a:cs typeface="Calibri"/>
              </a:rPr>
              <a:t> </a:t>
            </a:r>
            <a:r>
              <a:rPr sz="4000" spc="-20" dirty="0">
                <a:solidFill>
                  <a:srgbClr val="FFFFFF"/>
                </a:solidFill>
                <a:latin typeface="Calibri"/>
                <a:cs typeface="Calibri"/>
              </a:rPr>
              <a:t>much </a:t>
            </a:r>
            <a:r>
              <a:rPr sz="4000" spc="-10" dirty="0">
                <a:solidFill>
                  <a:srgbClr val="FFFFFF"/>
                </a:solidFill>
                <a:latin typeface="Calibri"/>
                <a:cs typeface="Calibri"/>
              </a:rPr>
              <a:t>money?</a:t>
            </a:r>
            <a:endParaRPr sz="4000">
              <a:latin typeface="Calibri"/>
              <a:cs typeface="Calibri"/>
            </a:endParaRPr>
          </a:p>
        </p:txBody>
      </p:sp>
      <p:grpSp>
        <p:nvGrpSpPr>
          <p:cNvPr id="8" name="object 8"/>
          <p:cNvGrpSpPr/>
          <p:nvPr/>
        </p:nvGrpSpPr>
        <p:grpSpPr>
          <a:xfrm>
            <a:off x="5194300" y="475521"/>
            <a:ext cx="6513830" cy="979805"/>
            <a:chOff x="5194300" y="475521"/>
            <a:chExt cx="6513830" cy="979805"/>
          </a:xfrm>
        </p:grpSpPr>
        <p:sp>
          <p:nvSpPr>
            <p:cNvPr id="9" name="object 9"/>
            <p:cNvSpPr/>
            <p:nvPr/>
          </p:nvSpPr>
          <p:spPr>
            <a:xfrm>
              <a:off x="5194300" y="475521"/>
              <a:ext cx="6513830" cy="979805"/>
            </a:xfrm>
            <a:custGeom>
              <a:avLst/>
              <a:gdLst/>
              <a:ahLst/>
              <a:cxnLst/>
              <a:rect l="l" t="t" r="r" b="b"/>
              <a:pathLst>
                <a:path w="6513830" h="979805">
                  <a:moveTo>
                    <a:pt x="6415653" y="0"/>
                  </a:moveTo>
                  <a:lnTo>
                    <a:pt x="97952" y="0"/>
                  </a:lnTo>
                  <a:lnTo>
                    <a:pt x="59824" y="7697"/>
                  </a:lnTo>
                  <a:lnTo>
                    <a:pt x="28689" y="28690"/>
                  </a:lnTo>
                  <a:lnTo>
                    <a:pt x="7697" y="59825"/>
                  </a:lnTo>
                  <a:lnTo>
                    <a:pt x="0" y="97953"/>
                  </a:lnTo>
                  <a:lnTo>
                    <a:pt x="0" y="881546"/>
                  </a:lnTo>
                  <a:lnTo>
                    <a:pt x="7697" y="919674"/>
                  </a:lnTo>
                  <a:lnTo>
                    <a:pt x="59824" y="971802"/>
                  </a:lnTo>
                  <a:lnTo>
                    <a:pt x="97952" y="979500"/>
                  </a:lnTo>
                  <a:lnTo>
                    <a:pt x="6415646" y="979506"/>
                  </a:lnTo>
                  <a:lnTo>
                    <a:pt x="6453774" y="971809"/>
                  </a:lnTo>
                  <a:lnTo>
                    <a:pt x="6484910" y="950817"/>
                  </a:lnTo>
                  <a:lnTo>
                    <a:pt x="6505902" y="919681"/>
                  </a:lnTo>
                  <a:lnTo>
                    <a:pt x="6513600" y="881553"/>
                  </a:lnTo>
                  <a:lnTo>
                    <a:pt x="6513606" y="97953"/>
                  </a:lnTo>
                  <a:lnTo>
                    <a:pt x="6505908" y="59825"/>
                  </a:lnTo>
                  <a:lnTo>
                    <a:pt x="6484916" y="28690"/>
                  </a:lnTo>
                  <a:lnTo>
                    <a:pt x="6453781" y="7697"/>
                  </a:lnTo>
                  <a:lnTo>
                    <a:pt x="6415653" y="0"/>
                  </a:lnTo>
                  <a:close/>
                </a:path>
              </a:pathLst>
            </a:custGeom>
            <a:solidFill>
              <a:srgbClr val="F2F2F2"/>
            </a:solidFill>
          </p:spPr>
          <p:txBody>
            <a:bodyPr wrap="square" lIns="0" tIns="0" rIns="0" bIns="0" rtlCol="0"/>
            <a:lstStyle/>
            <a:p>
              <a:endParaRPr/>
            </a:p>
          </p:txBody>
        </p:sp>
        <p:pic>
          <p:nvPicPr>
            <p:cNvPr id="10" name="object 10"/>
            <p:cNvPicPr/>
            <p:nvPr/>
          </p:nvPicPr>
          <p:blipFill>
            <a:blip r:embed="rId6" cstate="print"/>
            <a:stretch>
              <a:fillRect/>
            </a:stretch>
          </p:blipFill>
          <p:spPr>
            <a:xfrm>
              <a:off x="5483352" y="679704"/>
              <a:ext cx="542544" cy="542544"/>
            </a:xfrm>
            <a:prstGeom prst="rect">
              <a:avLst/>
            </a:prstGeom>
          </p:spPr>
        </p:pic>
      </p:grpSp>
      <p:grpSp>
        <p:nvGrpSpPr>
          <p:cNvPr id="11" name="object 11"/>
          <p:cNvGrpSpPr/>
          <p:nvPr/>
        </p:nvGrpSpPr>
        <p:grpSpPr>
          <a:xfrm>
            <a:off x="5194300" y="1699736"/>
            <a:ext cx="6513830" cy="979805"/>
            <a:chOff x="5194300" y="1699736"/>
            <a:chExt cx="6513830" cy="979805"/>
          </a:xfrm>
        </p:grpSpPr>
        <p:sp>
          <p:nvSpPr>
            <p:cNvPr id="12" name="object 12"/>
            <p:cNvSpPr/>
            <p:nvPr/>
          </p:nvSpPr>
          <p:spPr>
            <a:xfrm>
              <a:off x="5194300" y="1699736"/>
              <a:ext cx="6513830" cy="979805"/>
            </a:xfrm>
            <a:custGeom>
              <a:avLst/>
              <a:gdLst/>
              <a:ahLst/>
              <a:cxnLst/>
              <a:rect l="l" t="t" r="r" b="b"/>
              <a:pathLst>
                <a:path w="6513830" h="979805">
                  <a:moveTo>
                    <a:pt x="6415653" y="0"/>
                  </a:moveTo>
                  <a:lnTo>
                    <a:pt x="97952" y="0"/>
                  </a:lnTo>
                  <a:lnTo>
                    <a:pt x="59824" y="7697"/>
                  </a:lnTo>
                  <a:lnTo>
                    <a:pt x="28689" y="28690"/>
                  </a:lnTo>
                  <a:lnTo>
                    <a:pt x="7697" y="59825"/>
                  </a:lnTo>
                  <a:lnTo>
                    <a:pt x="0" y="97953"/>
                  </a:lnTo>
                  <a:lnTo>
                    <a:pt x="0" y="881546"/>
                  </a:lnTo>
                  <a:lnTo>
                    <a:pt x="7697" y="919674"/>
                  </a:lnTo>
                  <a:lnTo>
                    <a:pt x="59824" y="971802"/>
                  </a:lnTo>
                  <a:lnTo>
                    <a:pt x="97952" y="979500"/>
                  </a:lnTo>
                  <a:lnTo>
                    <a:pt x="6415646" y="979506"/>
                  </a:lnTo>
                  <a:lnTo>
                    <a:pt x="6453774" y="971809"/>
                  </a:lnTo>
                  <a:lnTo>
                    <a:pt x="6484910" y="950816"/>
                  </a:lnTo>
                  <a:lnTo>
                    <a:pt x="6505902" y="919681"/>
                  </a:lnTo>
                  <a:lnTo>
                    <a:pt x="6513600" y="881552"/>
                  </a:lnTo>
                  <a:lnTo>
                    <a:pt x="6513606" y="97953"/>
                  </a:lnTo>
                  <a:lnTo>
                    <a:pt x="6505908" y="59825"/>
                  </a:lnTo>
                  <a:lnTo>
                    <a:pt x="6484916" y="28690"/>
                  </a:lnTo>
                  <a:lnTo>
                    <a:pt x="6453781" y="7697"/>
                  </a:lnTo>
                  <a:lnTo>
                    <a:pt x="6415653" y="0"/>
                  </a:lnTo>
                  <a:close/>
                </a:path>
              </a:pathLst>
            </a:custGeom>
            <a:solidFill>
              <a:srgbClr val="F2F2F2"/>
            </a:solidFill>
          </p:spPr>
          <p:txBody>
            <a:bodyPr wrap="square" lIns="0" tIns="0" rIns="0" bIns="0" rtlCol="0"/>
            <a:lstStyle/>
            <a:p>
              <a:endParaRPr/>
            </a:p>
          </p:txBody>
        </p:sp>
        <p:pic>
          <p:nvPicPr>
            <p:cNvPr id="13" name="object 13"/>
            <p:cNvPicPr/>
            <p:nvPr/>
          </p:nvPicPr>
          <p:blipFill>
            <a:blip r:embed="rId7" cstate="print"/>
            <a:stretch>
              <a:fillRect/>
            </a:stretch>
          </p:blipFill>
          <p:spPr>
            <a:xfrm>
              <a:off x="5483352" y="1904999"/>
              <a:ext cx="542544" cy="545591"/>
            </a:xfrm>
            <a:prstGeom prst="rect">
              <a:avLst/>
            </a:prstGeom>
          </p:spPr>
        </p:pic>
      </p:grpSp>
      <p:grpSp>
        <p:nvGrpSpPr>
          <p:cNvPr id="14" name="object 14"/>
          <p:cNvGrpSpPr/>
          <p:nvPr/>
        </p:nvGrpSpPr>
        <p:grpSpPr>
          <a:xfrm>
            <a:off x="5194300" y="2923951"/>
            <a:ext cx="6513830" cy="979805"/>
            <a:chOff x="5194300" y="2923951"/>
            <a:chExt cx="6513830" cy="979805"/>
          </a:xfrm>
        </p:grpSpPr>
        <p:sp>
          <p:nvSpPr>
            <p:cNvPr id="15" name="object 15"/>
            <p:cNvSpPr/>
            <p:nvPr/>
          </p:nvSpPr>
          <p:spPr>
            <a:xfrm>
              <a:off x="5194300" y="2923951"/>
              <a:ext cx="6513830" cy="979805"/>
            </a:xfrm>
            <a:custGeom>
              <a:avLst/>
              <a:gdLst/>
              <a:ahLst/>
              <a:cxnLst/>
              <a:rect l="l" t="t" r="r" b="b"/>
              <a:pathLst>
                <a:path w="6513830" h="979804">
                  <a:moveTo>
                    <a:pt x="6415653" y="0"/>
                  </a:moveTo>
                  <a:lnTo>
                    <a:pt x="97952" y="0"/>
                  </a:lnTo>
                  <a:lnTo>
                    <a:pt x="59824" y="7697"/>
                  </a:lnTo>
                  <a:lnTo>
                    <a:pt x="28689" y="28689"/>
                  </a:lnTo>
                  <a:lnTo>
                    <a:pt x="7697" y="59824"/>
                  </a:lnTo>
                  <a:lnTo>
                    <a:pt x="0" y="97952"/>
                  </a:lnTo>
                  <a:lnTo>
                    <a:pt x="0" y="881546"/>
                  </a:lnTo>
                  <a:lnTo>
                    <a:pt x="7697" y="919674"/>
                  </a:lnTo>
                  <a:lnTo>
                    <a:pt x="59824" y="971801"/>
                  </a:lnTo>
                  <a:lnTo>
                    <a:pt x="97952" y="979498"/>
                  </a:lnTo>
                  <a:lnTo>
                    <a:pt x="6415646" y="979506"/>
                  </a:lnTo>
                  <a:lnTo>
                    <a:pt x="6453774" y="971808"/>
                  </a:lnTo>
                  <a:lnTo>
                    <a:pt x="6484910" y="950816"/>
                  </a:lnTo>
                  <a:lnTo>
                    <a:pt x="6505902" y="919680"/>
                  </a:lnTo>
                  <a:lnTo>
                    <a:pt x="6513600" y="881552"/>
                  </a:lnTo>
                  <a:lnTo>
                    <a:pt x="6513606" y="97952"/>
                  </a:lnTo>
                  <a:lnTo>
                    <a:pt x="6505908" y="59824"/>
                  </a:lnTo>
                  <a:lnTo>
                    <a:pt x="6484916" y="28689"/>
                  </a:lnTo>
                  <a:lnTo>
                    <a:pt x="6453781" y="7697"/>
                  </a:lnTo>
                  <a:lnTo>
                    <a:pt x="6415653" y="0"/>
                  </a:lnTo>
                  <a:close/>
                </a:path>
              </a:pathLst>
            </a:custGeom>
            <a:solidFill>
              <a:srgbClr val="F2F2F2"/>
            </a:solidFill>
          </p:spPr>
          <p:txBody>
            <a:bodyPr wrap="square" lIns="0" tIns="0" rIns="0" bIns="0" rtlCol="0"/>
            <a:lstStyle/>
            <a:p>
              <a:endParaRPr/>
            </a:p>
          </p:txBody>
        </p:sp>
        <p:pic>
          <p:nvPicPr>
            <p:cNvPr id="16" name="object 16"/>
            <p:cNvPicPr/>
            <p:nvPr/>
          </p:nvPicPr>
          <p:blipFill>
            <a:blip r:embed="rId8" cstate="print"/>
            <a:stretch>
              <a:fillRect/>
            </a:stretch>
          </p:blipFill>
          <p:spPr>
            <a:xfrm>
              <a:off x="5483352" y="3133344"/>
              <a:ext cx="542544" cy="542543"/>
            </a:xfrm>
            <a:prstGeom prst="rect">
              <a:avLst/>
            </a:prstGeom>
          </p:spPr>
        </p:pic>
      </p:grpSp>
      <p:grpSp>
        <p:nvGrpSpPr>
          <p:cNvPr id="17" name="object 17"/>
          <p:cNvGrpSpPr/>
          <p:nvPr/>
        </p:nvGrpSpPr>
        <p:grpSpPr>
          <a:xfrm>
            <a:off x="5194300" y="4148165"/>
            <a:ext cx="6513830" cy="979805"/>
            <a:chOff x="5194300" y="4148165"/>
            <a:chExt cx="6513830" cy="979805"/>
          </a:xfrm>
        </p:grpSpPr>
        <p:sp>
          <p:nvSpPr>
            <p:cNvPr id="18" name="object 18"/>
            <p:cNvSpPr/>
            <p:nvPr/>
          </p:nvSpPr>
          <p:spPr>
            <a:xfrm>
              <a:off x="5194300" y="4148165"/>
              <a:ext cx="6513830" cy="979805"/>
            </a:xfrm>
            <a:custGeom>
              <a:avLst/>
              <a:gdLst/>
              <a:ahLst/>
              <a:cxnLst/>
              <a:rect l="l" t="t" r="r" b="b"/>
              <a:pathLst>
                <a:path w="6513830" h="979804">
                  <a:moveTo>
                    <a:pt x="6415653" y="0"/>
                  </a:moveTo>
                  <a:lnTo>
                    <a:pt x="97952" y="0"/>
                  </a:lnTo>
                  <a:lnTo>
                    <a:pt x="59824" y="7697"/>
                  </a:lnTo>
                  <a:lnTo>
                    <a:pt x="28689" y="28689"/>
                  </a:lnTo>
                  <a:lnTo>
                    <a:pt x="7697" y="59824"/>
                  </a:lnTo>
                  <a:lnTo>
                    <a:pt x="0" y="97952"/>
                  </a:lnTo>
                  <a:lnTo>
                    <a:pt x="0" y="881546"/>
                  </a:lnTo>
                  <a:lnTo>
                    <a:pt x="7697" y="919674"/>
                  </a:lnTo>
                  <a:lnTo>
                    <a:pt x="59824" y="971801"/>
                  </a:lnTo>
                  <a:lnTo>
                    <a:pt x="97952" y="979498"/>
                  </a:lnTo>
                  <a:lnTo>
                    <a:pt x="6415646" y="979506"/>
                  </a:lnTo>
                  <a:lnTo>
                    <a:pt x="6453774" y="971808"/>
                  </a:lnTo>
                  <a:lnTo>
                    <a:pt x="6484910" y="950816"/>
                  </a:lnTo>
                  <a:lnTo>
                    <a:pt x="6505902" y="919680"/>
                  </a:lnTo>
                  <a:lnTo>
                    <a:pt x="6513600" y="881552"/>
                  </a:lnTo>
                  <a:lnTo>
                    <a:pt x="6513606" y="97952"/>
                  </a:lnTo>
                  <a:lnTo>
                    <a:pt x="6505908" y="59824"/>
                  </a:lnTo>
                  <a:lnTo>
                    <a:pt x="6484916" y="28689"/>
                  </a:lnTo>
                  <a:lnTo>
                    <a:pt x="6453781" y="7697"/>
                  </a:lnTo>
                  <a:lnTo>
                    <a:pt x="6415653" y="0"/>
                  </a:lnTo>
                  <a:close/>
                </a:path>
              </a:pathLst>
            </a:custGeom>
            <a:solidFill>
              <a:srgbClr val="F2F2F2"/>
            </a:solidFill>
          </p:spPr>
          <p:txBody>
            <a:bodyPr wrap="square" lIns="0" tIns="0" rIns="0" bIns="0" rtlCol="0"/>
            <a:lstStyle/>
            <a:p>
              <a:endParaRPr/>
            </a:p>
          </p:txBody>
        </p:sp>
        <p:pic>
          <p:nvPicPr>
            <p:cNvPr id="19" name="object 19"/>
            <p:cNvPicPr/>
            <p:nvPr/>
          </p:nvPicPr>
          <p:blipFill>
            <a:blip r:embed="rId9" cstate="print"/>
            <a:stretch>
              <a:fillRect/>
            </a:stretch>
          </p:blipFill>
          <p:spPr>
            <a:xfrm>
              <a:off x="5428488" y="4358639"/>
              <a:ext cx="542543" cy="542544"/>
            </a:xfrm>
            <a:prstGeom prst="rect">
              <a:avLst/>
            </a:prstGeom>
          </p:spPr>
        </p:pic>
      </p:grpSp>
      <p:grpSp>
        <p:nvGrpSpPr>
          <p:cNvPr id="20" name="object 20"/>
          <p:cNvGrpSpPr/>
          <p:nvPr/>
        </p:nvGrpSpPr>
        <p:grpSpPr>
          <a:xfrm>
            <a:off x="5194300" y="5372380"/>
            <a:ext cx="6513830" cy="979805"/>
            <a:chOff x="5194300" y="5372380"/>
            <a:chExt cx="6513830" cy="979805"/>
          </a:xfrm>
        </p:grpSpPr>
        <p:sp>
          <p:nvSpPr>
            <p:cNvPr id="21" name="object 21"/>
            <p:cNvSpPr/>
            <p:nvPr/>
          </p:nvSpPr>
          <p:spPr>
            <a:xfrm>
              <a:off x="5194300" y="5372380"/>
              <a:ext cx="6513830" cy="979805"/>
            </a:xfrm>
            <a:custGeom>
              <a:avLst/>
              <a:gdLst/>
              <a:ahLst/>
              <a:cxnLst/>
              <a:rect l="l" t="t" r="r" b="b"/>
              <a:pathLst>
                <a:path w="6513830" h="979804">
                  <a:moveTo>
                    <a:pt x="6415653" y="0"/>
                  </a:moveTo>
                  <a:lnTo>
                    <a:pt x="97952" y="0"/>
                  </a:lnTo>
                  <a:lnTo>
                    <a:pt x="59824" y="7697"/>
                  </a:lnTo>
                  <a:lnTo>
                    <a:pt x="28689" y="28689"/>
                  </a:lnTo>
                  <a:lnTo>
                    <a:pt x="7697" y="59824"/>
                  </a:lnTo>
                  <a:lnTo>
                    <a:pt x="0" y="97952"/>
                  </a:lnTo>
                  <a:lnTo>
                    <a:pt x="0" y="881545"/>
                  </a:lnTo>
                  <a:lnTo>
                    <a:pt x="7697" y="919673"/>
                  </a:lnTo>
                  <a:lnTo>
                    <a:pt x="59824" y="971801"/>
                  </a:lnTo>
                  <a:lnTo>
                    <a:pt x="97952" y="979499"/>
                  </a:lnTo>
                  <a:lnTo>
                    <a:pt x="6415646" y="979506"/>
                  </a:lnTo>
                  <a:lnTo>
                    <a:pt x="6453774" y="971808"/>
                  </a:lnTo>
                  <a:lnTo>
                    <a:pt x="6484910" y="950816"/>
                  </a:lnTo>
                  <a:lnTo>
                    <a:pt x="6505902" y="919680"/>
                  </a:lnTo>
                  <a:lnTo>
                    <a:pt x="6513600" y="881552"/>
                  </a:lnTo>
                  <a:lnTo>
                    <a:pt x="6513606" y="97952"/>
                  </a:lnTo>
                  <a:lnTo>
                    <a:pt x="6505908" y="59824"/>
                  </a:lnTo>
                  <a:lnTo>
                    <a:pt x="6484916" y="28689"/>
                  </a:lnTo>
                  <a:lnTo>
                    <a:pt x="6453781" y="7697"/>
                  </a:lnTo>
                  <a:lnTo>
                    <a:pt x="6415653" y="0"/>
                  </a:lnTo>
                  <a:close/>
                </a:path>
              </a:pathLst>
            </a:custGeom>
            <a:solidFill>
              <a:srgbClr val="F2F2F2"/>
            </a:solidFill>
          </p:spPr>
          <p:txBody>
            <a:bodyPr wrap="square" lIns="0" tIns="0" rIns="0" bIns="0" rtlCol="0"/>
            <a:lstStyle/>
            <a:p>
              <a:endParaRPr/>
            </a:p>
          </p:txBody>
        </p:sp>
        <p:pic>
          <p:nvPicPr>
            <p:cNvPr id="22" name="object 22"/>
            <p:cNvPicPr/>
            <p:nvPr/>
          </p:nvPicPr>
          <p:blipFill>
            <a:blip r:embed="rId10" cstate="print"/>
            <a:stretch>
              <a:fillRect/>
            </a:stretch>
          </p:blipFill>
          <p:spPr>
            <a:xfrm>
              <a:off x="5428488" y="5586983"/>
              <a:ext cx="542543" cy="542544"/>
            </a:xfrm>
            <a:prstGeom prst="rect">
              <a:avLst/>
            </a:prstGeom>
          </p:spPr>
        </p:pic>
      </p:grpSp>
      <p:sp>
        <p:nvSpPr>
          <p:cNvPr id="23" name="object 23"/>
          <p:cNvSpPr txBox="1">
            <a:spLocks noGrp="1"/>
          </p:cNvSpPr>
          <p:nvPr>
            <p:ph type="title"/>
          </p:nvPr>
        </p:nvSpPr>
        <p:spPr>
          <a:prstGeom prst="rect">
            <a:avLst/>
          </a:prstGeom>
        </p:spPr>
        <p:txBody>
          <a:bodyPr vert="horz" wrap="square" lIns="0" tIns="370839" rIns="0" bIns="0" rtlCol="0">
            <a:spAutoFit/>
          </a:bodyPr>
          <a:lstStyle/>
          <a:p>
            <a:pPr marL="5577205">
              <a:lnSpc>
                <a:spcPct val="100000"/>
              </a:lnSpc>
              <a:spcBef>
                <a:spcPts val="100"/>
              </a:spcBef>
            </a:pPr>
            <a:r>
              <a:rPr sz="1900" dirty="0"/>
              <a:t>Remember</a:t>
            </a:r>
            <a:r>
              <a:rPr sz="1900" spc="-55" dirty="0"/>
              <a:t> </a:t>
            </a:r>
            <a:r>
              <a:rPr sz="1900" dirty="0"/>
              <a:t>Economic</a:t>
            </a:r>
            <a:r>
              <a:rPr sz="1900" spc="-60" dirty="0"/>
              <a:t> </a:t>
            </a:r>
            <a:r>
              <a:rPr sz="1900" dirty="0"/>
              <a:t>buyers</a:t>
            </a:r>
            <a:r>
              <a:rPr sz="1900" spc="-55" dirty="0"/>
              <a:t> </a:t>
            </a:r>
            <a:r>
              <a:rPr sz="1900" dirty="0"/>
              <a:t>(day</a:t>
            </a:r>
            <a:r>
              <a:rPr sz="1900" spc="-55" dirty="0"/>
              <a:t> </a:t>
            </a:r>
            <a:r>
              <a:rPr sz="1900" spc="-20" dirty="0"/>
              <a:t>one)</a:t>
            </a:r>
            <a:endParaRPr sz="1900"/>
          </a:p>
        </p:txBody>
      </p:sp>
      <p:sp>
        <p:nvSpPr>
          <p:cNvPr id="24" name="object 24"/>
          <p:cNvSpPr txBox="1"/>
          <p:nvPr/>
        </p:nvSpPr>
        <p:spPr>
          <a:xfrm>
            <a:off x="6412558" y="1995423"/>
            <a:ext cx="4721225"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How</a:t>
            </a:r>
            <a:r>
              <a:rPr sz="1900" spc="-35" dirty="0">
                <a:latin typeface="Calibri"/>
                <a:cs typeface="Calibri"/>
              </a:rPr>
              <a:t> </a:t>
            </a:r>
            <a:r>
              <a:rPr sz="1900" dirty="0">
                <a:latin typeface="Calibri"/>
                <a:cs typeface="Calibri"/>
              </a:rPr>
              <a:t>much</a:t>
            </a:r>
            <a:r>
              <a:rPr sz="1900" spc="-40" dirty="0">
                <a:latin typeface="Calibri"/>
                <a:cs typeface="Calibri"/>
              </a:rPr>
              <a:t> </a:t>
            </a:r>
            <a:r>
              <a:rPr sz="1900" dirty="0">
                <a:latin typeface="Calibri"/>
                <a:cs typeface="Calibri"/>
              </a:rPr>
              <a:t>money</a:t>
            </a:r>
            <a:r>
              <a:rPr sz="1900" spc="-40" dirty="0">
                <a:latin typeface="Calibri"/>
                <a:cs typeface="Calibri"/>
              </a:rPr>
              <a:t> </a:t>
            </a:r>
            <a:r>
              <a:rPr sz="1900" dirty="0">
                <a:latin typeface="Calibri"/>
                <a:cs typeface="Calibri"/>
              </a:rPr>
              <a:t>is</a:t>
            </a:r>
            <a:r>
              <a:rPr sz="1900" spc="-40" dirty="0">
                <a:latin typeface="Calibri"/>
                <a:cs typeface="Calibri"/>
              </a:rPr>
              <a:t> </a:t>
            </a:r>
            <a:r>
              <a:rPr sz="1900" dirty="0">
                <a:latin typeface="Calibri"/>
                <a:cs typeface="Calibri"/>
              </a:rPr>
              <a:t>the</a:t>
            </a:r>
            <a:r>
              <a:rPr sz="1900" spc="-35" dirty="0">
                <a:latin typeface="Calibri"/>
                <a:cs typeface="Calibri"/>
              </a:rPr>
              <a:t> </a:t>
            </a:r>
            <a:r>
              <a:rPr sz="1900" dirty="0">
                <a:latin typeface="Calibri"/>
                <a:cs typeface="Calibri"/>
              </a:rPr>
              <a:t>problem</a:t>
            </a:r>
            <a:r>
              <a:rPr sz="1900" spc="-45" dirty="0">
                <a:latin typeface="Calibri"/>
                <a:cs typeface="Calibri"/>
              </a:rPr>
              <a:t> </a:t>
            </a:r>
            <a:r>
              <a:rPr sz="1900" dirty="0">
                <a:latin typeface="Calibri"/>
                <a:cs typeface="Calibri"/>
              </a:rPr>
              <a:t>costing</a:t>
            </a:r>
            <a:r>
              <a:rPr sz="1900" spc="-30" dirty="0">
                <a:latin typeface="Calibri"/>
                <a:cs typeface="Calibri"/>
              </a:rPr>
              <a:t> </a:t>
            </a:r>
            <a:r>
              <a:rPr sz="1900" spc="-10" dirty="0">
                <a:latin typeface="Calibri"/>
                <a:cs typeface="Calibri"/>
              </a:rPr>
              <a:t>them?</a:t>
            </a:r>
            <a:endParaRPr sz="1900">
              <a:latin typeface="Calibri"/>
              <a:cs typeface="Calibri"/>
            </a:endParaRPr>
          </a:p>
        </p:txBody>
      </p:sp>
      <p:sp>
        <p:nvSpPr>
          <p:cNvPr id="25" name="object 25"/>
          <p:cNvSpPr txBox="1"/>
          <p:nvPr/>
        </p:nvSpPr>
        <p:spPr>
          <a:xfrm>
            <a:off x="6358509" y="3092703"/>
            <a:ext cx="4743450" cy="568325"/>
          </a:xfrm>
          <a:prstGeom prst="rect">
            <a:avLst/>
          </a:prstGeom>
        </p:spPr>
        <p:txBody>
          <a:bodyPr vert="horz" wrap="square" lIns="0" tIns="51435" rIns="0" bIns="0" rtlCol="0">
            <a:spAutoFit/>
          </a:bodyPr>
          <a:lstStyle/>
          <a:p>
            <a:pPr marL="12700" marR="5080">
              <a:lnSpc>
                <a:spcPts val="1989"/>
              </a:lnSpc>
              <a:spcBef>
                <a:spcPts val="405"/>
              </a:spcBef>
            </a:pPr>
            <a:r>
              <a:rPr sz="1900" dirty="0">
                <a:latin typeface="Calibri"/>
                <a:cs typeface="Calibri"/>
              </a:rPr>
              <a:t>What</a:t>
            </a:r>
            <a:r>
              <a:rPr sz="1900" spc="-35" dirty="0">
                <a:latin typeface="Calibri"/>
                <a:cs typeface="Calibri"/>
              </a:rPr>
              <a:t> </a:t>
            </a:r>
            <a:r>
              <a:rPr sz="1900" dirty="0">
                <a:latin typeface="Calibri"/>
                <a:cs typeface="Calibri"/>
              </a:rPr>
              <a:t>are</a:t>
            </a:r>
            <a:r>
              <a:rPr sz="1900" spc="-25" dirty="0">
                <a:latin typeface="Calibri"/>
                <a:cs typeface="Calibri"/>
              </a:rPr>
              <a:t> </a:t>
            </a:r>
            <a:r>
              <a:rPr sz="1900" dirty="0">
                <a:latin typeface="Calibri"/>
                <a:cs typeface="Calibri"/>
              </a:rPr>
              <a:t>the</a:t>
            </a:r>
            <a:r>
              <a:rPr sz="1900" spc="-25" dirty="0">
                <a:latin typeface="Calibri"/>
                <a:cs typeface="Calibri"/>
              </a:rPr>
              <a:t> </a:t>
            </a:r>
            <a:r>
              <a:rPr sz="1900" dirty="0">
                <a:latin typeface="Calibri"/>
                <a:cs typeface="Calibri"/>
              </a:rPr>
              <a:t>impacts</a:t>
            </a:r>
            <a:r>
              <a:rPr sz="1900" spc="-35" dirty="0">
                <a:latin typeface="Calibri"/>
                <a:cs typeface="Calibri"/>
              </a:rPr>
              <a:t> </a:t>
            </a:r>
            <a:r>
              <a:rPr sz="1900" dirty="0">
                <a:latin typeface="Calibri"/>
                <a:cs typeface="Calibri"/>
              </a:rPr>
              <a:t>of</a:t>
            </a:r>
            <a:r>
              <a:rPr sz="1900" spc="-35" dirty="0">
                <a:latin typeface="Calibri"/>
                <a:cs typeface="Calibri"/>
              </a:rPr>
              <a:t> </a:t>
            </a:r>
            <a:r>
              <a:rPr sz="1900" dirty="0">
                <a:latin typeface="Calibri"/>
                <a:cs typeface="Calibri"/>
              </a:rPr>
              <a:t>the</a:t>
            </a:r>
            <a:r>
              <a:rPr sz="1900" spc="-25" dirty="0">
                <a:latin typeface="Calibri"/>
                <a:cs typeface="Calibri"/>
              </a:rPr>
              <a:t> </a:t>
            </a:r>
            <a:r>
              <a:rPr sz="1900" dirty="0">
                <a:latin typeface="Calibri"/>
                <a:cs typeface="Calibri"/>
              </a:rPr>
              <a:t>problem?</a:t>
            </a:r>
            <a:r>
              <a:rPr sz="1900" spc="-35" dirty="0">
                <a:latin typeface="Calibri"/>
                <a:cs typeface="Calibri"/>
              </a:rPr>
              <a:t> </a:t>
            </a:r>
            <a:r>
              <a:rPr sz="1900" dirty="0">
                <a:latin typeface="Calibri"/>
                <a:cs typeface="Calibri"/>
              </a:rPr>
              <a:t>What</a:t>
            </a:r>
            <a:r>
              <a:rPr sz="1900" spc="-30" dirty="0">
                <a:latin typeface="Calibri"/>
                <a:cs typeface="Calibri"/>
              </a:rPr>
              <a:t> </a:t>
            </a:r>
            <a:r>
              <a:rPr sz="1900" spc="-25" dirty="0">
                <a:latin typeface="Calibri"/>
                <a:cs typeface="Calibri"/>
              </a:rPr>
              <a:t>are </a:t>
            </a:r>
            <a:r>
              <a:rPr sz="1900" dirty="0">
                <a:latin typeface="Calibri"/>
                <a:cs typeface="Calibri"/>
              </a:rPr>
              <a:t>those</a:t>
            </a:r>
            <a:r>
              <a:rPr sz="1900" spc="-40" dirty="0">
                <a:latin typeface="Calibri"/>
                <a:cs typeface="Calibri"/>
              </a:rPr>
              <a:t> </a:t>
            </a:r>
            <a:r>
              <a:rPr sz="1900" spc="-10" dirty="0">
                <a:latin typeface="Calibri"/>
                <a:cs typeface="Calibri"/>
              </a:rPr>
              <a:t>costs?</a:t>
            </a:r>
            <a:endParaRPr sz="1900">
              <a:latin typeface="Calibri"/>
              <a:cs typeface="Calibri"/>
            </a:endParaRPr>
          </a:p>
        </p:txBody>
      </p:sp>
      <p:sp>
        <p:nvSpPr>
          <p:cNvPr id="26" name="object 26"/>
          <p:cNvSpPr txBox="1"/>
          <p:nvPr/>
        </p:nvSpPr>
        <p:spPr>
          <a:xfrm>
            <a:off x="6358509" y="4321048"/>
            <a:ext cx="5083175" cy="568325"/>
          </a:xfrm>
          <a:prstGeom prst="rect">
            <a:avLst/>
          </a:prstGeom>
        </p:spPr>
        <p:txBody>
          <a:bodyPr vert="horz" wrap="square" lIns="0" tIns="51435" rIns="0" bIns="0" rtlCol="0">
            <a:spAutoFit/>
          </a:bodyPr>
          <a:lstStyle/>
          <a:p>
            <a:pPr marL="12700" marR="5080">
              <a:lnSpc>
                <a:spcPts val="1989"/>
              </a:lnSpc>
              <a:spcBef>
                <a:spcPts val="405"/>
              </a:spcBef>
            </a:pPr>
            <a:r>
              <a:rPr sz="1900" dirty="0">
                <a:latin typeface="Calibri"/>
                <a:cs typeface="Calibri"/>
              </a:rPr>
              <a:t>What</a:t>
            </a:r>
            <a:r>
              <a:rPr sz="1900" spc="-35" dirty="0">
                <a:latin typeface="Calibri"/>
                <a:cs typeface="Calibri"/>
              </a:rPr>
              <a:t> </a:t>
            </a:r>
            <a:r>
              <a:rPr sz="1900" dirty="0">
                <a:latin typeface="Calibri"/>
                <a:cs typeface="Calibri"/>
              </a:rPr>
              <a:t>are</a:t>
            </a:r>
            <a:r>
              <a:rPr sz="1900" spc="-30" dirty="0">
                <a:latin typeface="Calibri"/>
                <a:cs typeface="Calibri"/>
              </a:rPr>
              <a:t> </a:t>
            </a:r>
            <a:r>
              <a:rPr sz="1900" dirty="0">
                <a:latin typeface="Calibri"/>
                <a:cs typeface="Calibri"/>
              </a:rPr>
              <a:t>the</a:t>
            </a:r>
            <a:r>
              <a:rPr sz="1900" spc="-30" dirty="0">
                <a:latin typeface="Calibri"/>
                <a:cs typeface="Calibri"/>
              </a:rPr>
              <a:t> </a:t>
            </a:r>
            <a:r>
              <a:rPr sz="1900" dirty="0">
                <a:latin typeface="Calibri"/>
                <a:cs typeface="Calibri"/>
              </a:rPr>
              <a:t>savings?</a:t>
            </a:r>
            <a:r>
              <a:rPr sz="1900" spc="-40" dirty="0">
                <a:latin typeface="Calibri"/>
                <a:cs typeface="Calibri"/>
              </a:rPr>
              <a:t> </a:t>
            </a:r>
            <a:r>
              <a:rPr sz="1900" dirty="0">
                <a:latin typeface="Calibri"/>
                <a:cs typeface="Calibri"/>
              </a:rPr>
              <a:t>How</a:t>
            </a:r>
            <a:r>
              <a:rPr sz="1900" spc="-30" dirty="0">
                <a:latin typeface="Calibri"/>
                <a:cs typeface="Calibri"/>
              </a:rPr>
              <a:t> </a:t>
            </a:r>
            <a:r>
              <a:rPr sz="1900" dirty="0">
                <a:latin typeface="Calibri"/>
                <a:cs typeface="Calibri"/>
              </a:rPr>
              <a:t>can</a:t>
            </a:r>
            <a:r>
              <a:rPr sz="1900" spc="-35" dirty="0">
                <a:latin typeface="Calibri"/>
                <a:cs typeface="Calibri"/>
              </a:rPr>
              <a:t> </a:t>
            </a:r>
            <a:r>
              <a:rPr sz="1900" dirty="0">
                <a:latin typeface="Calibri"/>
                <a:cs typeface="Calibri"/>
              </a:rPr>
              <a:t>we</a:t>
            </a:r>
            <a:r>
              <a:rPr sz="1900" spc="-25" dirty="0">
                <a:latin typeface="Calibri"/>
                <a:cs typeface="Calibri"/>
              </a:rPr>
              <a:t> </a:t>
            </a:r>
            <a:r>
              <a:rPr sz="1900" dirty="0">
                <a:latin typeface="Calibri"/>
                <a:cs typeface="Calibri"/>
              </a:rPr>
              <a:t>place</a:t>
            </a:r>
            <a:r>
              <a:rPr sz="1900" spc="-30" dirty="0">
                <a:latin typeface="Calibri"/>
                <a:cs typeface="Calibri"/>
              </a:rPr>
              <a:t> </a:t>
            </a:r>
            <a:r>
              <a:rPr sz="1900" dirty="0">
                <a:latin typeface="Calibri"/>
                <a:cs typeface="Calibri"/>
              </a:rPr>
              <a:t>a</a:t>
            </a:r>
            <a:r>
              <a:rPr sz="1900" spc="-35" dirty="0">
                <a:latin typeface="Calibri"/>
                <a:cs typeface="Calibri"/>
              </a:rPr>
              <a:t> </a:t>
            </a:r>
            <a:r>
              <a:rPr sz="1900" dirty="0">
                <a:latin typeface="Calibri"/>
                <a:cs typeface="Calibri"/>
              </a:rPr>
              <a:t>value</a:t>
            </a:r>
            <a:r>
              <a:rPr sz="1900" spc="-30" dirty="0">
                <a:latin typeface="Calibri"/>
                <a:cs typeface="Calibri"/>
              </a:rPr>
              <a:t> </a:t>
            </a:r>
            <a:r>
              <a:rPr sz="1900" spc="-25" dirty="0">
                <a:latin typeface="Calibri"/>
                <a:cs typeface="Calibri"/>
              </a:rPr>
              <a:t>on </a:t>
            </a:r>
            <a:r>
              <a:rPr sz="1900" dirty="0">
                <a:latin typeface="Calibri"/>
                <a:cs typeface="Calibri"/>
              </a:rPr>
              <a:t>efficiency</a:t>
            </a:r>
            <a:r>
              <a:rPr sz="1900" spc="-65" dirty="0">
                <a:latin typeface="Calibri"/>
                <a:cs typeface="Calibri"/>
              </a:rPr>
              <a:t> </a:t>
            </a:r>
            <a:r>
              <a:rPr sz="1900" spc="-10" dirty="0">
                <a:latin typeface="Calibri"/>
                <a:cs typeface="Calibri"/>
              </a:rPr>
              <a:t>savings?</a:t>
            </a:r>
            <a:endParaRPr sz="1900">
              <a:latin typeface="Calibri"/>
              <a:cs typeface="Calibri"/>
            </a:endParaRPr>
          </a:p>
        </p:txBody>
      </p:sp>
      <p:sp>
        <p:nvSpPr>
          <p:cNvPr id="27" name="object 27"/>
          <p:cNvSpPr txBox="1"/>
          <p:nvPr/>
        </p:nvSpPr>
        <p:spPr>
          <a:xfrm>
            <a:off x="6315259" y="5677408"/>
            <a:ext cx="432054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How</a:t>
            </a:r>
            <a:r>
              <a:rPr sz="1900" spc="-30" dirty="0">
                <a:latin typeface="Calibri"/>
                <a:cs typeface="Calibri"/>
              </a:rPr>
              <a:t> </a:t>
            </a:r>
            <a:r>
              <a:rPr sz="1900" dirty="0">
                <a:latin typeface="Calibri"/>
                <a:cs typeface="Calibri"/>
              </a:rPr>
              <a:t>easy</a:t>
            </a:r>
            <a:r>
              <a:rPr sz="1900" spc="-30" dirty="0">
                <a:latin typeface="Calibri"/>
                <a:cs typeface="Calibri"/>
              </a:rPr>
              <a:t> </a:t>
            </a:r>
            <a:r>
              <a:rPr sz="1900" dirty="0">
                <a:latin typeface="Calibri"/>
                <a:cs typeface="Calibri"/>
              </a:rPr>
              <a:t>would</a:t>
            </a:r>
            <a:r>
              <a:rPr sz="1900" spc="-35" dirty="0">
                <a:latin typeface="Calibri"/>
                <a:cs typeface="Calibri"/>
              </a:rPr>
              <a:t> </a:t>
            </a:r>
            <a:r>
              <a:rPr sz="1900" dirty="0">
                <a:latin typeface="Calibri"/>
                <a:cs typeface="Calibri"/>
              </a:rPr>
              <a:t>it</a:t>
            </a:r>
            <a:r>
              <a:rPr sz="1900" spc="-30" dirty="0">
                <a:latin typeface="Calibri"/>
                <a:cs typeface="Calibri"/>
              </a:rPr>
              <a:t> </a:t>
            </a:r>
            <a:r>
              <a:rPr sz="1900" dirty="0">
                <a:latin typeface="Calibri"/>
                <a:cs typeface="Calibri"/>
              </a:rPr>
              <a:t>be</a:t>
            </a:r>
            <a:r>
              <a:rPr sz="1900" spc="-30" dirty="0">
                <a:latin typeface="Calibri"/>
                <a:cs typeface="Calibri"/>
              </a:rPr>
              <a:t> </a:t>
            </a:r>
            <a:r>
              <a:rPr sz="1900" dirty="0">
                <a:latin typeface="Calibri"/>
                <a:cs typeface="Calibri"/>
              </a:rPr>
              <a:t>to</a:t>
            </a:r>
            <a:r>
              <a:rPr sz="1900" spc="-35" dirty="0">
                <a:latin typeface="Calibri"/>
                <a:cs typeface="Calibri"/>
              </a:rPr>
              <a:t> </a:t>
            </a:r>
            <a:r>
              <a:rPr sz="1900" dirty="0">
                <a:latin typeface="Calibri"/>
                <a:cs typeface="Calibri"/>
              </a:rPr>
              <a:t>access</a:t>
            </a:r>
            <a:r>
              <a:rPr sz="1900" spc="-40" dirty="0">
                <a:latin typeface="Calibri"/>
                <a:cs typeface="Calibri"/>
              </a:rPr>
              <a:t> </a:t>
            </a:r>
            <a:r>
              <a:rPr sz="1900" dirty="0">
                <a:latin typeface="Calibri"/>
                <a:cs typeface="Calibri"/>
              </a:rPr>
              <a:t>this</a:t>
            </a:r>
            <a:r>
              <a:rPr sz="1900" spc="-35" dirty="0">
                <a:latin typeface="Calibri"/>
                <a:cs typeface="Calibri"/>
              </a:rPr>
              <a:t> </a:t>
            </a:r>
            <a:r>
              <a:rPr sz="1900" spc="-10" dirty="0">
                <a:latin typeface="Calibri"/>
                <a:cs typeface="Calibri"/>
              </a:rPr>
              <a:t>money?</a:t>
            </a:r>
            <a:endParaRPr sz="19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6219" rIns="0" bIns="0" rtlCol="0">
            <a:spAutoFit/>
          </a:bodyPr>
          <a:lstStyle/>
          <a:p>
            <a:pPr marL="1056640">
              <a:lnSpc>
                <a:spcPct val="100000"/>
              </a:lnSpc>
              <a:spcBef>
                <a:spcPts val="100"/>
              </a:spcBef>
            </a:pPr>
            <a:r>
              <a:rPr sz="4400" dirty="0"/>
              <a:t>How</a:t>
            </a:r>
            <a:r>
              <a:rPr sz="4400" spc="-65" dirty="0"/>
              <a:t> </a:t>
            </a:r>
            <a:r>
              <a:rPr sz="4400" dirty="0"/>
              <a:t>easy</a:t>
            </a:r>
            <a:r>
              <a:rPr sz="4400" spc="-80" dirty="0"/>
              <a:t> </a:t>
            </a:r>
            <a:r>
              <a:rPr sz="4400" dirty="0"/>
              <a:t>to</a:t>
            </a:r>
            <a:r>
              <a:rPr sz="4400" spc="-70" dirty="0"/>
              <a:t> </a:t>
            </a:r>
            <a:r>
              <a:rPr sz="4400" dirty="0"/>
              <a:t>access</a:t>
            </a:r>
            <a:r>
              <a:rPr sz="4400" spc="-70" dirty="0"/>
              <a:t> </a:t>
            </a:r>
            <a:r>
              <a:rPr sz="4400" dirty="0"/>
              <a:t>this</a:t>
            </a:r>
            <a:r>
              <a:rPr sz="4400" spc="-70" dirty="0"/>
              <a:t> </a:t>
            </a:r>
            <a:r>
              <a:rPr sz="4400" spc="-10" dirty="0"/>
              <a:t>money?</a:t>
            </a:r>
            <a:endParaRPr sz="4400"/>
          </a:p>
        </p:txBody>
      </p:sp>
      <p:pic>
        <p:nvPicPr>
          <p:cNvPr id="3" name="object 3"/>
          <p:cNvPicPr/>
          <p:nvPr/>
        </p:nvPicPr>
        <p:blipFill>
          <a:blip r:embed="rId3" cstate="print"/>
          <a:stretch>
            <a:fillRect/>
          </a:stretch>
        </p:blipFill>
        <p:spPr>
          <a:xfrm>
            <a:off x="1374647" y="2855976"/>
            <a:ext cx="1066800" cy="1069848"/>
          </a:xfrm>
          <a:prstGeom prst="rect">
            <a:avLst/>
          </a:prstGeom>
        </p:spPr>
      </p:pic>
      <p:sp>
        <p:nvSpPr>
          <p:cNvPr id="4" name="object 4"/>
          <p:cNvSpPr txBox="1"/>
          <p:nvPr/>
        </p:nvSpPr>
        <p:spPr>
          <a:xfrm>
            <a:off x="971225" y="4175252"/>
            <a:ext cx="1873250" cy="720725"/>
          </a:xfrm>
          <a:prstGeom prst="rect">
            <a:avLst/>
          </a:prstGeom>
        </p:spPr>
        <p:txBody>
          <a:bodyPr vert="horz" wrap="square" lIns="0" tIns="53975" rIns="0" bIns="0" rtlCol="0">
            <a:spAutoFit/>
          </a:bodyPr>
          <a:lstStyle/>
          <a:p>
            <a:pPr marL="81915" marR="5080" indent="-69850">
              <a:lnSpc>
                <a:spcPts val="2590"/>
              </a:lnSpc>
              <a:spcBef>
                <a:spcPts val="425"/>
              </a:spcBef>
            </a:pPr>
            <a:r>
              <a:rPr sz="2400" dirty="0">
                <a:latin typeface="Calibri"/>
                <a:cs typeface="Calibri"/>
              </a:rPr>
              <a:t>Is</a:t>
            </a:r>
            <a:r>
              <a:rPr sz="2400" spc="-30" dirty="0">
                <a:latin typeface="Calibri"/>
                <a:cs typeface="Calibri"/>
              </a:rPr>
              <a:t> </a:t>
            </a:r>
            <a:r>
              <a:rPr sz="2400" dirty="0">
                <a:latin typeface="Calibri"/>
                <a:cs typeface="Calibri"/>
              </a:rPr>
              <a:t>it</a:t>
            </a:r>
            <a:r>
              <a:rPr sz="2400" spc="-30" dirty="0">
                <a:latin typeface="Calibri"/>
                <a:cs typeface="Calibri"/>
              </a:rPr>
              <a:t> </a:t>
            </a:r>
            <a:r>
              <a:rPr sz="2400" dirty="0">
                <a:latin typeface="Calibri"/>
                <a:cs typeface="Calibri"/>
              </a:rPr>
              <a:t>selling</a:t>
            </a:r>
            <a:r>
              <a:rPr sz="2400" spc="-25" dirty="0">
                <a:latin typeface="Calibri"/>
                <a:cs typeface="Calibri"/>
              </a:rPr>
              <a:t> </a:t>
            </a:r>
            <a:r>
              <a:rPr sz="2400" spc="-20" dirty="0">
                <a:latin typeface="Calibri"/>
                <a:cs typeface="Calibri"/>
              </a:rPr>
              <a:t>into </a:t>
            </a:r>
            <a:r>
              <a:rPr sz="2400" spc="-10" dirty="0">
                <a:latin typeface="Calibri"/>
                <a:cs typeface="Calibri"/>
              </a:rPr>
              <a:t>Government?</a:t>
            </a:r>
            <a:endParaRPr sz="2400">
              <a:latin typeface="Calibri"/>
              <a:cs typeface="Calibri"/>
            </a:endParaRPr>
          </a:p>
        </p:txBody>
      </p:sp>
      <p:pic>
        <p:nvPicPr>
          <p:cNvPr id="5" name="object 5"/>
          <p:cNvPicPr/>
          <p:nvPr/>
        </p:nvPicPr>
        <p:blipFill>
          <a:blip r:embed="rId4" cstate="print"/>
          <a:stretch>
            <a:fillRect/>
          </a:stretch>
        </p:blipFill>
        <p:spPr>
          <a:xfrm>
            <a:off x="4157471" y="2855976"/>
            <a:ext cx="1069848" cy="1069848"/>
          </a:xfrm>
          <a:prstGeom prst="rect">
            <a:avLst/>
          </a:prstGeom>
        </p:spPr>
      </p:pic>
      <p:sp>
        <p:nvSpPr>
          <p:cNvPr id="6" name="object 6"/>
          <p:cNvSpPr txBox="1"/>
          <p:nvPr/>
        </p:nvSpPr>
        <p:spPr>
          <a:xfrm>
            <a:off x="3595513" y="4175252"/>
            <a:ext cx="2192655" cy="720725"/>
          </a:xfrm>
          <a:prstGeom prst="rect">
            <a:avLst/>
          </a:prstGeom>
        </p:spPr>
        <p:txBody>
          <a:bodyPr vert="horz" wrap="square" lIns="0" tIns="53975" rIns="0" bIns="0" rtlCol="0">
            <a:spAutoFit/>
          </a:bodyPr>
          <a:lstStyle/>
          <a:p>
            <a:pPr marL="12700" marR="5080" indent="159385">
              <a:lnSpc>
                <a:spcPts val="2590"/>
              </a:lnSpc>
              <a:spcBef>
                <a:spcPts val="425"/>
              </a:spcBef>
            </a:pPr>
            <a:r>
              <a:rPr sz="2400" dirty="0">
                <a:latin typeface="Calibri"/>
                <a:cs typeface="Calibri"/>
              </a:rPr>
              <a:t>Is</a:t>
            </a:r>
            <a:r>
              <a:rPr sz="2400" spc="-30" dirty="0">
                <a:latin typeface="Calibri"/>
                <a:cs typeface="Calibri"/>
              </a:rPr>
              <a:t> </a:t>
            </a:r>
            <a:r>
              <a:rPr sz="2400" dirty="0">
                <a:latin typeface="Calibri"/>
                <a:cs typeface="Calibri"/>
              </a:rPr>
              <a:t>it</a:t>
            </a:r>
            <a:r>
              <a:rPr sz="2400" spc="-30" dirty="0">
                <a:latin typeface="Calibri"/>
                <a:cs typeface="Calibri"/>
              </a:rPr>
              <a:t> </a:t>
            </a:r>
            <a:r>
              <a:rPr sz="2400" dirty="0">
                <a:latin typeface="Calibri"/>
                <a:cs typeface="Calibri"/>
              </a:rPr>
              <a:t>selling</a:t>
            </a:r>
            <a:r>
              <a:rPr sz="2400" spc="-25" dirty="0">
                <a:latin typeface="Calibri"/>
                <a:cs typeface="Calibri"/>
              </a:rPr>
              <a:t> </a:t>
            </a:r>
            <a:r>
              <a:rPr sz="2400" spc="-20" dirty="0">
                <a:latin typeface="Calibri"/>
                <a:cs typeface="Calibri"/>
              </a:rPr>
              <a:t>into </a:t>
            </a:r>
            <a:r>
              <a:rPr sz="2400" dirty="0">
                <a:latin typeface="Calibri"/>
                <a:cs typeface="Calibri"/>
              </a:rPr>
              <a:t>large</a:t>
            </a:r>
            <a:r>
              <a:rPr sz="2400" spc="-35" dirty="0">
                <a:latin typeface="Calibri"/>
                <a:cs typeface="Calibri"/>
              </a:rPr>
              <a:t> </a:t>
            </a:r>
            <a:r>
              <a:rPr sz="2400" spc="-10" dirty="0">
                <a:latin typeface="Calibri"/>
                <a:cs typeface="Calibri"/>
              </a:rPr>
              <a:t>companies?</a:t>
            </a:r>
            <a:endParaRPr sz="2400">
              <a:latin typeface="Calibri"/>
              <a:cs typeface="Calibri"/>
            </a:endParaRPr>
          </a:p>
        </p:txBody>
      </p:sp>
      <p:pic>
        <p:nvPicPr>
          <p:cNvPr id="7" name="object 7"/>
          <p:cNvPicPr/>
          <p:nvPr/>
        </p:nvPicPr>
        <p:blipFill>
          <a:blip r:embed="rId5" cstate="print"/>
          <a:stretch>
            <a:fillRect/>
          </a:stretch>
        </p:blipFill>
        <p:spPr>
          <a:xfrm>
            <a:off x="6940295" y="2855976"/>
            <a:ext cx="1069848" cy="1069848"/>
          </a:xfrm>
          <a:prstGeom prst="rect">
            <a:avLst/>
          </a:prstGeom>
        </p:spPr>
      </p:pic>
      <p:sp>
        <p:nvSpPr>
          <p:cNvPr id="8" name="object 8"/>
          <p:cNvSpPr txBox="1"/>
          <p:nvPr/>
        </p:nvSpPr>
        <p:spPr>
          <a:xfrm>
            <a:off x="6538888" y="4175252"/>
            <a:ext cx="1873250" cy="720725"/>
          </a:xfrm>
          <a:prstGeom prst="rect">
            <a:avLst/>
          </a:prstGeom>
        </p:spPr>
        <p:txBody>
          <a:bodyPr vert="horz" wrap="square" lIns="0" tIns="53975" rIns="0" bIns="0" rtlCol="0">
            <a:spAutoFit/>
          </a:bodyPr>
          <a:lstStyle/>
          <a:p>
            <a:pPr marL="191135" marR="5080" indent="-179070">
              <a:lnSpc>
                <a:spcPts val="2590"/>
              </a:lnSpc>
              <a:spcBef>
                <a:spcPts val="425"/>
              </a:spcBef>
            </a:pPr>
            <a:r>
              <a:rPr sz="2400" dirty="0">
                <a:latin typeface="Calibri"/>
                <a:cs typeface="Calibri"/>
              </a:rPr>
              <a:t>Is</a:t>
            </a:r>
            <a:r>
              <a:rPr sz="2400" spc="-30" dirty="0">
                <a:latin typeface="Calibri"/>
                <a:cs typeface="Calibri"/>
              </a:rPr>
              <a:t> </a:t>
            </a:r>
            <a:r>
              <a:rPr sz="2400" dirty="0">
                <a:latin typeface="Calibri"/>
                <a:cs typeface="Calibri"/>
              </a:rPr>
              <a:t>it</a:t>
            </a:r>
            <a:r>
              <a:rPr sz="2400" spc="-30" dirty="0">
                <a:latin typeface="Calibri"/>
                <a:cs typeface="Calibri"/>
              </a:rPr>
              <a:t> </a:t>
            </a:r>
            <a:r>
              <a:rPr sz="2400" dirty="0">
                <a:latin typeface="Calibri"/>
                <a:cs typeface="Calibri"/>
              </a:rPr>
              <a:t>selling</a:t>
            </a:r>
            <a:r>
              <a:rPr sz="2400" spc="-25" dirty="0">
                <a:latin typeface="Calibri"/>
                <a:cs typeface="Calibri"/>
              </a:rPr>
              <a:t> </a:t>
            </a:r>
            <a:r>
              <a:rPr sz="2400" spc="-20" dirty="0">
                <a:latin typeface="Calibri"/>
                <a:cs typeface="Calibri"/>
              </a:rPr>
              <a:t>into </a:t>
            </a:r>
            <a:r>
              <a:rPr sz="2400" spc="-10" dirty="0">
                <a:latin typeface="Calibri"/>
                <a:cs typeface="Calibri"/>
              </a:rPr>
              <a:t>consumers?</a:t>
            </a:r>
            <a:endParaRPr sz="2400">
              <a:latin typeface="Calibri"/>
              <a:cs typeface="Calibri"/>
            </a:endParaRPr>
          </a:p>
        </p:txBody>
      </p:sp>
      <p:pic>
        <p:nvPicPr>
          <p:cNvPr id="9" name="object 9"/>
          <p:cNvPicPr/>
          <p:nvPr/>
        </p:nvPicPr>
        <p:blipFill>
          <a:blip r:embed="rId6" cstate="print"/>
          <a:stretch>
            <a:fillRect/>
          </a:stretch>
        </p:blipFill>
        <p:spPr>
          <a:xfrm>
            <a:off x="9726168" y="2855976"/>
            <a:ext cx="1066800" cy="1069848"/>
          </a:xfrm>
          <a:prstGeom prst="rect">
            <a:avLst/>
          </a:prstGeom>
        </p:spPr>
      </p:pic>
      <p:sp>
        <p:nvSpPr>
          <p:cNvPr id="10" name="object 10"/>
          <p:cNvSpPr txBox="1"/>
          <p:nvPr/>
        </p:nvSpPr>
        <p:spPr>
          <a:xfrm>
            <a:off x="9086975" y="4175252"/>
            <a:ext cx="2344420" cy="720725"/>
          </a:xfrm>
          <a:prstGeom prst="rect">
            <a:avLst/>
          </a:prstGeom>
        </p:spPr>
        <p:txBody>
          <a:bodyPr vert="horz" wrap="square" lIns="0" tIns="53975" rIns="0" bIns="0" rtlCol="0">
            <a:spAutoFit/>
          </a:bodyPr>
          <a:lstStyle/>
          <a:p>
            <a:pPr marL="52705" marR="5080" indent="-40640">
              <a:lnSpc>
                <a:spcPts val="2590"/>
              </a:lnSpc>
              <a:spcBef>
                <a:spcPts val="425"/>
              </a:spcBef>
            </a:pPr>
            <a:r>
              <a:rPr sz="2400" dirty="0">
                <a:latin typeface="Calibri"/>
                <a:cs typeface="Calibri"/>
              </a:rPr>
              <a:t>What</a:t>
            </a:r>
            <a:r>
              <a:rPr sz="2400" spc="-45"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the</a:t>
            </a:r>
            <a:r>
              <a:rPr sz="2400" spc="-30" dirty="0">
                <a:latin typeface="Calibri"/>
                <a:cs typeface="Calibri"/>
              </a:rPr>
              <a:t> </a:t>
            </a:r>
            <a:r>
              <a:rPr sz="2400" dirty="0">
                <a:latin typeface="Calibri"/>
                <a:cs typeface="Calibri"/>
              </a:rPr>
              <a:t>cost</a:t>
            </a:r>
            <a:r>
              <a:rPr sz="2400" spc="-30" dirty="0">
                <a:latin typeface="Calibri"/>
                <a:cs typeface="Calibri"/>
              </a:rPr>
              <a:t> </a:t>
            </a:r>
            <a:r>
              <a:rPr sz="2400" spc="-25" dirty="0">
                <a:latin typeface="Calibri"/>
                <a:cs typeface="Calibri"/>
              </a:rPr>
              <a:t>of </a:t>
            </a:r>
            <a:r>
              <a:rPr sz="2400" dirty="0">
                <a:latin typeface="Calibri"/>
                <a:cs typeface="Calibri"/>
              </a:rPr>
              <a:t>client</a:t>
            </a:r>
            <a:r>
              <a:rPr sz="2400" spc="-50" dirty="0">
                <a:latin typeface="Calibri"/>
                <a:cs typeface="Calibri"/>
              </a:rPr>
              <a:t> </a:t>
            </a:r>
            <a:r>
              <a:rPr sz="2400" spc="-10" dirty="0">
                <a:latin typeface="Calibri"/>
                <a:cs typeface="Calibri"/>
              </a:rPr>
              <a:t>acquisition?</a:t>
            </a:r>
            <a:endParaRPr sz="2400">
              <a:latin typeface="Calibri"/>
              <a:cs typeface="Calibri"/>
            </a:endParaRPr>
          </a:p>
        </p:txBody>
      </p:sp>
      <p:pic>
        <p:nvPicPr>
          <p:cNvPr id="11" name="object 11"/>
          <p:cNvPicPr/>
          <p:nvPr/>
        </p:nvPicPr>
        <p:blipFill>
          <a:blip r:embed="rId7" cstate="print"/>
          <a:stretch>
            <a:fillRect/>
          </a:stretch>
        </p:blipFill>
        <p:spPr>
          <a:xfrm>
            <a:off x="10853928" y="5507735"/>
            <a:ext cx="1097279" cy="66141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83397" y="4212844"/>
            <a:ext cx="363855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44546A"/>
                </a:solidFill>
                <a:latin typeface="Calibri"/>
                <a:cs typeface="Calibri"/>
              </a:rPr>
              <a:t>Management</a:t>
            </a:r>
            <a:r>
              <a:rPr sz="4000" spc="-114" dirty="0">
                <a:solidFill>
                  <a:srgbClr val="44546A"/>
                </a:solidFill>
                <a:latin typeface="Calibri"/>
                <a:cs typeface="Calibri"/>
              </a:rPr>
              <a:t> </a:t>
            </a:r>
            <a:r>
              <a:rPr sz="4000" spc="-20" dirty="0">
                <a:solidFill>
                  <a:srgbClr val="44546A"/>
                </a:solidFill>
                <a:latin typeface="Calibri"/>
                <a:cs typeface="Calibri"/>
              </a:rPr>
              <a:t>risk</a:t>
            </a:r>
            <a:endParaRPr sz="4000">
              <a:latin typeface="Calibri"/>
              <a:cs typeface="Calibri"/>
            </a:endParaRPr>
          </a:p>
        </p:txBody>
      </p:sp>
      <p:grpSp>
        <p:nvGrpSpPr>
          <p:cNvPr id="3" name="object 3"/>
          <p:cNvGrpSpPr/>
          <p:nvPr/>
        </p:nvGrpSpPr>
        <p:grpSpPr>
          <a:xfrm>
            <a:off x="6099047" y="51815"/>
            <a:ext cx="6090285" cy="6806565"/>
            <a:chOff x="6099047" y="51815"/>
            <a:chExt cx="6090285" cy="6806565"/>
          </a:xfrm>
        </p:grpSpPr>
        <p:pic>
          <p:nvPicPr>
            <p:cNvPr id="4" name="object 4"/>
            <p:cNvPicPr/>
            <p:nvPr/>
          </p:nvPicPr>
          <p:blipFill>
            <a:blip r:embed="rId3" cstate="print"/>
            <a:stretch>
              <a:fillRect/>
            </a:stretch>
          </p:blipFill>
          <p:spPr>
            <a:xfrm>
              <a:off x="6099047" y="51815"/>
              <a:ext cx="6089904" cy="6806183"/>
            </a:xfrm>
            <a:prstGeom prst="rect">
              <a:avLst/>
            </a:prstGeom>
          </p:spPr>
        </p:pic>
        <p:pic>
          <p:nvPicPr>
            <p:cNvPr id="5" name="object 5"/>
            <p:cNvPicPr/>
            <p:nvPr/>
          </p:nvPicPr>
          <p:blipFill>
            <a:blip r:embed="rId4" cstate="print"/>
            <a:stretch>
              <a:fillRect/>
            </a:stretch>
          </p:blipFill>
          <p:spPr>
            <a:xfrm>
              <a:off x="7726679" y="1856231"/>
              <a:ext cx="3825239" cy="3825240"/>
            </a:xfrm>
            <a:prstGeom prst="rect">
              <a:avLst/>
            </a:prstGeom>
          </p:spPr>
        </p:pic>
        <p:pic>
          <p:nvPicPr>
            <p:cNvPr id="6" name="object 6"/>
            <p:cNvPicPr/>
            <p:nvPr/>
          </p:nvPicPr>
          <p:blipFill>
            <a:blip r:embed="rId5" cstate="print"/>
            <a:stretch>
              <a:fillRect/>
            </a:stretch>
          </p:blipFill>
          <p:spPr>
            <a:xfrm>
              <a:off x="10853927" y="5507735"/>
              <a:ext cx="1097279" cy="661416"/>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1836" rIns="0" bIns="0" rtlCol="0">
            <a:spAutoFit/>
          </a:bodyPr>
          <a:lstStyle/>
          <a:p>
            <a:pPr marL="2419985">
              <a:lnSpc>
                <a:spcPct val="100000"/>
              </a:lnSpc>
              <a:spcBef>
                <a:spcPts val="100"/>
              </a:spcBef>
            </a:pPr>
            <a:r>
              <a:rPr sz="4400" dirty="0"/>
              <a:t>Effectiveness</a:t>
            </a:r>
            <a:r>
              <a:rPr sz="4400" spc="-60" dirty="0"/>
              <a:t> </a:t>
            </a:r>
            <a:r>
              <a:rPr sz="4400" dirty="0"/>
              <a:t>v</a:t>
            </a:r>
            <a:r>
              <a:rPr sz="4400" spc="-55" dirty="0"/>
              <a:t> </a:t>
            </a:r>
            <a:r>
              <a:rPr sz="4400" spc="-10" dirty="0"/>
              <a:t>Efficiency</a:t>
            </a:r>
            <a:endParaRPr sz="4400"/>
          </a:p>
        </p:txBody>
      </p:sp>
      <p:grpSp>
        <p:nvGrpSpPr>
          <p:cNvPr id="3" name="object 3"/>
          <p:cNvGrpSpPr/>
          <p:nvPr/>
        </p:nvGrpSpPr>
        <p:grpSpPr>
          <a:xfrm>
            <a:off x="1317000" y="2925070"/>
            <a:ext cx="1098550" cy="1098550"/>
            <a:chOff x="1317000" y="2925070"/>
            <a:chExt cx="1098550" cy="1098550"/>
          </a:xfrm>
        </p:grpSpPr>
        <p:sp>
          <p:nvSpPr>
            <p:cNvPr id="4" name="object 4"/>
            <p:cNvSpPr/>
            <p:nvPr/>
          </p:nvSpPr>
          <p:spPr>
            <a:xfrm>
              <a:off x="1317000" y="2925070"/>
              <a:ext cx="1098550" cy="1098550"/>
            </a:xfrm>
            <a:custGeom>
              <a:avLst/>
              <a:gdLst/>
              <a:ahLst/>
              <a:cxnLst/>
              <a:rect l="l" t="t" r="r" b="b"/>
              <a:pathLst>
                <a:path w="1098550" h="1098550">
                  <a:moveTo>
                    <a:pt x="1098000" y="0"/>
                  </a:moveTo>
                  <a:lnTo>
                    <a:pt x="326402" y="0"/>
                  </a:lnTo>
                  <a:lnTo>
                    <a:pt x="278169" y="3539"/>
                  </a:lnTo>
                  <a:lnTo>
                    <a:pt x="232133" y="13819"/>
                  </a:lnTo>
                  <a:lnTo>
                    <a:pt x="188799" y="30336"/>
                  </a:lnTo>
                  <a:lnTo>
                    <a:pt x="148672" y="52585"/>
                  </a:lnTo>
                  <a:lnTo>
                    <a:pt x="112258" y="80061"/>
                  </a:lnTo>
                  <a:lnTo>
                    <a:pt x="80060" y="112259"/>
                  </a:lnTo>
                  <a:lnTo>
                    <a:pt x="52585" y="148673"/>
                  </a:lnTo>
                  <a:lnTo>
                    <a:pt x="30336" y="188800"/>
                  </a:lnTo>
                  <a:lnTo>
                    <a:pt x="13819" y="232134"/>
                  </a:lnTo>
                  <a:lnTo>
                    <a:pt x="3539" y="278170"/>
                  </a:lnTo>
                  <a:lnTo>
                    <a:pt x="0" y="326403"/>
                  </a:lnTo>
                  <a:lnTo>
                    <a:pt x="0" y="1098000"/>
                  </a:lnTo>
                  <a:lnTo>
                    <a:pt x="771597" y="1098000"/>
                  </a:lnTo>
                  <a:lnTo>
                    <a:pt x="819830" y="1094461"/>
                  </a:lnTo>
                  <a:lnTo>
                    <a:pt x="865866" y="1084180"/>
                  </a:lnTo>
                  <a:lnTo>
                    <a:pt x="909200" y="1067663"/>
                  </a:lnTo>
                  <a:lnTo>
                    <a:pt x="949326" y="1045414"/>
                  </a:lnTo>
                  <a:lnTo>
                    <a:pt x="985741" y="1017939"/>
                  </a:lnTo>
                  <a:lnTo>
                    <a:pt x="1017938" y="985741"/>
                  </a:lnTo>
                  <a:lnTo>
                    <a:pt x="1045414" y="949327"/>
                  </a:lnTo>
                  <a:lnTo>
                    <a:pt x="1067663" y="909200"/>
                  </a:lnTo>
                  <a:lnTo>
                    <a:pt x="1084180" y="865866"/>
                  </a:lnTo>
                  <a:lnTo>
                    <a:pt x="1094461" y="819830"/>
                  </a:lnTo>
                  <a:lnTo>
                    <a:pt x="1098000" y="771597"/>
                  </a:lnTo>
                  <a:lnTo>
                    <a:pt x="1098000" y="0"/>
                  </a:lnTo>
                  <a:close/>
                </a:path>
              </a:pathLst>
            </a:custGeom>
            <a:solidFill>
              <a:srgbClr val="ED7D31"/>
            </a:solidFill>
          </p:spPr>
          <p:txBody>
            <a:bodyPr wrap="square" lIns="0" tIns="0" rIns="0" bIns="0" rtlCol="0"/>
            <a:lstStyle/>
            <a:p>
              <a:endParaRPr/>
            </a:p>
          </p:txBody>
        </p:sp>
        <p:pic>
          <p:nvPicPr>
            <p:cNvPr id="5" name="object 5"/>
            <p:cNvPicPr/>
            <p:nvPr/>
          </p:nvPicPr>
          <p:blipFill>
            <a:blip r:embed="rId2" cstate="print"/>
            <a:stretch>
              <a:fillRect/>
            </a:stretch>
          </p:blipFill>
          <p:spPr>
            <a:xfrm>
              <a:off x="1548383" y="3157727"/>
              <a:ext cx="633984" cy="633984"/>
            </a:xfrm>
            <a:prstGeom prst="rect">
              <a:avLst/>
            </a:prstGeom>
          </p:spPr>
        </p:pic>
      </p:grpSp>
      <p:sp>
        <p:nvSpPr>
          <p:cNvPr id="6" name="object 6"/>
          <p:cNvSpPr txBox="1"/>
          <p:nvPr/>
        </p:nvSpPr>
        <p:spPr>
          <a:xfrm>
            <a:off x="956361" y="4327652"/>
            <a:ext cx="1819275" cy="702310"/>
          </a:xfrm>
          <a:prstGeom prst="rect">
            <a:avLst/>
          </a:prstGeom>
        </p:spPr>
        <p:txBody>
          <a:bodyPr vert="horz" wrap="square" lIns="0" tIns="33019" rIns="0" bIns="0" rtlCol="0">
            <a:spAutoFit/>
          </a:bodyPr>
          <a:lstStyle/>
          <a:p>
            <a:pPr marL="12700" marR="5080" algn="ctr">
              <a:lnSpc>
                <a:spcPts val="1300"/>
              </a:lnSpc>
              <a:spcBef>
                <a:spcPts val="259"/>
              </a:spcBef>
            </a:pPr>
            <a:r>
              <a:rPr sz="1200" dirty="0">
                <a:latin typeface="Calibri"/>
                <a:cs typeface="Calibri"/>
              </a:rPr>
              <a:t>YOU</a:t>
            </a:r>
            <a:r>
              <a:rPr sz="1200" spc="-15" dirty="0">
                <a:latin typeface="Calibri"/>
                <a:cs typeface="Calibri"/>
              </a:rPr>
              <a:t> </a:t>
            </a:r>
            <a:r>
              <a:rPr sz="1200" dirty="0">
                <a:latin typeface="Calibri"/>
                <a:cs typeface="Calibri"/>
              </a:rPr>
              <a:t>NEED</a:t>
            </a:r>
            <a:r>
              <a:rPr sz="1200" spc="-15" dirty="0">
                <a:latin typeface="Calibri"/>
                <a:cs typeface="Calibri"/>
              </a:rPr>
              <a:t> </a:t>
            </a:r>
            <a:r>
              <a:rPr sz="1200" dirty="0">
                <a:latin typeface="Calibri"/>
                <a:cs typeface="Calibri"/>
              </a:rPr>
              <a:t>TO</a:t>
            </a:r>
            <a:r>
              <a:rPr sz="1200" spc="-10" dirty="0">
                <a:latin typeface="Calibri"/>
                <a:cs typeface="Calibri"/>
              </a:rPr>
              <a:t> </a:t>
            </a:r>
            <a:r>
              <a:rPr sz="1200" dirty="0">
                <a:latin typeface="Calibri"/>
                <a:cs typeface="Calibri"/>
              </a:rPr>
              <a:t>DO</a:t>
            </a:r>
            <a:r>
              <a:rPr sz="1200" spc="-15" dirty="0">
                <a:latin typeface="Calibri"/>
                <a:cs typeface="Calibri"/>
              </a:rPr>
              <a:t> </a:t>
            </a:r>
            <a:r>
              <a:rPr sz="1200" dirty="0">
                <a:latin typeface="Calibri"/>
                <a:cs typeface="Calibri"/>
              </a:rPr>
              <a:t>THE</a:t>
            </a:r>
            <a:r>
              <a:rPr sz="1200" spc="-10" dirty="0">
                <a:latin typeface="Calibri"/>
                <a:cs typeface="Calibri"/>
              </a:rPr>
              <a:t> RIGHT </a:t>
            </a:r>
            <a:r>
              <a:rPr sz="1200" dirty="0">
                <a:latin typeface="Calibri"/>
                <a:cs typeface="Calibri"/>
              </a:rPr>
              <a:t>THINGS</a:t>
            </a:r>
            <a:r>
              <a:rPr sz="1200" spc="-20" dirty="0">
                <a:latin typeface="Calibri"/>
                <a:cs typeface="Calibri"/>
              </a:rPr>
              <a:t> </a:t>
            </a:r>
            <a:r>
              <a:rPr sz="1200" dirty="0">
                <a:latin typeface="Calibri"/>
                <a:cs typeface="Calibri"/>
              </a:rPr>
              <a:t>AND</a:t>
            </a:r>
            <a:r>
              <a:rPr sz="1200" spc="-20" dirty="0">
                <a:latin typeface="Calibri"/>
                <a:cs typeface="Calibri"/>
              </a:rPr>
              <a:t> </a:t>
            </a:r>
            <a:r>
              <a:rPr sz="1200" dirty="0">
                <a:latin typeface="Calibri"/>
                <a:cs typeface="Calibri"/>
              </a:rPr>
              <a:t>NOT</a:t>
            </a:r>
            <a:r>
              <a:rPr sz="1200" spc="-15" dirty="0">
                <a:latin typeface="Calibri"/>
                <a:cs typeface="Calibri"/>
              </a:rPr>
              <a:t> </a:t>
            </a:r>
            <a:r>
              <a:rPr sz="1200" spc="-20" dirty="0">
                <a:latin typeface="Calibri"/>
                <a:cs typeface="Calibri"/>
              </a:rPr>
              <a:t>WORRY </a:t>
            </a:r>
            <a:r>
              <a:rPr sz="1200" dirty="0">
                <a:latin typeface="Calibri"/>
                <a:cs typeface="Calibri"/>
              </a:rPr>
              <a:t>ABOUT</a:t>
            </a:r>
            <a:r>
              <a:rPr sz="1200" spc="-35" dirty="0">
                <a:latin typeface="Calibri"/>
                <a:cs typeface="Calibri"/>
              </a:rPr>
              <a:t> </a:t>
            </a:r>
            <a:r>
              <a:rPr sz="1200" dirty="0">
                <a:latin typeface="Calibri"/>
                <a:cs typeface="Calibri"/>
              </a:rPr>
              <a:t>DOING</a:t>
            </a:r>
            <a:r>
              <a:rPr sz="1200" spc="-30" dirty="0">
                <a:latin typeface="Calibri"/>
                <a:cs typeface="Calibri"/>
              </a:rPr>
              <a:t> </a:t>
            </a:r>
            <a:r>
              <a:rPr sz="1200" dirty="0">
                <a:latin typeface="Calibri"/>
                <a:cs typeface="Calibri"/>
              </a:rPr>
              <a:t>THINGS</a:t>
            </a:r>
            <a:r>
              <a:rPr sz="1200" spc="-40" dirty="0">
                <a:latin typeface="Calibri"/>
                <a:cs typeface="Calibri"/>
              </a:rPr>
              <a:t> </a:t>
            </a:r>
            <a:r>
              <a:rPr sz="1200" spc="-25" dirty="0">
                <a:latin typeface="Calibri"/>
                <a:cs typeface="Calibri"/>
              </a:rPr>
              <a:t>THE </a:t>
            </a:r>
            <a:r>
              <a:rPr sz="1200" dirty="0">
                <a:latin typeface="Calibri"/>
                <a:cs typeface="Calibri"/>
              </a:rPr>
              <a:t>RIGHT</a:t>
            </a:r>
            <a:r>
              <a:rPr sz="1200" spc="-25" dirty="0">
                <a:latin typeface="Calibri"/>
                <a:cs typeface="Calibri"/>
              </a:rPr>
              <a:t> WAY</a:t>
            </a:r>
            <a:endParaRPr sz="1200">
              <a:latin typeface="Calibri"/>
              <a:cs typeface="Calibri"/>
            </a:endParaRPr>
          </a:p>
        </p:txBody>
      </p:sp>
      <p:grpSp>
        <p:nvGrpSpPr>
          <p:cNvPr id="7" name="object 7"/>
          <p:cNvGrpSpPr/>
          <p:nvPr/>
        </p:nvGrpSpPr>
        <p:grpSpPr>
          <a:xfrm>
            <a:off x="3431999" y="2925070"/>
            <a:ext cx="1098550" cy="1098550"/>
            <a:chOff x="3431999" y="2925070"/>
            <a:chExt cx="1098550" cy="1098550"/>
          </a:xfrm>
        </p:grpSpPr>
        <p:sp>
          <p:nvSpPr>
            <p:cNvPr id="8" name="object 8"/>
            <p:cNvSpPr/>
            <p:nvPr/>
          </p:nvSpPr>
          <p:spPr>
            <a:xfrm>
              <a:off x="3431999" y="2925070"/>
              <a:ext cx="1098550" cy="1098550"/>
            </a:xfrm>
            <a:custGeom>
              <a:avLst/>
              <a:gdLst/>
              <a:ahLst/>
              <a:cxnLst/>
              <a:rect l="l" t="t" r="r" b="b"/>
              <a:pathLst>
                <a:path w="1098550" h="1098550">
                  <a:moveTo>
                    <a:pt x="1098000" y="0"/>
                  </a:moveTo>
                  <a:lnTo>
                    <a:pt x="326402" y="0"/>
                  </a:lnTo>
                  <a:lnTo>
                    <a:pt x="278169" y="3539"/>
                  </a:lnTo>
                  <a:lnTo>
                    <a:pt x="232133" y="13819"/>
                  </a:lnTo>
                  <a:lnTo>
                    <a:pt x="188799" y="30336"/>
                  </a:lnTo>
                  <a:lnTo>
                    <a:pt x="148672" y="52585"/>
                  </a:lnTo>
                  <a:lnTo>
                    <a:pt x="112258" y="80061"/>
                  </a:lnTo>
                  <a:lnTo>
                    <a:pt x="80060" y="112259"/>
                  </a:lnTo>
                  <a:lnTo>
                    <a:pt x="52585" y="148673"/>
                  </a:lnTo>
                  <a:lnTo>
                    <a:pt x="30336" y="188800"/>
                  </a:lnTo>
                  <a:lnTo>
                    <a:pt x="13819" y="232134"/>
                  </a:lnTo>
                  <a:lnTo>
                    <a:pt x="3539" y="278170"/>
                  </a:lnTo>
                  <a:lnTo>
                    <a:pt x="0" y="326403"/>
                  </a:lnTo>
                  <a:lnTo>
                    <a:pt x="0" y="1098000"/>
                  </a:lnTo>
                  <a:lnTo>
                    <a:pt x="771597" y="1098000"/>
                  </a:lnTo>
                  <a:lnTo>
                    <a:pt x="819830" y="1094461"/>
                  </a:lnTo>
                  <a:lnTo>
                    <a:pt x="865866" y="1084180"/>
                  </a:lnTo>
                  <a:lnTo>
                    <a:pt x="909200" y="1067663"/>
                  </a:lnTo>
                  <a:lnTo>
                    <a:pt x="949327" y="1045414"/>
                  </a:lnTo>
                  <a:lnTo>
                    <a:pt x="985741" y="1017939"/>
                  </a:lnTo>
                  <a:lnTo>
                    <a:pt x="1017939" y="985741"/>
                  </a:lnTo>
                  <a:lnTo>
                    <a:pt x="1045414" y="949327"/>
                  </a:lnTo>
                  <a:lnTo>
                    <a:pt x="1067663" y="909200"/>
                  </a:lnTo>
                  <a:lnTo>
                    <a:pt x="1084180" y="865866"/>
                  </a:lnTo>
                  <a:lnTo>
                    <a:pt x="1094461" y="819830"/>
                  </a:lnTo>
                  <a:lnTo>
                    <a:pt x="1098000" y="771597"/>
                  </a:lnTo>
                  <a:lnTo>
                    <a:pt x="1098000" y="0"/>
                  </a:lnTo>
                  <a:close/>
                </a:path>
              </a:pathLst>
            </a:custGeom>
            <a:solidFill>
              <a:srgbClr val="A5A5A5"/>
            </a:solidFill>
          </p:spPr>
          <p:txBody>
            <a:bodyPr wrap="square" lIns="0" tIns="0" rIns="0" bIns="0" rtlCol="0"/>
            <a:lstStyle/>
            <a:p>
              <a:endParaRPr/>
            </a:p>
          </p:txBody>
        </p:sp>
        <p:pic>
          <p:nvPicPr>
            <p:cNvPr id="9" name="object 9"/>
            <p:cNvPicPr/>
            <p:nvPr/>
          </p:nvPicPr>
          <p:blipFill>
            <a:blip r:embed="rId3" cstate="print"/>
            <a:stretch>
              <a:fillRect/>
            </a:stretch>
          </p:blipFill>
          <p:spPr>
            <a:xfrm>
              <a:off x="3663696" y="3157727"/>
              <a:ext cx="633984" cy="633984"/>
            </a:xfrm>
            <a:prstGeom prst="rect">
              <a:avLst/>
            </a:prstGeom>
          </p:spPr>
        </p:pic>
      </p:grpSp>
      <p:sp>
        <p:nvSpPr>
          <p:cNvPr id="10" name="object 10"/>
          <p:cNvSpPr txBox="1"/>
          <p:nvPr/>
        </p:nvSpPr>
        <p:spPr>
          <a:xfrm>
            <a:off x="3257100" y="4327652"/>
            <a:ext cx="144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FOCUS</a:t>
            </a:r>
            <a:r>
              <a:rPr sz="1200" spc="-20" dirty="0">
                <a:latin typeface="Calibri"/>
                <a:cs typeface="Calibri"/>
              </a:rPr>
              <a:t> </a:t>
            </a:r>
            <a:r>
              <a:rPr sz="1200" dirty="0">
                <a:latin typeface="Calibri"/>
                <a:cs typeface="Calibri"/>
              </a:rPr>
              <a:t>ON</a:t>
            </a:r>
            <a:r>
              <a:rPr sz="1200" spc="-15" dirty="0">
                <a:latin typeface="Calibri"/>
                <a:cs typeface="Calibri"/>
              </a:rPr>
              <a:t> </a:t>
            </a:r>
            <a:r>
              <a:rPr sz="1200" spc="-10" dirty="0">
                <a:latin typeface="Calibri"/>
                <a:cs typeface="Calibri"/>
              </a:rPr>
              <a:t>OUTCOMES</a:t>
            </a:r>
            <a:endParaRPr sz="1200">
              <a:latin typeface="Calibri"/>
              <a:cs typeface="Calibri"/>
            </a:endParaRPr>
          </a:p>
        </p:txBody>
      </p:sp>
      <p:grpSp>
        <p:nvGrpSpPr>
          <p:cNvPr id="11" name="object 11"/>
          <p:cNvGrpSpPr/>
          <p:nvPr/>
        </p:nvGrpSpPr>
        <p:grpSpPr>
          <a:xfrm>
            <a:off x="5546999" y="2925070"/>
            <a:ext cx="1098550" cy="1098550"/>
            <a:chOff x="5546999" y="2925070"/>
            <a:chExt cx="1098550" cy="1098550"/>
          </a:xfrm>
        </p:grpSpPr>
        <p:sp>
          <p:nvSpPr>
            <p:cNvPr id="12" name="object 12"/>
            <p:cNvSpPr/>
            <p:nvPr/>
          </p:nvSpPr>
          <p:spPr>
            <a:xfrm>
              <a:off x="5546999" y="2925070"/>
              <a:ext cx="1098550" cy="1098550"/>
            </a:xfrm>
            <a:custGeom>
              <a:avLst/>
              <a:gdLst/>
              <a:ahLst/>
              <a:cxnLst/>
              <a:rect l="l" t="t" r="r" b="b"/>
              <a:pathLst>
                <a:path w="1098550" h="1098550">
                  <a:moveTo>
                    <a:pt x="1098000" y="0"/>
                  </a:moveTo>
                  <a:lnTo>
                    <a:pt x="326402" y="0"/>
                  </a:lnTo>
                  <a:lnTo>
                    <a:pt x="278169" y="3539"/>
                  </a:lnTo>
                  <a:lnTo>
                    <a:pt x="232133" y="13819"/>
                  </a:lnTo>
                  <a:lnTo>
                    <a:pt x="188799" y="30336"/>
                  </a:lnTo>
                  <a:lnTo>
                    <a:pt x="148673" y="52585"/>
                  </a:lnTo>
                  <a:lnTo>
                    <a:pt x="112258" y="80061"/>
                  </a:lnTo>
                  <a:lnTo>
                    <a:pt x="80061" y="112259"/>
                  </a:lnTo>
                  <a:lnTo>
                    <a:pt x="52585" y="148673"/>
                  </a:lnTo>
                  <a:lnTo>
                    <a:pt x="30336" y="188800"/>
                  </a:lnTo>
                  <a:lnTo>
                    <a:pt x="13819" y="232134"/>
                  </a:lnTo>
                  <a:lnTo>
                    <a:pt x="3539" y="278170"/>
                  </a:lnTo>
                  <a:lnTo>
                    <a:pt x="0" y="326403"/>
                  </a:lnTo>
                  <a:lnTo>
                    <a:pt x="0" y="1098000"/>
                  </a:lnTo>
                  <a:lnTo>
                    <a:pt x="771597" y="1098000"/>
                  </a:lnTo>
                  <a:lnTo>
                    <a:pt x="819830" y="1094461"/>
                  </a:lnTo>
                  <a:lnTo>
                    <a:pt x="865866" y="1084180"/>
                  </a:lnTo>
                  <a:lnTo>
                    <a:pt x="909200" y="1067663"/>
                  </a:lnTo>
                  <a:lnTo>
                    <a:pt x="949327" y="1045414"/>
                  </a:lnTo>
                  <a:lnTo>
                    <a:pt x="985741" y="1017939"/>
                  </a:lnTo>
                  <a:lnTo>
                    <a:pt x="1017939" y="985741"/>
                  </a:lnTo>
                  <a:lnTo>
                    <a:pt x="1045414" y="949327"/>
                  </a:lnTo>
                  <a:lnTo>
                    <a:pt x="1067663" y="909200"/>
                  </a:lnTo>
                  <a:lnTo>
                    <a:pt x="1084180" y="865866"/>
                  </a:lnTo>
                  <a:lnTo>
                    <a:pt x="1094461" y="819830"/>
                  </a:lnTo>
                  <a:lnTo>
                    <a:pt x="1098000" y="771597"/>
                  </a:lnTo>
                  <a:lnTo>
                    <a:pt x="1098000" y="0"/>
                  </a:lnTo>
                  <a:close/>
                </a:path>
              </a:pathLst>
            </a:custGeom>
            <a:solidFill>
              <a:srgbClr val="FFC000"/>
            </a:solidFill>
          </p:spPr>
          <p:txBody>
            <a:bodyPr wrap="square" lIns="0" tIns="0" rIns="0" bIns="0" rtlCol="0"/>
            <a:lstStyle/>
            <a:p>
              <a:endParaRPr/>
            </a:p>
          </p:txBody>
        </p:sp>
        <p:pic>
          <p:nvPicPr>
            <p:cNvPr id="13" name="object 13"/>
            <p:cNvPicPr/>
            <p:nvPr/>
          </p:nvPicPr>
          <p:blipFill>
            <a:blip r:embed="rId4" cstate="print"/>
            <a:stretch>
              <a:fillRect/>
            </a:stretch>
          </p:blipFill>
          <p:spPr>
            <a:xfrm>
              <a:off x="5779008" y="3157727"/>
              <a:ext cx="633984" cy="633984"/>
            </a:xfrm>
            <a:prstGeom prst="rect">
              <a:avLst/>
            </a:prstGeom>
          </p:spPr>
        </p:pic>
      </p:grpSp>
      <p:sp>
        <p:nvSpPr>
          <p:cNvPr id="14" name="object 14"/>
          <p:cNvSpPr txBox="1"/>
          <p:nvPr/>
        </p:nvSpPr>
        <p:spPr>
          <a:xfrm>
            <a:off x="5338762" y="4327652"/>
            <a:ext cx="151447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AVOID</a:t>
            </a:r>
            <a:r>
              <a:rPr sz="1200" spc="-35" dirty="0">
                <a:latin typeface="Calibri"/>
                <a:cs typeface="Calibri"/>
              </a:rPr>
              <a:t> </a:t>
            </a:r>
            <a:r>
              <a:rPr sz="1200" dirty="0">
                <a:latin typeface="Calibri"/>
                <a:cs typeface="Calibri"/>
              </a:rPr>
              <a:t>VANITY</a:t>
            </a:r>
            <a:r>
              <a:rPr sz="1200" spc="-25" dirty="0">
                <a:latin typeface="Calibri"/>
                <a:cs typeface="Calibri"/>
              </a:rPr>
              <a:t> </a:t>
            </a:r>
            <a:r>
              <a:rPr sz="1200" spc="-10" dirty="0">
                <a:latin typeface="Calibri"/>
                <a:cs typeface="Calibri"/>
              </a:rPr>
              <a:t>METRICS</a:t>
            </a:r>
            <a:endParaRPr sz="1200">
              <a:latin typeface="Calibri"/>
              <a:cs typeface="Calibri"/>
            </a:endParaRPr>
          </a:p>
        </p:txBody>
      </p:sp>
      <p:grpSp>
        <p:nvGrpSpPr>
          <p:cNvPr id="15" name="object 15"/>
          <p:cNvGrpSpPr/>
          <p:nvPr/>
        </p:nvGrpSpPr>
        <p:grpSpPr>
          <a:xfrm>
            <a:off x="7662000" y="2925070"/>
            <a:ext cx="1098550" cy="1098550"/>
            <a:chOff x="7662000" y="2925070"/>
            <a:chExt cx="1098550" cy="1098550"/>
          </a:xfrm>
        </p:grpSpPr>
        <p:sp>
          <p:nvSpPr>
            <p:cNvPr id="16" name="object 16"/>
            <p:cNvSpPr/>
            <p:nvPr/>
          </p:nvSpPr>
          <p:spPr>
            <a:xfrm>
              <a:off x="7662000" y="2925070"/>
              <a:ext cx="1098550" cy="1098550"/>
            </a:xfrm>
            <a:custGeom>
              <a:avLst/>
              <a:gdLst/>
              <a:ahLst/>
              <a:cxnLst/>
              <a:rect l="l" t="t" r="r" b="b"/>
              <a:pathLst>
                <a:path w="1098550" h="1098550">
                  <a:moveTo>
                    <a:pt x="1098000" y="0"/>
                  </a:moveTo>
                  <a:lnTo>
                    <a:pt x="326402" y="0"/>
                  </a:lnTo>
                  <a:lnTo>
                    <a:pt x="278169" y="3539"/>
                  </a:lnTo>
                  <a:lnTo>
                    <a:pt x="232133" y="13819"/>
                  </a:lnTo>
                  <a:lnTo>
                    <a:pt x="188799" y="30336"/>
                  </a:lnTo>
                  <a:lnTo>
                    <a:pt x="148672" y="52585"/>
                  </a:lnTo>
                  <a:lnTo>
                    <a:pt x="112258" y="80061"/>
                  </a:lnTo>
                  <a:lnTo>
                    <a:pt x="80060" y="112259"/>
                  </a:lnTo>
                  <a:lnTo>
                    <a:pt x="52585" y="148673"/>
                  </a:lnTo>
                  <a:lnTo>
                    <a:pt x="30336" y="188800"/>
                  </a:lnTo>
                  <a:lnTo>
                    <a:pt x="13819" y="232134"/>
                  </a:lnTo>
                  <a:lnTo>
                    <a:pt x="3539" y="278170"/>
                  </a:lnTo>
                  <a:lnTo>
                    <a:pt x="0" y="326403"/>
                  </a:lnTo>
                  <a:lnTo>
                    <a:pt x="0" y="1098000"/>
                  </a:lnTo>
                  <a:lnTo>
                    <a:pt x="771597" y="1098000"/>
                  </a:lnTo>
                  <a:lnTo>
                    <a:pt x="819830" y="1094461"/>
                  </a:lnTo>
                  <a:lnTo>
                    <a:pt x="865866" y="1084180"/>
                  </a:lnTo>
                  <a:lnTo>
                    <a:pt x="909200" y="1067663"/>
                  </a:lnTo>
                  <a:lnTo>
                    <a:pt x="949326" y="1045414"/>
                  </a:lnTo>
                  <a:lnTo>
                    <a:pt x="985741" y="1017939"/>
                  </a:lnTo>
                  <a:lnTo>
                    <a:pt x="1017938" y="985741"/>
                  </a:lnTo>
                  <a:lnTo>
                    <a:pt x="1045414" y="949327"/>
                  </a:lnTo>
                  <a:lnTo>
                    <a:pt x="1067663" y="909200"/>
                  </a:lnTo>
                  <a:lnTo>
                    <a:pt x="1084180" y="865866"/>
                  </a:lnTo>
                  <a:lnTo>
                    <a:pt x="1094461" y="819830"/>
                  </a:lnTo>
                  <a:lnTo>
                    <a:pt x="1098000" y="771597"/>
                  </a:lnTo>
                  <a:lnTo>
                    <a:pt x="1098000" y="0"/>
                  </a:lnTo>
                  <a:close/>
                </a:path>
              </a:pathLst>
            </a:custGeom>
            <a:solidFill>
              <a:srgbClr val="599BD5"/>
            </a:solidFill>
          </p:spPr>
          <p:txBody>
            <a:bodyPr wrap="square" lIns="0" tIns="0" rIns="0" bIns="0" rtlCol="0"/>
            <a:lstStyle/>
            <a:p>
              <a:endParaRPr/>
            </a:p>
          </p:txBody>
        </p:sp>
        <p:pic>
          <p:nvPicPr>
            <p:cNvPr id="17" name="object 17"/>
            <p:cNvPicPr/>
            <p:nvPr/>
          </p:nvPicPr>
          <p:blipFill>
            <a:blip r:embed="rId5" cstate="print"/>
            <a:stretch>
              <a:fillRect/>
            </a:stretch>
          </p:blipFill>
          <p:spPr>
            <a:xfrm>
              <a:off x="7894320" y="3157727"/>
              <a:ext cx="633983" cy="633984"/>
            </a:xfrm>
            <a:prstGeom prst="rect">
              <a:avLst/>
            </a:prstGeom>
          </p:spPr>
        </p:pic>
      </p:grpSp>
      <p:sp>
        <p:nvSpPr>
          <p:cNvPr id="18" name="object 18"/>
          <p:cNvSpPr txBox="1"/>
          <p:nvPr/>
        </p:nvSpPr>
        <p:spPr>
          <a:xfrm>
            <a:off x="7454555" y="4327652"/>
            <a:ext cx="1512570" cy="702310"/>
          </a:xfrm>
          <a:prstGeom prst="rect">
            <a:avLst/>
          </a:prstGeom>
        </p:spPr>
        <p:txBody>
          <a:bodyPr vert="horz" wrap="square" lIns="0" tIns="33019" rIns="0" bIns="0" rtlCol="0">
            <a:spAutoFit/>
          </a:bodyPr>
          <a:lstStyle/>
          <a:p>
            <a:pPr marL="12700" marR="5080" algn="ctr">
              <a:lnSpc>
                <a:spcPts val="1300"/>
              </a:lnSpc>
              <a:spcBef>
                <a:spcPts val="259"/>
              </a:spcBef>
            </a:pPr>
            <a:r>
              <a:rPr sz="1200" dirty="0">
                <a:latin typeface="Calibri"/>
                <a:cs typeface="Calibri"/>
              </a:rPr>
              <a:t>MANY</a:t>
            </a:r>
            <a:r>
              <a:rPr sz="1200" spc="-10" dirty="0">
                <a:latin typeface="Calibri"/>
                <a:cs typeface="Calibri"/>
              </a:rPr>
              <a:t> </a:t>
            </a:r>
            <a:r>
              <a:rPr sz="1200" dirty="0">
                <a:latin typeface="Calibri"/>
                <a:cs typeface="Calibri"/>
              </a:rPr>
              <a:t>OF</a:t>
            </a:r>
            <a:r>
              <a:rPr sz="1200" spc="-10" dirty="0">
                <a:latin typeface="Calibri"/>
                <a:cs typeface="Calibri"/>
              </a:rPr>
              <a:t> </a:t>
            </a:r>
            <a:r>
              <a:rPr sz="1200" dirty="0">
                <a:latin typeface="Calibri"/>
                <a:cs typeface="Calibri"/>
              </a:rPr>
              <a:t>US</a:t>
            </a:r>
            <a:r>
              <a:rPr sz="1200" spc="-15" dirty="0">
                <a:latin typeface="Calibri"/>
                <a:cs typeface="Calibri"/>
              </a:rPr>
              <a:t> </a:t>
            </a:r>
            <a:r>
              <a:rPr sz="1200" spc="-25" dirty="0">
                <a:latin typeface="Calibri"/>
                <a:cs typeface="Calibri"/>
              </a:rPr>
              <a:t>ARE </a:t>
            </a:r>
            <a:r>
              <a:rPr sz="1200" dirty="0">
                <a:latin typeface="Calibri"/>
                <a:cs typeface="Calibri"/>
              </a:rPr>
              <a:t>EFFICIENCY</a:t>
            </a:r>
            <a:r>
              <a:rPr sz="1200" spc="-50" dirty="0">
                <a:latin typeface="Calibri"/>
                <a:cs typeface="Calibri"/>
              </a:rPr>
              <a:t> </a:t>
            </a:r>
            <a:r>
              <a:rPr sz="1200" dirty="0">
                <a:latin typeface="Calibri"/>
                <a:cs typeface="Calibri"/>
              </a:rPr>
              <a:t>DRIVEN</a:t>
            </a:r>
            <a:r>
              <a:rPr sz="1200" spc="-45" dirty="0">
                <a:latin typeface="Calibri"/>
                <a:cs typeface="Calibri"/>
              </a:rPr>
              <a:t> </a:t>
            </a:r>
            <a:r>
              <a:rPr sz="1200" spc="-50" dirty="0">
                <a:latin typeface="Calibri"/>
                <a:cs typeface="Calibri"/>
              </a:rPr>
              <a:t>– </a:t>
            </a:r>
            <a:r>
              <a:rPr sz="1200" dirty="0">
                <a:latin typeface="Calibri"/>
                <a:cs typeface="Calibri"/>
              </a:rPr>
              <a:t>STARTUP</a:t>
            </a:r>
            <a:r>
              <a:rPr sz="1200" spc="-25" dirty="0">
                <a:latin typeface="Calibri"/>
                <a:cs typeface="Calibri"/>
              </a:rPr>
              <a:t> </a:t>
            </a:r>
            <a:r>
              <a:rPr sz="1200" dirty="0">
                <a:latin typeface="Calibri"/>
                <a:cs typeface="Calibri"/>
              </a:rPr>
              <a:t>LIFE</a:t>
            </a:r>
            <a:r>
              <a:rPr sz="1200" spc="-25" dirty="0">
                <a:latin typeface="Calibri"/>
                <a:cs typeface="Calibri"/>
              </a:rPr>
              <a:t> </a:t>
            </a:r>
            <a:r>
              <a:rPr sz="1200" dirty="0">
                <a:latin typeface="Calibri"/>
                <a:cs typeface="Calibri"/>
              </a:rPr>
              <a:t>MAY</a:t>
            </a:r>
            <a:r>
              <a:rPr sz="1200" spc="-25" dirty="0">
                <a:latin typeface="Calibri"/>
                <a:cs typeface="Calibri"/>
              </a:rPr>
              <a:t> NOT </a:t>
            </a:r>
            <a:r>
              <a:rPr sz="1200" spc="-20" dirty="0">
                <a:latin typeface="Calibri"/>
                <a:cs typeface="Calibri"/>
              </a:rPr>
              <a:t>SUIT</a:t>
            </a:r>
            <a:endParaRPr sz="1200">
              <a:latin typeface="Calibri"/>
              <a:cs typeface="Calibri"/>
            </a:endParaRPr>
          </a:p>
        </p:txBody>
      </p:sp>
      <p:grpSp>
        <p:nvGrpSpPr>
          <p:cNvPr id="19" name="object 19"/>
          <p:cNvGrpSpPr/>
          <p:nvPr/>
        </p:nvGrpSpPr>
        <p:grpSpPr>
          <a:xfrm>
            <a:off x="9777000" y="2925070"/>
            <a:ext cx="1098550" cy="1098550"/>
            <a:chOff x="9777000" y="2925070"/>
            <a:chExt cx="1098550" cy="1098550"/>
          </a:xfrm>
        </p:grpSpPr>
        <p:sp>
          <p:nvSpPr>
            <p:cNvPr id="20" name="object 20"/>
            <p:cNvSpPr/>
            <p:nvPr/>
          </p:nvSpPr>
          <p:spPr>
            <a:xfrm>
              <a:off x="9777000" y="2925070"/>
              <a:ext cx="1098550" cy="1098550"/>
            </a:xfrm>
            <a:custGeom>
              <a:avLst/>
              <a:gdLst/>
              <a:ahLst/>
              <a:cxnLst/>
              <a:rect l="l" t="t" r="r" b="b"/>
              <a:pathLst>
                <a:path w="1098550" h="1098550">
                  <a:moveTo>
                    <a:pt x="1098000" y="0"/>
                  </a:moveTo>
                  <a:lnTo>
                    <a:pt x="326402" y="0"/>
                  </a:lnTo>
                  <a:lnTo>
                    <a:pt x="278169" y="3539"/>
                  </a:lnTo>
                  <a:lnTo>
                    <a:pt x="232133" y="13819"/>
                  </a:lnTo>
                  <a:lnTo>
                    <a:pt x="188799" y="30336"/>
                  </a:lnTo>
                  <a:lnTo>
                    <a:pt x="148673" y="52585"/>
                  </a:lnTo>
                  <a:lnTo>
                    <a:pt x="112258" y="80061"/>
                  </a:lnTo>
                  <a:lnTo>
                    <a:pt x="80061" y="112259"/>
                  </a:lnTo>
                  <a:lnTo>
                    <a:pt x="52585" y="148673"/>
                  </a:lnTo>
                  <a:lnTo>
                    <a:pt x="30336" y="188800"/>
                  </a:lnTo>
                  <a:lnTo>
                    <a:pt x="13819" y="232134"/>
                  </a:lnTo>
                  <a:lnTo>
                    <a:pt x="3539" y="278170"/>
                  </a:lnTo>
                  <a:lnTo>
                    <a:pt x="0" y="326403"/>
                  </a:lnTo>
                  <a:lnTo>
                    <a:pt x="0" y="1098000"/>
                  </a:lnTo>
                  <a:lnTo>
                    <a:pt x="771597" y="1098000"/>
                  </a:lnTo>
                  <a:lnTo>
                    <a:pt x="819830" y="1094461"/>
                  </a:lnTo>
                  <a:lnTo>
                    <a:pt x="865866" y="1084180"/>
                  </a:lnTo>
                  <a:lnTo>
                    <a:pt x="909200" y="1067663"/>
                  </a:lnTo>
                  <a:lnTo>
                    <a:pt x="949327" y="1045414"/>
                  </a:lnTo>
                  <a:lnTo>
                    <a:pt x="985741" y="1017939"/>
                  </a:lnTo>
                  <a:lnTo>
                    <a:pt x="1017939" y="985741"/>
                  </a:lnTo>
                  <a:lnTo>
                    <a:pt x="1045414" y="949327"/>
                  </a:lnTo>
                  <a:lnTo>
                    <a:pt x="1067663" y="909200"/>
                  </a:lnTo>
                  <a:lnTo>
                    <a:pt x="1084180" y="865866"/>
                  </a:lnTo>
                  <a:lnTo>
                    <a:pt x="1094461" y="819830"/>
                  </a:lnTo>
                  <a:lnTo>
                    <a:pt x="1098000" y="771597"/>
                  </a:lnTo>
                  <a:lnTo>
                    <a:pt x="1098000" y="0"/>
                  </a:lnTo>
                  <a:close/>
                </a:path>
              </a:pathLst>
            </a:custGeom>
            <a:solidFill>
              <a:srgbClr val="70AD47"/>
            </a:solidFill>
          </p:spPr>
          <p:txBody>
            <a:bodyPr wrap="square" lIns="0" tIns="0" rIns="0" bIns="0" rtlCol="0"/>
            <a:lstStyle/>
            <a:p>
              <a:endParaRPr/>
            </a:p>
          </p:txBody>
        </p:sp>
        <p:pic>
          <p:nvPicPr>
            <p:cNvPr id="21" name="object 21"/>
            <p:cNvPicPr/>
            <p:nvPr/>
          </p:nvPicPr>
          <p:blipFill>
            <a:blip r:embed="rId6" cstate="print"/>
            <a:stretch>
              <a:fillRect/>
            </a:stretch>
          </p:blipFill>
          <p:spPr>
            <a:xfrm>
              <a:off x="10009632" y="3157727"/>
              <a:ext cx="633983" cy="633984"/>
            </a:xfrm>
            <a:prstGeom prst="rect">
              <a:avLst/>
            </a:prstGeom>
          </p:spPr>
        </p:pic>
      </p:grpSp>
      <p:sp>
        <p:nvSpPr>
          <p:cNvPr id="22" name="object 22"/>
          <p:cNvSpPr txBox="1"/>
          <p:nvPr/>
        </p:nvSpPr>
        <p:spPr>
          <a:xfrm>
            <a:off x="9440967" y="4327652"/>
            <a:ext cx="1771014" cy="537845"/>
          </a:xfrm>
          <a:prstGeom prst="rect">
            <a:avLst/>
          </a:prstGeom>
        </p:spPr>
        <p:txBody>
          <a:bodyPr vert="horz" wrap="square" lIns="0" tIns="33019" rIns="0" bIns="0" rtlCol="0">
            <a:spAutoFit/>
          </a:bodyPr>
          <a:lstStyle/>
          <a:p>
            <a:pPr marL="12700" marR="5080" algn="ctr">
              <a:lnSpc>
                <a:spcPts val="1300"/>
              </a:lnSpc>
              <a:spcBef>
                <a:spcPts val="259"/>
              </a:spcBef>
            </a:pPr>
            <a:r>
              <a:rPr sz="1200" dirty="0">
                <a:latin typeface="Calibri"/>
                <a:cs typeface="Calibri"/>
              </a:rPr>
              <a:t>AS</a:t>
            </a:r>
            <a:r>
              <a:rPr sz="1200" spc="-20" dirty="0">
                <a:latin typeface="Calibri"/>
                <a:cs typeface="Calibri"/>
              </a:rPr>
              <a:t> </a:t>
            </a:r>
            <a:r>
              <a:rPr sz="1200" dirty="0">
                <a:latin typeface="Calibri"/>
                <a:cs typeface="Calibri"/>
              </a:rPr>
              <a:t>YOU</a:t>
            </a:r>
            <a:r>
              <a:rPr sz="1200" spc="-20" dirty="0">
                <a:latin typeface="Calibri"/>
                <a:cs typeface="Calibri"/>
              </a:rPr>
              <a:t> </a:t>
            </a:r>
            <a:r>
              <a:rPr sz="1200" dirty="0">
                <a:latin typeface="Calibri"/>
                <a:cs typeface="Calibri"/>
              </a:rPr>
              <a:t>EVOLVE</a:t>
            </a:r>
            <a:r>
              <a:rPr sz="1200" spc="-15" dirty="0">
                <a:latin typeface="Calibri"/>
                <a:cs typeface="Calibri"/>
              </a:rPr>
              <a:t> </a:t>
            </a:r>
            <a:r>
              <a:rPr sz="1200" dirty="0">
                <a:latin typeface="Calibri"/>
                <a:cs typeface="Calibri"/>
              </a:rPr>
              <a:t>–</a:t>
            </a:r>
            <a:r>
              <a:rPr sz="1200" spc="-15" dirty="0">
                <a:latin typeface="Calibri"/>
                <a:cs typeface="Calibri"/>
              </a:rPr>
              <a:t> </a:t>
            </a:r>
            <a:r>
              <a:rPr sz="1200" dirty="0">
                <a:latin typeface="Calibri"/>
                <a:cs typeface="Calibri"/>
              </a:rPr>
              <a:t>YOU</a:t>
            </a:r>
            <a:r>
              <a:rPr sz="1200" spc="-15" dirty="0">
                <a:latin typeface="Calibri"/>
                <a:cs typeface="Calibri"/>
              </a:rPr>
              <a:t> </a:t>
            </a:r>
            <a:r>
              <a:rPr sz="1200" spc="-20" dirty="0">
                <a:latin typeface="Calibri"/>
                <a:cs typeface="Calibri"/>
              </a:rPr>
              <a:t>WILL </a:t>
            </a:r>
            <a:r>
              <a:rPr sz="1200" dirty="0">
                <a:latin typeface="Calibri"/>
                <a:cs typeface="Calibri"/>
              </a:rPr>
              <a:t>NEED</a:t>
            </a:r>
            <a:r>
              <a:rPr sz="1200" spc="-25" dirty="0">
                <a:latin typeface="Calibri"/>
                <a:cs typeface="Calibri"/>
              </a:rPr>
              <a:t> </a:t>
            </a:r>
            <a:r>
              <a:rPr sz="1200" dirty="0">
                <a:latin typeface="Calibri"/>
                <a:cs typeface="Calibri"/>
              </a:rPr>
              <a:t>MORE</a:t>
            </a:r>
            <a:r>
              <a:rPr sz="1200" spc="-15" dirty="0">
                <a:latin typeface="Calibri"/>
                <a:cs typeface="Calibri"/>
              </a:rPr>
              <a:t> </a:t>
            </a:r>
            <a:r>
              <a:rPr sz="1200" spc="-10" dirty="0">
                <a:latin typeface="Calibri"/>
                <a:cs typeface="Calibri"/>
              </a:rPr>
              <a:t>EFFICIENCY </a:t>
            </a:r>
            <a:r>
              <a:rPr sz="1200" dirty="0">
                <a:latin typeface="Calibri"/>
                <a:cs typeface="Calibri"/>
              </a:rPr>
              <a:t>DRIVEN</a:t>
            </a:r>
            <a:r>
              <a:rPr sz="1200" spc="-40" dirty="0">
                <a:latin typeface="Calibri"/>
                <a:cs typeface="Calibri"/>
              </a:rPr>
              <a:t> </a:t>
            </a:r>
            <a:r>
              <a:rPr sz="1200" spc="-10" dirty="0">
                <a:latin typeface="Calibri"/>
                <a:cs typeface="Calibri"/>
              </a:rPr>
              <a:t>PEOPLE</a:t>
            </a:r>
            <a:endParaRPr sz="12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664607" y="4237227"/>
            <a:ext cx="4014470" cy="1181100"/>
          </a:xfrm>
          <a:prstGeom prst="rect">
            <a:avLst/>
          </a:prstGeom>
        </p:spPr>
        <p:txBody>
          <a:bodyPr vert="horz" wrap="square" lIns="0" tIns="83820" rIns="0" bIns="0" rtlCol="0">
            <a:spAutoFit/>
          </a:bodyPr>
          <a:lstStyle/>
          <a:p>
            <a:pPr marL="12700" marR="5080">
              <a:lnSpc>
                <a:spcPts val="4300"/>
              </a:lnSpc>
              <a:spcBef>
                <a:spcPts val="660"/>
              </a:spcBef>
            </a:pPr>
            <a:r>
              <a:rPr sz="4000" dirty="0">
                <a:solidFill>
                  <a:srgbClr val="44546A"/>
                </a:solidFill>
                <a:latin typeface="Calibri"/>
                <a:cs typeface="Calibri"/>
              </a:rPr>
              <a:t>Be</a:t>
            </a:r>
            <a:r>
              <a:rPr sz="4000" spc="-20" dirty="0">
                <a:solidFill>
                  <a:srgbClr val="44546A"/>
                </a:solidFill>
                <a:latin typeface="Calibri"/>
                <a:cs typeface="Calibri"/>
              </a:rPr>
              <a:t> </a:t>
            </a:r>
            <a:r>
              <a:rPr sz="4000" dirty="0">
                <a:solidFill>
                  <a:srgbClr val="44546A"/>
                </a:solidFill>
                <a:latin typeface="Calibri"/>
                <a:cs typeface="Calibri"/>
              </a:rPr>
              <a:t>in</a:t>
            </a:r>
            <a:r>
              <a:rPr sz="4000" spc="-15" dirty="0">
                <a:solidFill>
                  <a:srgbClr val="44546A"/>
                </a:solidFill>
                <a:latin typeface="Calibri"/>
                <a:cs typeface="Calibri"/>
              </a:rPr>
              <a:t> </a:t>
            </a:r>
            <a:r>
              <a:rPr sz="4000" dirty="0">
                <a:solidFill>
                  <a:srgbClr val="44546A"/>
                </a:solidFill>
                <a:latin typeface="Calibri"/>
                <a:cs typeface="Calibri"/>
              </a:rPr>
              <a:t>the</a:t>
            </a:r>
            <a:r>
              <a:rPr sz="4000" spc="-15" dirty="0">
                <a:solidFill>
                  <a:srgbClr val="44546A"/>
                </a:solidFill>
                <a:latin typeface="Calibri"/>
                <a:cs typeface="Calibri"/>
              </a:rPr>
              <a:t> </a:t>
            </a:r>
            <a:r>
              <a:rPr sz="4000" spc="-10" dirty="0">
                <a:solidFill>
                  <a:srgbClr val="44546A"/>
                </a:solidFill>
                <a:latin typeface="Calibri"/>
                <a:cs typeface="Calibri"/>
              </a:rPr>
              <a:t>outcomes business</a:t>
            </a:r>
            <a:endParaRPr sz="4000">
              <a:latin typeface="Calibri"/>
              <a:cs typeface="Calibri"/>
            </a:endParaRPr>
          </a:p>
        </p:txBody>
      </p:sp>
      <p:grpSp>
        <p:nvGrpSpPr>
          <p:cNvPr id="3" name="object 3"/>
          <p:cNvGrpSpPr/>
          <p:nvPr/>
        </p:nvGrpSpPr>
        <p:grpSpPr>
          <a:xfrm>
            <a:off x="0" y="511966"/>
            <a:ext cx="5736590" cy="6346190"/>
            <a:chOff x="0" y="511966"/>
            <a:chExt cx="5736590" cy="6346190"/>
          </a:xfrm>
        </p:grpSpPr>
        <p:pic>
          <p:nvPicPr>
            <p:cNvPr id="4" name="object 4"/>
            <p:cNvPicPr/>
            <p:nvPr/>
          </p:nvPicPr>
          <p:blipFill>
            <a:blip r:embed="rId2" cstate="print"/>
            <a:stretch>
              <a:fillRect/>
            </a:stretch>
          </p:blipFill>
          <p:spPr>
            <a:xfrm>
              <a:off x="0" y="758951"/>
              <a:ext cx="5300472" cy="6099048"/>
            </a:xfrm>
            <a:prstGeom prst="rect">
              <a:avLst/>
            </a:prstGeom>
          </p:spPr>
        </p:pic>
        <p:pic>
          <p:nvPicPr>
            <p:cNvPr id="5" name="object 5"/>
            <p:cNvPicPr/>
            <p:nvPr/>
          </p:nvPicPr>
          <p:blipFill>
            <a:blip r:embed="rId3" cstate="print"/>
            <a:stretch>
              <a:fillRect/>
            </a:stretch>
          </p:blipFill>
          <p:spPr>
            <a:xfrm>
              <a:off x="1" y="511966"/>
              <a:ext cx="5736223" cy="6346034"/>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5629910" cy="6483350"/>
            <a:chOff x="0" y="0"/>
            <a:chExt cx="5629910" cy="6483350"/>
          </a:xfrm>
        </p:grpSpPr>
        <p:pic>
          <p:nvPicPr>
            <p:cNvPr id="3" name="object 3"/>
            <p:cNvPicPr/>
            <p:nvPr/>
          </p:nvPicPr>
          <p:blipFill>
            <a:blip r:embed="rId2" cstate="print"/>
            <a:stretch>
              <a:fillRect/>
            </a:stretch>
          </p:blipFill>
          <p:spPr>
            <a:xfrm>
              <a:off x="0" y="115823"/>
              <a:ext cx="5516880" cy="6251447"/>
            </a:xfrm>
            <a:prstGeom prst="rect">
              <a:avLst/>
            </a:prstGeom>
          </p:spPr>
        </p:pic>
        <p:pic>
          <p:nvPicPr>
            <p:cNvPr id="4" name="object 4"/>
            <p:cNvPicPr/>
            <p:nvPr/>
          </p:nvPicPr>
          <p:blipFill>
            <a:blip r:embed="rId3" cstate="print"/>
            <a:stretch>
              <a:fillRect/>
            </a:stretch>
          </p:blipFill>
          <p:spPr>
            <a:xfrm>
              <a:off x="0" y="173735"/>
              <a:ext cx="5629656" cy="6135624"/>
            </a:xfrm>
            <a:prstGeom prst="rect">
              <a:avLst/>
            </a:prstGeom>
          </p:spPr>
        </p:pic>
        <p:pic>
          <p:nvPicPr>
            <p:cNvPr id="5" name="object 5"/>
            <p:cNvPicPr/>
            <p:nvPr/>
          </p:nvPicPr>
          <p:blipFill>
            <a:blip r:embed="rId4" cstate="print"/>
            <a:stretch>
              <a:fillRect/>
            </a:stretch>
          </p:blipFill>
          <p:spPr>
            <a:xfrm>
              <a:off x="0" y="173735"/>
              <a:ext cx="5498592" cy="6135624"/>
            </a:xfrm>
            <a:prstGeom prst="rect">
              <a:avLst/>
            </a:prstGeom>
          </p:spPr>
        </p:pic>
        <p:pic>
          <p:nvPicPr>
            <p:cNvPr id="6" name="object 6"/>
            <p:cNvPicPr/>
            <p:nvPr/>
          </p:nvPicPr>
          <p:blipFill>
            <a:blip r:embed="rId5" cstate="print"/>
            <a:stretch>
              <a:fillRect/>
            </a:stretch>
          </p:blipFill>
          <p:spPr>
            <a:xfrm>
              <a:off x="0" y="0"/>
              <a:ext cx="5629656" cy="6483095"/>
            </a:xfrm>
            <a:prstGeom prst="rect">
              <a:avLst/>
            </a:prstGeom>
          </p:spPr>
        </p:pic>
      </p:grpSp>
      <p:sp>
        <p:nvSpPr>
          <p:cNvPr id="7" name="object 7"/>
          <p:cNvSpPr txBox="1">
            <a:spLocks noGrp="1"/>
          </p:cNvSpPr>
          <p:nvPr>
            <p:ph type="title"/>
          </p:nvPr>
        </p:nvSpPr>
        <p:spPr>
          <a:xfrm>
            <a:off x="883397" y="3066795"/>
            <a:ext cx="2677795"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44546A"/>
                </a:solidFill>
              </a:rPr>
              <a:t>Financial</a:t>
            </a:r>
            <a:r>
              <a:rPr sz="4000" spc="-50" dirty="0">
                <a:solidFill>
                  <a:srgbClr val="44546A"/>
                </a:solidFill>
              </a:rPr>
              <a:t> </a:t>
            </a:r>
            <a:r>
              <a:rPr sz="4000" spc="-20" dirty="0">
                <a:solidFill>
                  <a:srgbClr val="44546A"/>
                </a:solidFill>
              </a:rPr>
              <a:t>risk</a:t>
            </a:r>
            <a:endParaRPr sz="4000"/>
          </a:p>
        </p:txBody>
      </p:sp>
      <p:grpSp>
        <p:nvGrpSpPr>
          <p:cNvPr id="8" name="object 8"/>
          <p:cNvGrpSpPr/>
          <p:nvPr/>
        </p:nvGrpSpPr>
        <p:grpSpPr>
          <a:xfrm>
            <a:off x="6370320" y="1301496"/>
            <a:ext cx="5581015" cy="4867910"/>
            <a:chOff x="6370320" y="1301496"/>
            <a:chExt cx="5581015" cy="4867910"/>
          </a:xfrm>
        </p:grpSpPr>
        <p:pic>
          <p:nvPicPr>
            <p:cNvPr id="9" name="object 9"/>
            <p:cNvPicPr/>
            <p:nvPr/>
          </p:nvPicPr>
          <p:blipFill>
            <a:blip r:embed="rId6" cstate="print"/>
            <a:stretch>
              <a:fillRect/>
            </a:stretch>
          </p:blipFill>
          <p:spPr>
            <a:xfrm>
              <a:off x="6370320" y="1301496"/>
              <a:ext cx="5032248" cy="4245864"/>
            </a:xfrm>
            <a:prstGeom prst="rect">
              <a:avLst/>
            </a:prstGeom>
          </p:spPr>
        </p:pic>
        <p:pic>
          <p:nvPicPr>
            <p:cNvPr id="10" name="object 10"/>
            <p:cNvPicPr/>
            <p:nvPr/>
          </p:nvPicPr>
          <p:blipFill>
            <a:blip r:embed="rId7" cstate="print"/>
            <a:stretch>
              <a:fillRect/>
            </a:stretch>
          </p:blipFill>
          <p:spPr>
            <a:xfrm>
              <a:off x="10853928" y="5507735"/>
              <a:ext cx="1097279" cy="661416"/>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035552" y="0"/>
            <a:ext cx="8153400" cy="6858000"/>
            <a:chOff x="4035552" y="0"/>
            <a:chExt cx="8153400" cy="6858000"/>
          </a:xfrm>
        </p:grpSpPr>
        <p:pic>
          <p:nvPicPr>
            <p:cNvPr id="3" name="object 3"/>
            <p:cNvPicPr/>
            <p:nvPr/>
          </p:nvPicPr>
          <p:blipFill>
            <a:blip r:embed="rId3" cstate="print"/>
            <a:stretch>
              <a:fillRect/>
            </a:stretch>
          </p:blipFill>
          <p:spPr>
            <a:xfrm>
              <a:off x="10853928" y="5507735"/>
              <a:ext cx="1097279" cy="661416"/>
            </a:xfrm>
            <a:prstGeom prst="rect">
              <a:avLst/>
            </a:prstGeom>
          </p:spPr>
        </p:pic>
        <p:pic>
          <p:nvPicPr>
            <p:cNvPr id="4" name="object 4"/>
            <p:cNvPicPr/>
            <p:nvPr/>
          </p:nvPicPr>
          <p:blipFill>
            <a:blip r:embed="rId4" cstate="print"/>
            <a:stretch>
              <a:fillRect/>
            </a:stretch>
          </p:blipFill>
          <p:spPr>
            <a:xfrm>
              <a:off x="4035552" y="0"/>
              <a:ext cx="8153400" cy="6857999"/>
            </a:xfrm>
            <a:prstGeom prst="rect">
              <a:avLst/>
            </a:prstGeom>
          </p:spPr>
        </p:pic>
      </p:grpSp>
      <p:sp>
        <p:nvSpPr>
          <p:cNvPr id="5" name="object 5"/>
          <p:cNvSpPr txBox="1">
            <a:spLocks noGrp="1"/>
          </p:cNvSpPr>
          <p:nvPr>
            <p:ph type="title"/>
          </p:nvPr>
        </p:nvSpPr>
        <p:spPr>
          <a:xfrm>
            <a:off x="742374" y="2219451"/>
            <a:ext cx="3696335" cy="635000"/>
          </a:xfrm>
          <a:prstGeom prst="rect">
            <a:avLst/>
          </a:prstGeom>
        </p:spPr>
        <p:txBody>
          <a:bodyPr vert="horz" wrap="square" lIns="0" tIns="12700" rIns="0" bIns="0" rtlCol="0">
            <a:spAutoFit/>
          </a:bodyPr>
          <a:lstStyle/>
          <a:p>
            <a:pPr marL="12700">
              <a:lnSpc>
                <a:spcPct val="100000"/>
              </a:lnSpc>
              <a:spcBef>
                <a:spcPts val="100"/>
              </a:spcBef>
            </a:pPr>
            <a:r>
              <a:rPr sz="4000" dirty="0"/>
              <a:t>Sales,</a:t>
            </a:r>
            <a:r>
              <a:rPr sz="4000" spc="-65" dirty="0"/>
              <a:t> </a:t>
            </a:r>
            <a:r>
              <a:rPr sz="4000" dirty="0"/>
              <a:t>Profit,</a:t>
            </a:r>
            <a:r>
              <a:rPr sz="4000" spc="-60" dirty="0"/>
              <a:t> </a:t>
            </a:r>
            <a:r>
              <a:rPr sz="4000" b="1" spc="-20" dirty="0">
                <a:latin typeface="Calibri"/>
                <a:cs typeface="Calibri"/>
              </a:rPr>
              <a:t>Cash</a:t>
            </a:r>
            <a:endParaRPr sz="4000">
              <a:latin typeface="Calibri"/>
              <a:cs typeface="Calibri"/>
            </a:endParaRPr>
          </a:p>
        </p:txBody>
      </p:sp>
      <p:sp>
        <p:nvSpPr>
          <p:cNvPr id="6" name="object 6"/>
          <p:cNvSpPr txBox="1"/>
          <p:nvPr/>
        </p:nvSpPr>
        <p:spPr>
          <a:xfrm>
            <a:off x="982075" y="3235452"/>
            <a:ext cx="2514600" cy="891540"/>
          </a:xfrm>
          <a:prstGeom prst="rect">
            <a:avLst/>
          </a:prstGeom>
        </p:spPr>
        <p:txBody>
          <a:bodyPr vert="horz" wrap="square" lIns="0" tIns="41910" rIns="0" bIns="0" rtlCol="0">
            <a:spAutoFit/>
          </a:bodyPr>
          <a:lstStyle/>
          <a:p>
            <a:pPr marL="203200" marR="5080" indent="-190500">
              <a:lnSpc>
                <a:spcPts val="2210"/>
              </a:lnSpc>
              <a:spcBef>
                <a:spcPts val="330"/>
              </a:spcBef>
            </a:pPr>
            <a:r>
              <a:rPr sz="2000" b="1" i="1" dirty="0">
                <a:latin typeface="Calibri"/>
                <a:cs typeface="Calibri"/>
              </a:rPr>
              <a:t>“sales</a:t>
            </a:r>
            <a:r>
              <a:rPr sz="2000" b="1" i="1" spc="-45" dirty="0">
                <a:latin typeface="Calibri"/>
                <a:cs typeface="Calibri"/>
              </a:rPr>
              <a:t> </a:t>
            </a:r>
            <a:r>
              <a:rPr sz="2000" b="1" i="1" dirty="0">
                <a:latin typeface="Calibri"/>
                <a:cs typeface="Calibri"/>
              </a:rPr>
              <a:t>is</a:t>
            </a:r>
            <a:r>
              <a:rPr sz="2000" b="1" i="1" spc="-40" dirty="0">
                <a:latin typeface="Calibri"/>
                <a:cs typeface="Calibri"/>
              </a:rPr>
              <a:t> </a:t>
            </a:r>
            <a:r>
              <a:rPr sz="2000" b="1" i="1" dirty="0">
                <a:latin typeface="Calibri"/>
                <a:cs typeface="Calibri"/>
              </a:rPr>
              <a:t>vanity,</a:t>
            </a:r>
            <a:r>
              <a:rPr sz="2000" b="1" i="1" spc="-45" dirty="0">
                <a:latin typeface="Calibri"/>
                <a:cs typeface="Calibri"/>
              </a:rPr>
              <a:t> </a:t>
            </a:r>
            <a:r>
              <a:rPr sz="2000" b="1" i="1" dirty="0">
                <a:latin typeface="Calibri"/>
                <a:cs typeface="Calibri"/>
              </a:rPr>
              <a:t>profit</a:t>
            </a:r>
            <a:r>
              <a:rPr sz="2000" b="1" i="1" spc="-50" dirty="0">
                <a:latin typeface="Calibri"/>
                <a:cs typeface="Calibri"/>
              </a:rPr>
              <a:t> </a:t>
            </a:r>
            <a:r>
              <a:rPr sz="2000" b="1" i="1" spc="-25" dirty="0">
                <a:latin typeface="Calibri"/>
                <a:cs typeface="Calibri"/>
              </a:rPr>
              <a:t>is </a:t>
            </a:r>
            <a:r>
              <a:rPr sz="2000" b="1" i="1" dirty="0">
                <a:latin typeface="Calibri"/>
                <a:cs typeface="Calibri"/>
              </a:rPr>
              <a:t>sanity</a:t>
            </a:r>
            <a:r>
              <a:rPr sz="2000" b="1" i="1" spc="-40" dirty="0">
                <a:latin typeface="Calibri"/>
                <a:cs typeface="Calibri"/>
              </a:rPr>
              <a:t> </a:t>
            </a:r>
            <a:r>
              <a:rPr sz="2000" b="1" i="1" dirty="0">
                <a:latin typeface="Calibri"/>
                <a:cs typeface="Calibri"/>
              </a:rPr>
              <a:t>but</a:t>
            </a:r>
            <a:r>
              <a:rPr sz="2000" b="1" i="1" spc="-35" dirty="0">
                <a:latin typeface="Calibri"/>
                <a:cs typeface="Calibri"/>
              </a:rPr>
              <a:t> </a:t>
            </a:r>
            <a:r>
              <a:rPr sz="2000" b="1" i="1" dirty="0">
                <a:latin typeface="Calibri"/>
                <a:cs typeface="Calibri"/>
              </a:rPr>
              <a:t>only</a:t>
            </a:r>
            <a:r>
              <a:rPr sz="2000" b="1" i="1" spc="-40" dirty="0">
                <a:latin typeface="Calibri"/>
                <a:cs typeface="Calibri"/>
              </a:rPr>
              <a:t> </a:t>
            </a:r>
            <a:r>
              <a:rPr sz="2000" b="1" i="1" dirty="0">
                <a:latin typeface="Calibri"/>
                <a:cs typeface="Calibri"/>
              </a:rPr>
              <a:t>cash</a:t>
            </a:r>
            <a:r>
              <a:rPr sz="2000" b="1" i="1" spc="-35" dirty="0">
                <a:latin typeface="Calibri"/>
                <a:cs typeface="Calibri"/>
              </a:rPr>
              <a:t> </a:t>
            </a:r>
            <a:r>
              <a:rPr sz="2000" b="1" i="1" spc="-25" dirty="0">
                <a:latin typeface="Calibri"/>
                <a:cs typeface="Calibri"/>
              </a:rPr>
              <a:t>is</a:t>
            </a:r>
            <a:endParaRPr sz="2000">
              <a:latin typeface="Calibri"/>
              <a:cs typeface="Calibri"/>
            </a:endParaRPr>
          </a:p>
          <a:p>
            <a:pPr marL="766445">
              <a:lnSpc>
                <a:spcPts val="2165"/>
              </a:lnSpc>
            </a:pPr>
            <a:r>
              <a:rPr sz="2000" b="1" i="1" spc="-10" dirty="0">
                <a:latin typeface="Calibri"/>
                <a:cs typeface="Calibri"/>
              </a:rPr>
              <a:t>reality”</a:t>
            </a:r>
            <a:endParaRPr sz="2000">
              <a:latin typeface="Calibri"/>
              <a:cs typeface="Calibri"/>
            </a:endParaRPr>
          </a:p>
        </p:txBody>
      </p:sp>
      <p:pic>
        <p:nvPicPr>
          <p:cNvPr id="7" name="object 7"/>
          <p:cNvPicPr/>
          <p:nvPr/>
        </p:nvPicPr>
        <p:blipFill>
          <a:blip r:embed="rId3" cstate="print"/>
          <a:stretch>
            <a:fillRect/>
          </a:stretch>
        </p:blipFill>
        <p:spPr>
          <a:xfrm>
            <a:off x="10853928" y="5507735"/>
            <a:ext cx="1097279" cy="66141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5F8FA"/>
          </a:solidFill>
        </p:spPr>
        <p:txBody>
          <a:bodyPr wrap="square" lIns="0" tIns="0" rIns="0" bIns="0" rtlCol="0"/>
          <a:lstStyle/>
          <a:p>
            <a:endParaRPr/>
          </a:p>
        </p:txBody>
      </p:sp>
      <p:pic>
        <p:nvPicPr>
          <p:cNvPr id="3" name="object 3"/>
          <p:cNvPicPr/>
          <p:nvPr/>
        </p:nvPicPr>
        <p:blipFill>
          <a:blip r:embed="rId2" cstate="print"/>
          <a:stretch>
            <a:fillRect/>
          </a:stretch>
        </p:blipFill>
        <p:spPr>
          <a:xfrm>
            <a:off x="0" y="2368295"/>
            <a:ext cx="8677656" cy="4489704"/>
          </a:xfrm>
          <a:prstGeom prst="rect">
            <a:avLst/>
          </a:prstGeom>
        </p:spPr>
      </p:pic>
      <p:sp>
        <p:nvSpPr>
          <p:cNvPr id="4" name="object 4"/>
          <p:cNvSpPr txBox="1">
            <a:spLocks noGrp="1"/>
          </p:cNvSpPr>
          <p:nvPr>
            <p:ph type="title"/>
          </p:nvPr>
        </p:nvSpPr>
        <p:spPr>
          <a:xfrm>
            <a:off x="6484699" y="2352547"/>
            <a:ext cx="2945765" cy="574040"/>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3E3E3E"/>
                </a:solidFill>
                <a:latin typeface="Arial"/>
                <a:cs typeface="Arial"/>
              </a:rPr>
              <a:t>Introductions</a:t>
            </a:r>
            <a:endParaRPr sz="3600">
              <a:latin typeface="Arial"/>
              <a:cs typeface="Arial"/>
            </a:endParaRPr>
          </a:p>
        </p:txBody>
      </p:sp>
      <p:sp>
        <p:nvSpPr>
          <p:cNvPr id="5" name="object 5"/>
          <p:cNvSpPr txBox="1"/>
          <p:nvPr/>
        </p:nvSpPr>
        <p:spPr>
          <a:xfrm>
            <a:off x="6484699" y="3457447"/>
            <a:ext cx="4727575" cy="2302510"/>
          </a:xfrm>
          <a:prstGeom prst="rect">
            <a:avLst/>
          </a:prstGeom>
        </p:spPr>
        <p:txBody>
          <a:bodyPr vert="horz" wrap="square" lIns="0" tIns="12700" rIns="0" bIns="0" rtlCol="0">
            <a:spAutoFit/>
          </a:bodyPr>
          <a:lstStyle/>
          <a:p>
            <a:pPr marL="12700">
              <a:lnSpc>
                <a:spcPct val="100000"/>
              </a:lnSpc>
              <a:spcBef>
                <a:spcPts val="100"/>
              </a:spcBef>
            </a:pPr>
            <a:r>
              <a:rPr sz="2100" dirty="0">
                <a:latin typeface="Arial MT"/>
                <a:cs typeface="Arial MT"/>
              </a:rPr>
              <a:t>Hi,</a:t>
            </a:r>
            <a:r>
              <a:rPr sz="2100" spc="60" dirty="0">
                <a:latin typeface="Arial MT"/>
                <a:cs typeface="Arial MT"/>
              </a:rPr>
              <a:t> </a:t>
            </a:r>
            <a:r>
              <a:rPr sz="2100" dirty="0">
                <a:latin typeface="Arial MT"/>
                <a:cs typeface="Arial MT"/>
              </a:rPr>
              <a:t>I’m</a:t>
            </a:r>
            <a:r>
              <a:rPr sz="2100" spc="85" dirty="0">
                <a:latin typeface="Arial MT"/>
                <a:cs typeface="Arial MT"/>
              </a:rPr>
              <a:t> </a:t>
            </a:r>
            <a:r>
              <a:rPr sz="2100" dirty="0">
                <a:latin typeface="Arial MT"/>
                <a:cs typeface="Arial MT"/>
              </a:rPr>
              <a:t>(NAME),</a:t>
            </a:r>
            <a:r>
              <a:rPr sz="2100" spc="60" dirty="0">
                <a:latin typeface="Arial MT"/>
                <a:cs typeface="Arial MT"/>
              </a:rPr>
              <a:t> </a:t>
            </a:r>
            <a:r>
              <a:rPr sz="2100" dirty="0">
                <a:latin typeface="Arial MT"/>
                <a:cs typeface="Arial MT"/>
              </a:rPr>
              <a:t>from</a:t>
            </a:r>
            <a:r>
              <a:rPr sz="2100" spc="85" dirty="0">
                <a:latin typeface="Arial MT"/>
                <a:cs typeface="Arial MT"/>
              </a:rPr>
              <a:t> </a:t>
            </a:r>
            <a:r>
              <a:rPr sz="2100" spc="-10" dirty="0">
                <a:latin typeface="Arial MT"/>
                <a:cs typeface="Arial MT"/>
              </a:rPr>
              <a:t>(UNIVERSITY).</a:t>
            </a:r>
            <a:endParaRPr sz="2100">
              <a:latin typeface="Arial MT"/>
              <a:cs typeface="Arial MT"/>
            </a:endParaRPr>
          </a:p>
          <a:p>
            <a:pPr marL="12700" marR="354330">
              <a:lnSpc>
                <a:spcPct val="100000"/>
              </a:lnSpc>
              <a:spcBef>
                <a:spcPts val="70"/>
              </a:spcBef>
            </a:pPr>
            <a:r>
              <a:rPr sz="2100" dirty="0">
                <a:latin typeface="Arial MT"/>
                <a:cs typeface="Arial MT"/>
              </a:rPr>
              <a:t>I’m</a:t>
            </a:r>
            <a:r>
              <a:rPr sz="2100" spc="90" dirty="0">
                <a:latin typeface="Arial MT"/>
                <a:cs typeface="Arial MT"/>
              </a:rPr>
              <a:t> </a:t>
            </a:r>
            <a:r>
              <a:rPr sz="2100" dirty="0">
                <a:latin typeface="Arial MT"/>
                <a:cs typeface="Arial MT"/>
              </a:rPr>
              <a:t>here</a:t>
            </a:r>
            <a:r>
              <a:rPr sz="2100" spc="70" dirty="0">
                <a:latin typeface="Arial MT"/>
                <a:cs typeface="Arial MT"/>
              </a:rPr>
              <a:t> </a:t>
            </a:r>
            <a:r>
              <a:rPr sz="2100" dirty="0">
                <a:latin typeface="Arial MT"/>
                <a:cs typeface="Arial MT"/>
              </a:rPr>
              <a:t>mostly</a:t>
            </a:r>
            <a:r>
              <a:rPr sz="2100" spc="80" dirty="0">
                <a:latin typeface="Arial MT"/>
                <a:cs typeface="Arial MT"/>
              </a:rPr>
              <a:t> </a:t>
            </a:r>
            <a:r>
              <a:rPr sz="2100" dirty="0">
                <a:latin typeface="Arial MT"/>
                <a:cs typeface="Arial MT"/>
              </a:rPr>
              <a:t>to</a:t>
            </a:r>
            <a:r>
              <a:rPr sz="2100" spc="70" dirty="0">
                <a:latin typeface="Arial MT"/>
                <a:cs typeface="Arial MT"/>
              </a:rPr>
              <a:t> </a:t>
            </a:r>
            <a:r>
              <a:rPr sz="2100" dirty="0">
                <a:latin typeface="Arial MT"/>
                <a:cs typeface="Arial MT"/>
              </a:rPr>
              <a:t>(THE</a:t>
            </a:r>
            <a:r>
              <a:rPr sz="2100" spc="75" dirty="0">
                <a:latin typeface="Arial MT"/>
                <a:cs typeface="Arial MT"/>
              </a:rPr>
              <a:t> </a:t>
            </a:r>
            <a:r>
              <a:rPr sz="2100" dirty="0">
                <a:latin typeface="Arial MT"/>
                <a:cs typeface="Arial MT"/>
              </a:rPr>
              <a:t>GOAL</a:t>
            </a:r>
            <a:r>
              <a:rPr sz="2100" spc="75" dirty="0">
                <a:latin typeface="Arial MT"/>
                <a:cs typeface="Arial MT"/>
              </a:rPr>
              <a:t> </a:t>
            </a:r>
            <a:r>
              <a:rPr sz="2100" spc="-25" dirty="0">
                <a:latin typeface="Arial MT"/>
                <a:cs typeface="Arial MT"/>
              </a:rPr>
              <a:t>YOU </a:t>
            </a:r>
            <a:r>
              <a:rPr sz="2100" spc="-10" dirty="0">
                <a:latin typeface="Arial MT"/>
                <a:cs typeface="Arial MT"/>
              </a:rPr>
              <a:t>HAVE).</a:t>
            </a:r>
            <a:endParaRPr sz="2100">
              <a:latin typeface="Arial MT"/>
              <a:cs typeface="Arial MT"/>
            </a:endParaRPr>
          </a:p>
          <a:p>
            <a:pPr>
              <a:lnSpc>
                <a:spcPct val="100000"/>
              </a:lnSpc>
              <a:spcBef>
                <a:spcPts val="215"/>
              </a:spcBef>
            </a:pPr>
            <a:endParaRPr sz="2100">
              <a:latin typeface="Arial MT"/>
              <a:cs typeface="Arial MT"/>
            </a:endParaRPr>
          </a:p>
          <a:p>
            <a:pPr marL="12700" marR="5080" algn="just">
              <a:lnSpc>
                <a:spcPct val="101400"/>
              </a:lnSpc>
            </a:pPr>
            <a:r>
              <a:rPr sz="2100" dirty="0">
                <a:latin typeface="Arial MT"/>
                <a:cs typeface="Arial MT"/>
              </a:rPr>
              <a:t>I’m</a:t>
            </a:r>
            <a:r>
              <a:rPr sz="2100" spc="120" dirty="0">
                <a:latin typeface="Arial MT"/>
                <a:cs typeface="Arial MT"/>
              </a:rPr>
              <a:t> </a:t>
            </a:r>
            <a:r>
              <a:rPr sz="2100" dirty="0">
                <a:latin typeface="Arial MT"/>
                <a:cs typeface="Arial MT"/>
              </a:rPr>
              <a:t>working</a:t>
            </a:r>
            <a:r>
              <a:rPr sz="2100" spc="95" dirty="0">
                <a:latin typeface="Arial MT"/>
                <a:cs typeface="Arial MT"/>
              </a:rPr>
              <a:t> </a:t>
            </a:r>
            <a:r>
              <a:rPr sz="2100" dirty="0">
                <a:latin typeface="Arial MT"/>
                <a:cs typeface="Arial MT"/>
              </a:rPr>
              <a:t>on</a:t>
            </a:r>
            <a:r>
              <a:rPr sz="2100" spc="100" dirty="0">
                <a:latin typeface="Arial MT"/>
                <a:cs typeface="Arial MT"/>
              </a:rPr>
              <a:t> </a:t>
            </a:r>
            <a:r>
              <a:rPr sz="2100" dirty="0">
                <a:latin typeface="Arial MT"/>
                <a:cs typeface="Arial MT"/>
              </a:rPr>
              <a:t>some</a:t>
            </a:r>
            <a:r>
              <a:rPr sz="2100" spc="100" dirty="0">
                <a:latin typeface="Arial MT"/>
                <a:cs typeface="Arial MT"/>
              </a:rPr>
              <a:t> </a:t>
            </a:r>
            <a:r>
              <a:rPr sz="2100" dirty="0">
                <a:latin typeface="Arial MT"/>
                <a:cs typeface="Arial MT"/>
              </a:rPr>
              <a:t>interesting</a:t>
            </a:r>
            <a:r>
              <a:rPr sz="2100" spc="100" dirty="0">
                <a:latin typeface="Arial MT"/>
                <a:cs typeface="Arial MT"/>
              </a:rPr>
              <a:t> </a:t>
            </a:r>
            <a:r>
              <a:rPr sz="2100" spc="-10" dirty="0">
                <a:latin typeface="Arial MT"/>
                <a:cs typeface="Arial MT"/>
              </a:rPr>
              <a:t>things. </a:t>
            </a:r>
            <a:r>
              <a:rPr sz="2100" dirty="0">
                <a:latin typeface="Arial MT"/>
                <a:cs typeface="Arial MT"/>
              </a:rPr>
              <a:t>The</a:t>
            </a:r>
            <a:r>
              <a:rPr sz="2100" spc="90" dirty="0">
                <a:latin typeface="Arial MT"/>
                <a:cs typeface="Arial MT"/>
              </a:rPr>
              <a:t> </a:t>
            </a:r>
            <a:r>
              <a:rPr sz="2100" dirty="0">
                <a:latin typeface="Arial MT"/>
                <a:cs typeface="Arial MT"/>
              </a:rPr>
              <a:t>idea</a:t>
            </a:r>
            <a:r>
              <a:rPr sz="2100" spc="95" dirty="0">
                <a:latin typeface="Arial MT"/>
                <a:cs typeface="Arial MT"/>
              </a:rPr>
              <a:t> </a:t>
            </a:r>
            <a:r>
              <a:rPr sz="2100" dirty="0">
                <a:latin typeface="Arial MT"/>
                <a:cs typeface="Arial MT"/>
              </a:rPr>
              <a:t>is</a:t>
            </a:r>
            <a:r>
              <a:rPr sz="2100" spc="100" dirty="0">
                <a:latin typeface="Arial MT"/>
                <a:cs typeface="Arial MT"/>
              </a:rPr>
              <a:t> </a:t>
            </a:r>
            <a:r>
              <a:rPr sz="2100" dirty="0">
                <a:latin typeface="Arial MT"/>
                <a:cs typeface="Arial MT"/>
              </a:rPr>
              <a:t>(INNOVATION)</a:t>
            </a:r>
            <a:r>
              <a:rPr sz="2100" spc="80" dirty="0">
                <a:latin typeface="Arial MT"/>
                <a:cs typeface="Arial MT"/>
              </a:rPr>
              <a:t> </a:t>
            </a:r>
            <a:r>
              <a:rPr sz="2100" dirty="0">
                <a:latin typeface="Arial MT"/>
                <a:cs typeface="Arial MT"/>
              </a:rPr>
              <a:t>so</a:t>
            </a:r>
            <a:r>
              <a:rPr sz="2100" spc="95" dirty="0">
                <a:latin typeface="Arial MT"/>
                <a:cs typeface="Arial MT"/>
              </a:rPr>
              <a:t> </a:t>
            </a:r>
            <a:r>
              <a:rPr sz="2100" spc="-10" dirty="0">
                <a:latin typeface="Arial MT"/>
                <a:cs typeface="Arial MT"/>
              </a:rPr>
              <a:t>(USER) </a:t>
            </a:r>
            <a:r>
              <a:rPr sz="2100" dirty="0">
                <a:latin typeface="Arial MT"/>
                <a:cs typeface="Arial MT"/>
              </a:rPr>
              <a:t>can</a:t>
            </a:r>
            <a:r>
              <a:rPr sz="2100" spc="75" dirty="0">
                <a:latin typeface="Arial MT"/>
                <a:cs typeface="Arial MT"/>
              </a:rPr>
              <a:t> </a:t>
            </a:r>
            <a:r>
              <a:rPr sz="2100" spc="-10" dirty="0">
                <a:latin typeface="Arial MT"/>
                <a:cs typeface="Arial MT"/>
              </a:rPr>
              <a:t>(SOLUTION).</a:t>
            </a:r>
            <a:endParaRPr sz="2100">
              <a:latin typeface="Arial MT"/>
              <a:cs typeface="Arial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58702" y="1784604"/>
            <a:ext cx="2097405" cy="513080"/>
          </a:xfrm>
          <a:prstGeom prst="rect">
            <a:avLst/>
          </a:prstGeom>
        </p:spPr>
        <p:txBody>
          <a:bodyPr vert="horz" wrap="square" lIns="0" tIns="12700" rIns="0" bIns="0" rtlCol="0">
            <a:spAutoFit/>
          </a:bodyPr>
          <a:lstStyle/>
          <a:p>
            <a:pPr marL="12700">
              <a:lnSpc>
                <a:spcPct val="100000"/>
              </a:lnSpc>
              <a:spcBef>
                <a:spcPts val="100"/>
              </a:spcBef>
            </a:pPr>
            <a:r>
              <a:rPr sz="3200" dirty="0"/>
              <a:t>Cash</a:t>
            </a:r>
            <a:r>
              <a:rPr sz="3200" spc="-30" dirty="0"/>
              <a:t> </a:t>
            </a:r>
            <a:r>
              <a:rPr sz="3200" dirty="0"/>
              <a:t>v</a:t>
            </a:r>
            <a:r>
              <a:rPr sz="3200" spc="-25" dirty="0"/>
              <a:t> </a:t>
            </a:r>
            <a:r>
              <a:rPr sz="3200" spc="-10" dirty="0"/>
              <a:t>Profit</a:t>
            </a:r>
            <a:endParaRPr sz="3200"/>
          </a:p>
        </p:txBody>
      </p:sp>
      <p:grpSp>
        <p:nvGrpSpPr>
          <p:cNvPr id="3" name="object 3"/>
          <p:cNvGrpSpPr/>
          <p:nvPr/>
        </p:nvGrpSpPr>
        <p:grpSpPr>
          <a:xfrm>
            <a:off x="0" y="0"/>
            <a:ext cx="7391400" cy="6858000"/>
            <a:chOff x="0" y="0"/>
            <a:chExt cx="7391400" cy="6858000"/>
          </a:xfrm>
        </p:grpSpPr>
        <p:pic>
          <p:nvPicPr>
            <p:cNvPr id="4" name="object 4"/>
            <p:cNvPicPr/>
            <p:nvPr/>
          </p:nvPicPr>
          <p:blipFill>
            <a:blip r:embed="rId2" cstate="print"/>
            <a:stretch>
              <a:fillRect/>
            </a:stretch>
          </p:blipFill>
          <p:spPr>
            <a:xfrm>
              <a:off x="0" y="0"/>
              <a:ext cx="7391400" cy="6857999"/>
            </a:xfrm>
            <a:prstGeom prst="rect">
              <a:avLst/>
            </a:prstGeom>
          </p:spPr>
        </p:pic>
        <p:pic>
          <p:nvPicPr>
            <p:cNvPr id="5" name="object 5"/>
            <p:cNvPicPr/>
            <p:nvPr/>
          </p:nvPicPr>
          <p:blipFill>
            <a:blip r:embed="rId3" cstate="print"/>
            <a:stretch>
              <a:fillRect/>
            </a:stretch>
          </p:blipFill>
          <p:spPr>
            <a:xfrm>
              <a:off x="0" y="5224271"/>
              <a:ext cx="7391400" cy="1633727"/>
            </a:xfrm>
            <a:prstGeom prst="rect">
              <a:avLst/>
            </a:prstGeom>
          </p:spPr>
        </p:pic>
        <p:pic>
          <p:nvPicPr>
            <p:cNvPr id="6" name="object 6"/>
            <p:cNvPicPr/>
            <p:nvPr/>
          </p:nvPicPr>
          <p:blipFill>
            <a:blip r:embed="rId4" cstate="print"/>
            <a:stretch>
              <a:fillRect/>
            </a:stretch>
          </p:blipFill>
          <p:spPr>
            <a:xfrm>
              <a:off x="0" y="0"/>
              <a:ext cx="3017520" cy="6854951"/>
            </a:xfrm>
            <a:prstGeom prst="rect">
              <a:avLst/>
            </a:prstGeom>
          </p:spPr>
        </p:pic>
        <p:pic>
          <p:nvPicPr>
            <p:cNvPr id="7" name="object 7"/>
            <p:cNvPicPr/>
            <p:nvPr/>
          </p:nvPicPr>
          <p:blipFill>
            <a:blip r:embed="rId5" cstate="print"/>
            <a:stretch>
              <a:fillRect/>
            </a:stretch>
          </p:blipFill>
          <p:spPr>
            <a:xfrm>
              <a:off x="4459223" y="4422647"/>
              <a:ext cx="2932176" cy="2435352"/>
            </a:xfrm>
            <a:prstGeom prst="rect">
              <a:avLst/>
            </a:prstGeom>
          </p:spPr>
        </p:pic>
      </p:grpSp>
      <p:sp>
        <p:nvSpPr>
          <p:cNvPr id="8" name="object 8"/>
          <p:cNvSpPr txBox="1"/>
          <p:nvPr/>
        </p:nvSpPr>
        <p:spPr>
          <a:xfrm>
            <a:off x="8158702" y="2516123"/>
            <a:ext cx="3016885" cy="2235200"/>
          </a:xfrm>
          <a:prstGeom prst="rect">
            <a:avLst/>
          </a:prstGeom>
        </p:spPr>
        <p:txBody>
          <a:bodyPr vert="horz" wrap="square" lIns="0" tIns="41910" rIns="0" bIns="0" rtlCol="0">
            <a:spAutoFit/>
          </a:bodyPr>
          <a:lstStyle/>
          <a:p>
            <a:pPr marL="241300" marR="5080" indent="-228600">
              <a:lnSpc>
                <a:spcPts val="2210"/>
              </a:lnSpc>
              <a:spcBef>
                <a:spcPts val="330"/>
              </a:spcBef>
              <a:buFont typeface="Arial MT"/>
              <a:buChar char="•"/>
              <a:tabLst>
                <a:tab pos="241300" algn="l"/>
              </a:tabLst>
            </a:pPr>
            <a:r>
              <a:rPr sz="2000" dirty="0">
                <a:latin typeface="Calibri"/>
                <a:cs typeface="Calibri"/>
              </a:rPr>
              <a:t>Effectiveness</a:t>
            </a:r>
            <a:r>
              <a:rPr sz="2000" spc="-50" dirty="0">
                <a:latin typeface="Calibri"/>
                <a:cs typeface="Calibri"/>
              </a:rPr>
              <a:t> </a:t>
            </a:r>
            <a:r>
              <a:rPr sz="2000" dirty="0">
                <a:latin typeface="Calibri"/>
                <a:cs typeface="Calibri"/>
              </a:rPr>
              <a:t>is</a:t>
            </a:r>
            <a:r>
              <a:rPr sz="2000" spc="-45" dirty="0">
                <a:latin typeface="Calibri"/>
                <a:cs typeface="Calibri"/>
              </a:rPr>
              <a:t> </a:t>
            </a:r>
            <a:r>
              <a:rPr sz="2000" dirty="0">
                <a:latin typeface="Calibri"/>
                <a:cs typeface="Calibri"/>
              </a:rPr>
              <a:t>about</a:t>
            </a:r>
            <a:r>
              <a:rPr sz="2000" spc="-45" dirty="0">
                <a:latin typeface="Calibri"/>
                <a:cs typeface="Calibri"/>
              </a:rPr>
              <a:t> </a:t>
            </a:r>
            <a:r>
              <a:rPr sz="2000" spc="-20" dirty="0">
                <a:latin typeface="Calibri"/>
                <a:cs typeface="Calibri"/>
              </a:rPr>
              <a:t>cash </a:t>
            </a:r>
            <a:r>
              <a:rPr sz="2000" dirty="0">
                <a:latin typeface="Calibri"/>
                <a:cs typeface="Calibri"/>
              </a:rPr>
              <a:t>and</a:t>
            </a:r>
            <a:r>
              <a:rPr sz="2000" spc="-25" dirty="0">
                <a:latin typeface="Calibri"/>
                <a:cs typeface="Calibri"/>
              </a:rPr>
              <a:t> </a:t>
            </a:r>
            <a:r>
              <a:rPr sz="2000" dirty="0">
                <a:latin typeface="Calibri"/>
                <a:cs typeface="Calibri"/>
              </a:rPr>
              <a:t>only</a:t>
            </a:r>
            <a:r>
              <a:rPr sz="2000" spc="-30" dirty="0">
                <a:latin typeface="Calibri"/>
                <a:cs typeface="Calibri"/>
              </a:rPr>
              <a:t> </a:t>
            </a:r>
            <a:r>
              <a:rPr sz="2000" spc="-20" dirty="0">
                <a:latin typeface="Calibri"/>
                <a:cs typeface="Calibri"/>
              </a:rPr>
              <a:t>cash</a:t>
            </a:r>
            <a:endParaRPr sz="2000">
              <a:latin typeface="Calibri"/>
              <a:cs typeface="Calibri"/>
            </a:endParaRPr>
          </a:p>
          <a:p>
            <a:pPr marL="241300" marR="144780" indent="-228600">
              <a:lnSpc>
                <a:spcPts val="2090"/>
              </a:lnSpc>
              <a:spcBef>
                <a:spcPts val="1075"/>
              </a:spcBef>
              <a:buFont typeface="Arial MT"/>
              <a:buChar char="•"/>
              <a:tabLst>
                <a:tab pos="241300" algn="l"/>
              </a:tabLst>
            </a:pPr>
            <a:r>
              <a:rPr sz="2000" dirty="0">
                <a:latin typeface="Calibri"/>
                <a:cs typeface="Calibri"/>
              </a:rPr>
              <a:t>Many</a:t>
            </a:r>
            <a:r>
              <a:rPr sz="2000" spc="-60" dirty="0">
                <a:latin typeface="Calibri"/>
                <a:cs typeface="Calibri"/>
              </a:rPr>
              <a:t> </a:t>
            </a:r>
            <a:r>
              <a:rPr sz="2000" dirty="0">
                <a:latin typeface="Calibri"/>
                <a:cs typeface="Calibri"/>
              </a:rPr>
              <a:t>companies</a:t>
            </a:r>
            <a:r>
              <a:rPr sz="2000" spc="-45" dirty="0">
                <a:latin typeface="Calibri"/>
                <a:cs typeface="Calibri"/>
              </a:rPr>
              <a:t> </a:t>
            </a:r>
            <a:r>
              <a:rPr sz="2000" dirty="0">
                <a:latin typeface="Calibri"/>
                <a:cs typeface="Calibri"/>
              </a:rPr>
              <a:t>that</a:t>
            </a:r>
            <a:r>
              <a:rPr sz="2000" spc="-50" dirty="0">
                <a:latin typeface="Calibri"/>
                <a:cs typeface="Calibri"/>
              </a:rPr>
              <a:t> </a:t>
            </a:r>
            <a:r>
              <a:rPr sz="2000" spc="-20" dirty="0">
                <a:latin typeface="Calibri"/>
                <a:cs typeface="Calibri"/>
              </a:rPr>
              <a:t>fail </a:t>
            </a:r>
            <a:r>
              <a:rPr sz="2000" dirty="0">
                <a:latin typeface="Calibri"/>
                <a:cs typeface="Calibri"/>
              </a:rPr>
              <a:t>are</a:t>
            </a:r>
            <a:r>
              <a:rPr sz="2000" spc="-30" dirty="0">
                <a:latin typeface="Calibri"/>
                <a:cs typeface="Calibri"/>
              </a:rPr>
              <a:t> </a:t>
            </a:r>
            <a:r>
              <a:rPr sz="2000" spc="-10" dirty="0">
                <a:latin typeface="Calibri"/>
                <a:cs typeface="Calibri"/>
              </a:rPr>
              <a:t>profitable</a:t>
            </a:r>
            <a:endParaRPr sz="2000">
              <a:latin typeface="Calibri"/>
              <a:cs typeface="Calibri"/>
            </a:endParaRPr>
          </a:p>
          <a:p>
            <a:pPr marL="241300" marR="10795" indent="-228600">
              <a:lnSpc>
                <a:spcPct val="89500"/>
              </a:lnSpc>
              <a:spcBef>
                <a:spcPts val="1050"/>
              </a:spcBef>
              <a:buFont typeface="Arial MT"/>
              <a:buChar char="•"/>
              <a:tabLst>
                <a:tab pos="241300" algn="l"/>
              </a:tabLst>
            </a:pPr>
            <a:r>
              <a:rPr sz="2000" dirty="0">
                <a:latin typeface="Calibri"/>
                <a:cs typeface="Calibri"/>
              </a:rPr>
              <a:t>You</a:t>
            </a:r>
            <a:r>
              <a:rPr sz="2000" spc="-30" dirty="0">
                <a:latin typeface="Calibri"/>
                <a:cs typeface="Calibri"/>
              </a:rPr>
              <a:t> </a:t>
            </a:r>
            <a:r>
              <a:rPr sz="2000" dirty="0">
                <a:latin typeface="Calibri"/>
                <a:cs typeface="Calibri"/>
              </a:rPr>
              <a:t>should</a:t>
            </a:r>
            <a:r>
              <a:rPr sz="2000" spc="-30" dirty="0">
                <a:latin typeface="Calibri"/>
                <a:cs typeface="Calibri"/>
              </a:rPr>
              <a:t> </a:t>
            </a:r>
            <a:r>
              <a:rPr sz="2000" dirty="0">
                <a:latin typeface="Calibri"/>
                <a:cs typeface="Calibri"/>
              </a:rPr>
              <a:t>only</a:t>
            </a:r>
            <a:r>
              <a:rPr sz="2000" spc="-35" dirty="0">
                <a:latin typeface="Calibri"/>
                <a:cs typeface="Calibri"/>
              </a:rPr>
              <a:t> </a:t>
            </a:r>
            <a:r>
              <a:rPr sz="2000" spc="-20" dirty="0">
                <a:latin typeface="Calibri"/>
                <a:cs typeface="Calibri"/>
              </a:rPr>
              <a:t>worry </a:t>
            </a:r>
            <a:r>
              <a:rPr sz="2000" dirty="0">
                <a:latin typeface="Calibri"/>
                <a:cs typeface="Calibri"/>
              </a:rPr>
              <a:t>about</a:t>
            </a:r>
            <a:r>
              <a:rPr sz="2000" spc="-25" dirty="0">
                <a:latin typeface="Calibri"/>
                <a:cs typeface="Calibri"/>
              </a:rPr>
              <a:t> </a:t>
            </a:r>
            <a:r>
              <a:rPr sz="2000" dirty="0">
                <a:latin typeface="Calibri"/>
                <a:cs typeface="Calibri"/>
              </a:rPr>
              <a:t>cash</a:t>
            </a:r>
            <a:r>
              <a:rPr sz="2000" spc="-25" dirty="0">
                <a:latin typeface="Calibri"/>
                <a:cs typeface="Calibri"/>
              </a:rPr>
              <a:t> </a:t>
            </a:r>
            <a:r>
              <a:rPr sz="2000" dirty="0">
                <a:latin typeface="Calibri"/>
                <a:cs typeface="Calibri"/>
              </a:rPr>
              <a:t>–</a:t>
            </a:r>
            <a:r>
              <a:rPr sz="2000" spc="-20" dirty="0">
                <a:latin typeface="Calibri"/>
                <a:cs typeface="Calibri"/>
              </a:rPr>
              <a:t> </a:t>
            </a:r>
            <a:r>
              <a:rPr sz="2000" dirty="0">
                <a:latin typeface="Calibri"/>
                <a:cs typeface="Calibri"/>
              </a:rPr>
              <a:t>and</a:t>
            </a:r>
            <a:r>
              <a:rPr sz="2000" spc="-25" dirty="0">
                <a:latin typeface="Calibri"/>
                <a:cs typeface="Calibri"/>
              </a:rPr>
              <a:t> </a:t>
            </a:r>
            <a:r>
              <a:rPr sz="2000" spc="-10" dirty="0">
                <a:latin typeface="Calibri"/>
                <a:cs typeface="Calibri"/>
              </a:rPr>
              <a:t>investors </a:t>
            </a:r>
            <a:r>
              <a:rPr sz="2000" dirty="0">
                <a:latin typeface="Calibri"/>
                <a:cs typeface="Calibri"/>
              </a:rPr>
              <a:t>know</a:t>
            </a:r>
            <a:r>
              <a:rPr sz="2000" spc="-30" dirty="0">
                <a:latin typeface="Calibri"/>
                <a:cs typeface="Calibri"/>
              </a:rPr>
              <a:t> </a:t>
            </a:r>
            <a:r>
              <a:rPr sz="2000" spc="-20" dirty="0">
                <a:latin typeface="Calibri"/>
                <a:cs typeface="Calibri"/>
              </a:rPr>
              <a:t>this</a:t>
            </a:r>
            <a:endParaRPr sz="20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 y="0"/>
            <a:ext cx="4038600" cy="6858000"/>
            <a:chOff x="-1" y="0"/>
            <a:chExt cx="4038600" cy="6858000"/>
          </a:xfrm>
        </p:grpSpPr>
        <p:pic>
          <p:nvPicPr>
            <p:cNvPr id="3" name="object 3"/>
            <p:cNvPicPr/>
            <p:nvPr/>
          </p:nvPicPr>
          <p:blipFill>
            <a:blip r:embed="rId2" cstate="print"/>
            <a:stretch>
              <a:fillRect/>
            </a:stretch>
          </p:blipFill>
          <p:spPr>
            <a:xfrm>
              <a:off x="-1" y="0"/>
              <a:ext cx="4038601" cy="6857999"/>
            </a:xfrm>
            <a:prstGeom prst="rect">
              <a:avLst/>
            </a:prstGeom>
          </p:spPr>
        </p:pic>
        <p:pic>
          <p:nvPicPr>
            <p:cNvPr id="4" name="object 4"/>
            <p:cNvPicPr/>
            <p:nvPr/>
          </p:nvPicPr>
          <p:blipFill>
            <a:blip r:embed="rId3" cstate="print"/>
            <a:stretch>
              <a:fillRect/>
            </a:stretch>
          </p:blipFill>
          <p:spPr>
            <a:xfrm>
              <a:off x="0" y="4355591"/>
              <a:ext cx="4038600" cy="2502408"/>
            </a:xfrm>
            <a:prstGeom prst="rect">
              <a:avLst/>
            </a:prstGeom>
          </p:spPr>
        </p:pic>
        <p:pic>
          <p:nvPicPr>
            <p:cNvPr id="5" name="object 5"/>
            <p:cNvPicPr/>
            <p:nvPr/>
          </p:nvPicPr>
          <p:blipFill>
            <a:blip r:embed="rId4" cstate="print"/>
            <a:stretch>
              <a:fillRect/>
            </a:stretch>
          </p:blipFill>
          <p:spPr>
            <a:xfrm>
              <a:off x="0" y="1005839"/>
              <a:ext cx="3404616" cy="4184904"/>
            </a:xfrm>
            <a:prstGeom prst="rect">
              <a:avLst/>
            </a:prstGeom>
          </p:spPr>
        </p:pic>
        <p:pic>
          <p:nvPicPr>
            <p:cNvPr id="6" name="object 6"/>
            <p:cNvPicPr/>
            <p:nvPr/>
          </p:nvPicPr>
          <p:blipFill>
            <a:blip r:embed="rId5" cstate="print"/>
            <a:stretch>
              <a:fillRect/>
            </a:stretch>
          </p:blipFill>
          <p:spPr>
            <a:xfrm>
              <a:off x="0" y="0"/>
              <a:ext cx="4038600" cy="6857999"/>
            </a:xfrm>
            <a:prstGeom prst="rect">
              <a:avLst/>
            </a:prstGeom>
          </p:spPr>
        </p:pic>
      </p:grpSp>
      <p:sp>
        <p:nvSpPr>
          <p:cNvPr id="7" name="object 7"/>
          <p:cNvSpPr txBox="1"/>
          <p:nvPr/>
        </p:nvSpPr>
        <p:spPr>
          <a:xfrm>
            <a:off x="866121" y="3277107"/>
            <a:ext cx="2723515"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FFFFFF"/>
                </a:solidFill>
                <a:latin typeface="Calibri"/>
                <a:cs typeface="Calibri"/>
              </a:rPr>
              <a:t>Liquidity</a:t>
            </a:r>
            <a:r>
              <a:rPr sz="4000" spc="-85" dirty="0">
                <a:solidFill>
                  <a:srgbClr val="FFFFFF"/>
                </a:solidFill>
                <a:latin typeface="Calibri"/>
                <a:cs typeface="Calibri"/>
              </a:rPr>
              <a:t> </a:t>
            </a:r>
            <a:r>
              <a:rPr sz="4000" spc="-20" dirty="0">
                <a:solidFill>
                  <a:srgbClr val="FFFFFF"/>
                </a:solidFill>
                <a:latin typeface="Calibri"/>
                <a:cs typeface="Calibri"/>
              </a:rPr>
              <a:t>Risk</a:t>
            </a:r>
            <a:endParaRPr sz="4000">
              <a:latin typeface="Calibri"/>
              <a:cs typeface="Calibri"/>
            </a:endParaRPr>
          </a:p>
        </p:txBody>
      </p:sp>
      <p:sp>
        <p:nvSpPr>
          <p:cNvPr id="8" name="object 8"/>
          <p:cNvSpPr/>
          <p:nvPr/>
        </p:nvSpPr>
        <p:spPr>
          <a:xfrm>
            <a:off x="5194300" y="475521"/>
            <a:ext cx="6513830" cy="979805"/>
          </a:xfrm>
          <a:custGeom>
            <a:avLst/>
            <a:gdLst/>
            <a:ahLst/>
            <a:cxnLst/>
            <a:rect l="l" t="t" r="r" b="b"/>
            <a:pathLst>
              <a:path w="6513830" h="979805">
                <a:moveTo>
                  <a:pt x="6415653" y="0"/>
                </a:moveTo>
                <a:lnTo>
                  <a:pt x="97952" y="0"/>
                </a:lnTo>
                <a:lnTo>
                  <a:pt x="59824" y="7697"/>
                </a:lnTo>
                <a:lnTo>
                  <a:pt x="28689" y="28690"/>
                </a:lnTo>
                <a:lnTo>
                  <a:pt x="7697" y="59825"/>
                </a:lnTo>
                <a:lnTo>
                  <a:pt x="0" y="97953"/>
                </a:lnTo>
                <a:lnTo>
                  <a:pt x="0" y="881546"/>
                </a:lnTo>
                <a:lnTo>
                  <a:pt x="7697" y="919674"/>
                </a:lnTo>
                <a:lnTo>
                  <a:pt x="59824" y="971802"/>
                </a:lnTo>
                <a:lnTo>
                  <a:pt x="97952" y="979500"/>
                </a:lnTo>
                <a:lnTo>
                  <a:pt x="6415646" y="979506"/>
                </a:lnTo>
                <a:lnTo>
                  <a:pt x="6453774" y="971809"/>
                </a:lnTo>
                <a:lnTo>
                  <a:pt x="6484910" y="950817"/>
                </a:lnTo>
                <a:lnTo>
                  <a:pt x="6505902" y="919681"/>
                </a:lnTo>
                <a:lnTo>
                  <a:pt x="6513600" y="881553"/>
                </a:lnTo>
                <a:lnTo>
                  <a:pt x="6513606" y="97953"/>
                </a:lnTo>
                <a:lnTo>
                  <a:pt x="6505908" y="59825"/>
                </a:lnTo>
                <a:lnTo>
                  <a:pt x="6484916" y="28690"/>
                </a:lnTo>
                <a:lnTo>
                  <a:pt x="6453781" y="7697"/>
                </a:lnTo>
                <a:lnTo>
                  <a:pt x="6415653" y="0"/>
                </a:lnTo>
                <a:close/>
              </a:path>
            </a:pathLst>
          </a:custGeom>
          <a:solidFill>
            <a:srgbClr val="F2F2F2"/>
          </a:solidFill>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386080" rIns="0" bIns="0" rtlCol="0">
            <a:spAutoFit/>
          </a:bodyPr>
          <a:lstStyle/>
          <a:p>
            <a:pPr marL="5797550">
              <a:lnSpc>
                <a:spcPct val="100000"/>
              </a:lnSpc>
              <a:spcBef>
                <a:spcPts val="100"/>
              </a:spcBef>
            </a:pPr>
            <a:r>
              <a:rPr sz="1900" dirty="0"/>
              <a:t>Will</a:t>
            </a:r>
            <a:r>
              <a:rPr sz="1900" spc="-25" dirty="0"/>
              <a:t> </a:t>
            </a:r>
            <a:r>
              <a:rPr sz="1900" dirty="0"/>
              <a:t>you</a:t>
            </a:r>
            <a:r>
              <a:rPr sz="1900" spc="-25" dirty="0"/>
              <a:t> </a:t>
            </a:r>
            <a:r>
              <a:rPr sz="1900" dirty="0"/>
              <a:t>run</a:t>
            </a:r>
            <a:r>
              <a:rPr sz="1900" spc="-20" dirty="0"/>
              <a:t> </a:t>
            </a:r>
            <a:r>
              <a:rPr sz="1900" dirty="0"/>
              <a:t>out</a:t>
            </a:r>
            <a:r>
              <a:rPr sz="1900" spc="-25" dirty="0"/>
              <a:t> </a:t>
            </a:r>
            <a:r>
              <a:rPr sz="1900" dirty="0"/>
              <a:t>of</a:t>
            </a:r>
            <a:r>
              <a:rPr sz="1900" spc="-30" dirty="0"/>
              <a:t> </a:t>
            </a:r>
            <a:r>
              <a:rPr sz="1900" spc="-10" dirty="0"/>
              <a:t>money?</a:t>
            </a:r>
            <a:endParaRPr sz="1900"/>
          </a:p>
        </p:txBody>
      </p:sp>
      <p:sp>
        <p:nvSpPr>
          <p:cNvPr id="10" name="object 10"/>
          <p:cNvSpPr/>
          <p:nvPr/>
        </p:nvSpPr>
        <p:spPr>
          <a:xfrm>
            <a:off x="5194300" y="1699736"/>
            <a:ext cx="6513830" cy="979805"/>
          </a:xfrm>
          <a:custGeom>
            <a:avLst/>
            <a:gdLst/>
            <a:ahLst/>
            <a:cxnLst/>
            <a:rect l="l" t="t" r="r" b="b"/>
            <a:pathLst>
              <a:path w="6513830" h="979805">
                <a:moveTo>
                  <a:pt x="6415653" y="0"/>
                </a:moveTo>
                <a:lnTo>
                  <a:pt x="97952" y="0"/>
                </a:lnTo>
                <a:lnTo>
                  <a:pt x="59824" y="7697"/>
                </a:lnTo>
                <a:lnTo>
                  <a:pt x="28689" y="28690"/>
                </a:lnTo>
                <a:lnTo>
                  <a:pt x="7697" y="59825"/>
                </a:lnTo>
                <a:lnTo>
                  <a:pt x="0" y="97953"/>
                </a:lnTo>
                <a:lnTo>
                  <a:pt x="0" y="881546"/>
                </a:lnTo>
                <a:lnTo>
                  <a:pt x="7697" y="919674"/>
                </a:lnTo>
                <a:lnTo>
                  <a:pt x="59824" y="971802"/>
                </a:lnTo>
                <a:lnTo>
                  <a:pt x="97952" y="979500"/>
                </a:lnTo>
                <a:lnTo>
                  <a:pt x="6415646" y="979506"/>
                </a:lnTo>
                <a:lnTo>
                  <a:pt x="6453774" y="971809"/>
                </a:lnTo>
                <a:lnTo>
                  <a:pt x="6484910" y="950816"/>
                </a:lnTo>
                <a:lnTo>
                  <a:pt x="6505902" y="919681"/>
                </a:lnTo>
                <a:lnTo>
                  <a:pt x="6513600" y="881552"/>
                </a:lnTo>
                <a:lnTo>
                  <a:pt x="6513606" y="97953"/>
                </a:lnTo>
                <a:lnTo>
                  <a:pt x="6505908" y="59825"/>
                </a:lnTo>
                <a:lnTo>
                  <a:pt x="6484916" y="28690"/>
                </a:lnTo>
                <a:lnTo>
                  <a:pt x="6453781" y="7697"/>
                </a:lnTo>
                <a:lnTo>
                  <a:pt x="6415653" y="0"/>
                </a:lnTo>
                <a:close/>
              </a:path>
            </a:pathLst>
          </a:custGeom>
          <a:solidFill>
            <a:srgbClr val="F2F2F2"/>
          </a:solidFill>
        </p:spPr>
        <p:txBody>
          <a:bodyPr wrap="square" lIns="0" tIns="0" rIns="0" bIns="0" rtlCol="0"/>
          <a:lstStyle/>
          <a:p>
            <a:endParaRPr/>
          </a:p>
        </p:txBody>
      </p:sp>
      <p:sp>
        <p:nvSpPr>
          <p:cNvPr id="11" name="object 11"/>
          <p:cNvSpPr txBox="1"/>
          <p:nvPr/>
        </p:nvSpPr>
        <p:spPr>
          <a:xfrm>
            <a:off x="6632798" y="1940559"/>
            <a:ext cx="4814570" cy="571500"/>
          </a:xfrm>
          <a:prstGeom prst="rect">
            <a:avLst/>
          </a:prstGeom>
        </p:spPr>
        <p:txBody>
          <a:bodyPr vert="horz" wrap="square" lIns="0" tIns="48260" rIns="0" bIns="0" rtlCol="0">
            <a:spAutoFit/>
          </a:bodyPr>
          <a:lstStyle/>
          <a:p>
            <a:pPr marL="12700" marR="5080">
              <a:lnSpc>
                <a:spcPts val="2020"/>
              </a:lnSpc>
              <a:spcBef>
                <a:spcPts val="380"/>
              </a:spcBef>
            </a:pPr>
            <a:r>
              <a:rPr sz="1900" dirty="0">
                <a:latin typeface="Calibri"/>
                <a:cs typeface="Calibri"/>
              </a:rPr>
              <a:t>Will</a:t>
            </a:r>
            <a:r>
              <a:rPr sz="1900" spc="-30" dirty="0">
                <a:latin typeface="Calibri"/>
                <a:cs typeface="Calibri"/>
              </a:rPr>
              <a:t> </a:t>
            </a:r>
            <a:r>
              <a:rPr sz="1900" dirty="0">
                <a:latin typeface="Calibri"/>
                <a:cs typeface="Calibri"/>
              </a:rPr>
              <a:t>you</a:t>
            </a:r>
            <a:r>
              <a:rPr sz="1900" spc="-30" dirty="0">
                <a:latin typeface="Calibri"/>
                <a:cs typeface="Calibri"/>
              </a:rPr>
              <a:t> </a:t>
            </a:r>
            <a:r>
              <a:rPr sz="1900" dirty="0">
                <a:latin typeface="Calibri"/>
                <a:cs typeface="Calibri"/>
              </a:rPr>
              <a:t>get</a:t>
            </a:r>
            <a:r>
              <a:rPr sz="1900" spc="-30" dirty="0">
                <a:latin typeface="Calibri"/>
                <a:cs typeface="Calibri"/>
              </a:rPr>
              <a:t> </a:t>
            </a:r>
            <a:r>
              <a:rPr sz="1900" dirty="0">
                <a:latin typeface="Calibri"/>
                <a:cs typeface="Calibri"/>
              </a:rPr>
              <a:t>to</a:t>
            </a:r>
            <a:r>
              <a:rPr sz="1900" spc="-35" dirty="0">
                <a:latin typeface="Calibri"/>
                <a:cs typeface="Calibri"/>
              </a:rPr>
              <a:t> </a:t>
            </a:r>
            <a:r>
              <a:rPr sz="1900" dirty="0">
                <a:latin typeface="Calibri"/>
                <a:cs typeface="Calibri"/>
              </a:rPr>
              <a:t>a</a:t>
            </a:r>
            <a:r>
              <a:rPr sz="1900" spc="-30" dirty="0">
                <a:latin typeface="Calibri"/>
                <a:cs typeface="Calibri"/>
              </a:rPr>
              <a:t> </a:t>
            </a:r>
            <a:r>
              <a:rPr sz="1900" dirty="0">
                <a:latin typeface="Calibri"/>
                <a:cs typeface="Calibri"/>
              </a:rPr>
              <a:t>milestone</a:t>
            </a:r>
            <a:r>
              <a:rPr sz="1900" spc="-25" dirty="0">
                <a:latin typeface="Calibri"/>
                <a:cs typeface="Calibri"/>
              </a:rPr>
              <a:t> </a:t>
            </a:r>
            <a:r>
              <a:rPr sz="1900" dirty="0">
                <a:latin typeface="Calibri"/>
                <a:cs typeface="Calibri"/>
              </a:rPr>
              <a:t>before</a:t>
            </a:r>
            <a:r>
              <a:rPr sz="1900" spc="-30" dirty="0">
                <a:latin typeface="Calibri"/>
                <a:cs typeface="Calibri"/>
              </a:rPr>
              <a:t> </a:t>
            </a:r>
            <a:r>
              <a:rPr sz="1900" dirty="0">
                <a:latin typeface="Calibri"/>
                <a:cs typeface="Calibri"/>
              </a:rPr>
              <a:t>you</a:t>
            </a:r>
            <a:r>
              <a:rPr sz="1900" spc="-30" dirty="0">
                <a:latin typeface="Calibri"/>
                <a:cs typeface="Calibri"/>
              </a:rPr>
              <a:t> </a:t>
            </a:r>
            <a:r>
              <a:rPr sz="1900" dirty="0">
                <a:latin typeface="Calibri"/>
                <a:cs typeface="Calibri"/>
              </a:rPr>
              <a:t>next</a:t>
            </a:r>
            <a:r>
              <a:rPr sz="1900" spc="-30" dirty="0">
                <a:latin typeface="Calibri"/>
                <a:cs typeface="Calibri"/>
              </a:rPr>
              <a:t> </a:t>
            </a:r>
            <a:r>
              <a:rPr sz="1900" spc="-20" dirty="0">
                <a:latin typeface="Calibri"/>
                <a:cs typeface="Calibri"/>
              </a:rPr>
              <a:t>need </a:t>
            </a:r>
            <a:r>
              <a:rPr sz="1900" dirty="0">
                <a:latin typeface="Calibri"/>
                <a:cs typeface="Calibri"/>
              </a:rPr>
              <a:t>to</a:t>
            </a:r>
            <a:r>
              <a:rPr sz="1900" spc="-30" dirty="0">
                <a:latin typeface="Calibri"/>
                <a:cs typeface="Calibri"/>
              </a:rPr>
              <a:t> </a:t>
            </a:r>
            <a:r>
              <a:rPr sz="1900" dirty="0">
                <a:latin typeface="Calibri"/>
                <a:cs typeface="Calibri"/>
              </a:rPr>
              <a:t>raise</a:t>
            </a:r>
            <a:r>
              <a:rPr sz="1900" spc="-20" dirty="0">
                <a:latin typeface="Calibri"/>
                <a:cs typeface="Calibri"/>
              </a:rPr>
              <a:t> </a:t>
            </a:r>
            <a:r>
              <a:rPr sz="1900" spc="-10" dirty="0">
                <a:latin typeface="Calibri"/>
                <a:cs typeface="Calibri"/>
              </a:rPr>
              <a:t>money?</a:t>
            </a:r>
            <a:endParaRPr sz="1900">
              <a:latin typeface="Calibri"/>
              <a:cs typeface="Calibri"/>
            </a:endParaRPr>
          </a:p>
        </p:txBody>
      </p:sp>
      <p:sp>
        <p:nvSpPr>
          <p:cNvPr id="12" name="object 12"/>
          <p:cNvSpPr/>
          <p:nvPr/>
        </p:nvSpPr>
        <p:spPr>
          <a:xfrm>
            <a:off x="5194300" y="2923951"/>
            <a:ext cx="6513830" cy="979805"/>
          </a:xfrm>
          <a:custGeom>
            <a:avLst/>
            <a:gdLst/>
            <a:ahLst/>
            <a:cxnLst/>
            <a:rect l="l" t="t" r="r" b="b"/>
            <a:pathLst>
              <a:path w="6513830" h="979804">
                <a:moveTo>
                  <a:pt x="6415653" y="0"/>
                </a:moveTo>
                <a:lnTo>
                  <a:pt x="97952" y="0"/>
                </a:lnTo>
                <a:lnTo>
                  <a:pt x="59824" y="7697"/>
                </a:lnTo>
                <a:lnTo>
                  <a:pt x="28689" y="28689"/>
                </a:lnTo>
                <a:lnTo>
                  <a:pt x="7697" y="59824"/>
                </a:lnTo>
                <a:lnTo>
                  <a:pt x="0" y="97952"/>
                </a:lnTo>
                <a:lnTo>
                  <a:pt x="0" y="881546"/>
                </a:lnTo>
                <a:lnTo>
                  <a:pt x="7697" y="919674"/>
                </a:lnTo>
                <a:lnTo>
                  <a:pt x="59824" y="971801"/>
                </a:lnTo>
                <a:lnTo>
                  <a:pt x="97952" y="979498"/>
                </a:lnTo>
                <a:lnTo>
                  <a:pt x="6415646" y="979506"/>
                </a:lnTo>
                <a:lnTo>
                  <a:pt x="6453774" y="971808"/>
                </a:lnTo>
                <a:lnTo>
                  <a:pt x="6484910" y="950816"/>
                </a:lnTo>
                <a:lnTo>
                  <a:pt x="6505902" y="919680"/>
                </a:lnTo>
                <a:lnTo>
                  <a:pt x="6513600" y="881552"/>
                </a:lnTo>
                <a:lnTo>
                  <a:pt x="6513606" y="97952"/>
                </a:lnTo>
                <a:lnTo>
                  <a:pt x="6505908" y="59824"/>
                </a:lnTo>
                <a:lnTo>
                  <a:pt x="6484916" y="28689"/>
                </a:lnTo>
                <a:lnTo>
                  <a:pt x="6453781" y="7697"/>
                </a:lnTo>
                <a:lnTo>
                  <a:pt x="6415653" y="0"/>
                </a:lnTo>
                <a:close/>
              </a:path>
            </a:pathLst>
          </a:custGeom>
          <a:solidFill>
            <a:srgbClr val="F2F2F2"/>
          </a:solidFill>
        </p:spPr>
        <p:txBody>
          <a:bodyPr wrap="square" lIns="0" tIns="0" rIns="0" bIns="0" rtlCol="0"/>
          <a:lstStyle/>
          <a:p>
            <a:endParaRPr/>
          </a:p>
        </p:txBody>
      </p:sp>
      <p:sp>
        <p:nvSpPr>
          <p:cNvPr id="13" name="object 13"/>
          <p:cNvSpPr txBox="1"/>
          <p:nvPr/>
        </p:nvSpPr>
        <p:spPr>
          <a:xfrm>
            <a:off x="6632798" y="3165855"/>
            <a:ext cx="4659630" cy="568325"/>
          </a:xfrm>
          <a:prstGeom prst="rect">
            <a:avLst/>
          </a:prstGeom>
        </p:spPr>
        <p:txBody>
          <a:bodyPr vert="horz" wrap="square" lIns="0" tIns="51435" rIns="0" bIns="0" rtlCol="0">
            <a:spAutoFit/>
          </a:bodyPr>
          <a:lstStyle/>
          <a:p>
            <a:pPr marL="12700" marR="5080">
              <a:lnSpc>
                <a:spcPts val="1989"/>
              </a:lnSpc>
              <a:spcBef>
                <a:spcPts val="405"/>
              </a:spcBef>
            </a:pPr>
            <a:r>
              <a:rPr sz="1900" dirty="0">
                <a:latin typeface="Calibri"/>
                <a:cs typeface="Calibri"/>
              </a:rPr>
              <a:t>If</a:t>
            </a:r>
            <a:r>
              <a:rPr sz="1900" spc="-40" dirty="0">
                <a:latin typeface="Calibri"/>
                <a:cs typeface="Calibri"/>
              </a:rPr>
              <a:t> </a:t>
            </a:r>
            <a:r>
              <a:rPr sz="1900" dirty="0">
                <a:latin typeface="Calibri"/>
                <a:cs typeface="Calibri"/>
              </a:rPr>
              <a:t>yes,</a:t>
            </a:r>
            <a:r>
              <a:rPr sz="1900" spc="-35" dirty="0">
                <a:latin typeface="Calibri"/>
                <a:cs typeface="Calibri"/>
              </a:rPr>
              <a:t> </a:t>
            </a:r>
            <a:r>
              <a:rPr sz="1900" dirty="0">
                <a:latin typeface="Calibri"/>
                <a:cs typeface="Calibri"/>
              </a:rPr>
              <a:t>justifies</a:t>
            </a:r>
            <a:r>
              <a:rPr sz="1900" spc="-40" dirty="0">
                <a:latin typeface="Calibri"/>
                <a:cs typeface="Calibri"/>
              </a:rPr>
              <a:t> </a:t>
            </a:r>
            <a:r>
              <a:rPr sz="1900" dirty="0">
                <a:latin typeface="Calibri"/>
                <a:cs typeface="Calibri"/>
              </a:rPr>
              <a:t>a</a:t>
            </a:r>
            <a:r>
              <a:rPr sz="1900" spc="-35" dirty="0">
                <a:latin typeface="Calibri"/>
                <a:cs typeface="Calibri"/>
              </a:rPr>
              <a:t> </a:t>
            </a:r>
            <a:r>
              <a:rPr sz="1900" dirty="0">
                <a:latin typeface="Calibri"/>
                <a:cs typeface="Calibri"/>
              </a:rPr>
              <a:t>higher</a:t>
            </a:r>
            <a:r>
              <a:rPr sz="1900" spc="-35" dirty="0">
                <a:latin typeface="Calibri"/>
                <a:cs typeface="Calibri"/>
              </a:rPr>
              <a:t> </a:t>
            </a:r>
            <a:r>
              <a:rPr sz="1900" dirty="0">
                <a:latin typeface="Calibri"/>
                <a:cs typeface="Calibri"/>
              </a:rPr>
              <a:t>valuation,</a:t>
            </a:r>
            <a:r>
              <a:rPr sz="1900" spc="-35" dirty="0">
                <a:latin typeface="Calibri"/>
                <a:cs typeface="Calibri"/>
              </a:rPr>
              <a:t> </a:t>
            </a:r>
            <a:r>
              <a:rPr sz="1900" dirty="0">
                <a:latin typeface="Calibri"/>
                <a:cs typeface="Calibri"/>
              </a:rPr>
              <a:t>if</a:t>
            </a:r>
            <a:r>
              <a:rPr sz="1900" spc="-40" dirty="0">
                <a:latin typeface="Calibri"/>
                <a:cs typeface="Calibri"/>
              </a:rPr>
              <a:t> </a:t>
            </a:r>
            <a:r>
              <a:rPr sz="1900" dirty="0">
                <a:latin typeface="Calibri"/>
                <a:cs typeface="Calibri"/>
              </a:rPr>
              <a:t>no</a:t>
            </a:r>
            <a:r>
              <a:rPr sz="1900" spc="-40" dirty="0">
                <a:latin typeface="Calibri"/>
                <a:cs typeface="Calibri"/>
              </a:rPr>
              <a:t> </a:t>
            </a:r>
            <a:r>
              <a:rPr sz="1900" dirty="0">
                <a:latin typeface="Calibri"/>
                <a:cs typeface="Calibri"/>
              </a:rPr>
              <a:t>lower</a:t>
            </a:r>
            <a:r>
              <a:rPr sz="1900" spc="-35" dirty="0">
                <a:latin typeface="Calibri"/>
                <a:cs typeface="Calibri"/>
              </a:rPr>
              <a:t> </a:t>
            </a:r>
            <a:r>
              <a:rPr sz="1900" spc="-25" dirty="0">
                <a:latin typeface="Calibri"/>
                <a:cs typeface="Calibri"/>
              </a:rPr>
              <a:t>or </a:t>
            </a:r>
            <a:r>
              <a:rPr sz="1900" dirty="0">
                <a:latin typeface="Calibri"/>
                <a:cs typeface="Calibri"/>
              </a:rPr>
              <a:t>same</a:t>
            </a:r>
            <a:r>
              <a:rPr sz="1900" spc="-15" dirty="0">
                <a:latin typeface="Calibri"/>
                <a:cs typeface="Calibri"/>
              </a:rPr>
              <a:t> </a:t>
            </a:r>
            <a:r>
              <a:rPr sz="1900" spc="-10" dirty="0">
                <a:latin typeface="Calibri"/>
                <a:cs typeface="Calibri"/>
              </a:rPr>
              <a:t>valuation</a:t>
            </a:r>
            <a:endParaRPr sz="1900">
              <a:latin typeface="Calibri"/>
              <a:cs typeface="Calibri"/>
            </a:endParaRPr>
          </a:p>
        </p:txBody>
      </p:sp>
      <p:sp>
        <p:nvSpPr>
          <p:cNvPr id="14" name="object 14"/>
          <p:cNvSpPr/>
          <p:nvPr/>
        </p:nvSpPr>
        <p:spPr>
          <a:xfrm>
            <a:off x="5194300" y="4148165"/>
            <a:ext cx="6513830" cy="979805"/>
          </a:xfrm>
          <a:custGeom>
            <a:avLst/>
            <a:gdLst/>
            <a:ahLst/>
            <a:cxnLst/>
            <a:rect l="l" t="t" r="r" b="b"/>
            <a:pathLst>
              <a:path w="6513830" h="979804">
                <a:moveTo>
                  <a:pt x="6415653" y="0"/>
                </a:moveTo>
                <a:lnTo>
                  <a:pt x="97952" y="0"/>
                </a:lnTo>
                <a:lnTo>
                  <a:pt x="59824" y="7697"/>
                </a:lnTo>
                <a:lnTo>
                  <a:pt x="28689" y="28689"/>
                </a:lnTo>
                <a:lnTo>
                  <a:pt x="7697" y="59824"/>
                </a:lnTo>
                <a:lnTo>
                  <a:pt x="0" y="97952"/>
                </a:lnTo>
                <a:lnTo>
                  <a:pt x="0" y="881546"/>
                </a:lnTo>
                <a:lnTo>
                  <a:pt x="7697" y="919674"/>
                </a:lnTo>
                <a:lnTo>
                  <a:pt x="59824" y="971801"/>
                </a:lnTo>
                <a:lnTo>
                  <a:pt x="97952" y="979498"/>
                </a:lnTo>
                <a:lnTo>
                  <a:pt x="6415646" y="979506"/>
                </a:lnTo>
                <a:lnTo>
                  <a:pt x="6453774" y="971808"/>
                </a:lnTo>
                <a:lnTo>
                  <a:pt x="6484910" y="950816"/>
                </a:lnTo>
                <a:lnTo>
                  <a:pt x="6505902" y="919680"/>
                </a:lnTo>
                <a:lnTo>
                  <a:pt x="6513600" y="881552"/>
                </a:lnTo>
                <a:lnTo>
                  <a:pt x="6513606" y="97952"/>
                </a:lnTo>
                <a:lnTo>
                  <a:pt x="6505908" y="59824"/>
                </a:lnTo>
                <a:lnTo>
                  <a:pt x="6484916" y="28689"/>
                </a:lnTo>
                <a:lnTo>
                  <a:pt x="6453781" y="7697"/>
                </a:lnTo>
                <a:lnTo>
                  <a:pt x="6415653" y="0"/>
                </a:lnTo>
                <a:close/>
              </a:path>
            </a:pathLst>
          </a:custGeom>
          <a:solidFill>
            <a:srgbClr val="F2F2F2"/>
          </a:solidFill>
        </p:spPr>
        <p:txBody>
          <a:bodyPr wrap="square" lIns="0" tIns="0" rIns="0" bIns="0" rtlCol="0"/>
          <a:lstStyle/>
          <a:p>
            <a:endParaRPr/>
          </a:p>
        </p:txBody>
      </p:sp>
      <p:sp>
        <p:nvSpPr>
          <p:cNvPr id="15" name="object 15"/>
          <p:cNvSpPr/>
          <p:nvPr/>
        </p:nvSpPr>
        <p:spPr>
          <a:xfrm>
            <a:off x="5194300" y="5372380"/>
            <a:ext cx="6513830" cy="979805"/>
          </a:xfrm>
          <a:custGeom>
            <a:avLst/>
            <a:gdLst/>
            <a:ahLst/>
            <a:cxnLst/>
            <a:rect l="l" t="t" r="r" b="b"/>
            <a:pathLst>
              <a:path w="6513830" h="979804">
                <a:moveTo>
                  <a:pt x="6415653" y="0"/>
                </a:moveTo>
                <a:lnTo>
                  <a:pt x="97952" y="0"/>
                </a:lnTo>
                <a:lnTo>
                  <a:pt x="59824" y="7697"/>
                </a:lnTo>
                <a:lnTo>
                  <a:pt x="28689" y="28689"/>
                </a:lnTo>
                <a:lnTo>
                  <a:pt x="7697" y="59824"/>
                </a:lnTo>
                <a:lnTo>
                  <a:pt x="0" y="97952"/>
                </a:lnTo>
                <a:lnTo>
                  <a:pt x="0" y="881545"/>
                </a:lnTo>
                <a:lnTo>
                  <a:pt x="7697" y="919673"/>
                </a:lnTo>
                <a:lnTo>
                  <a:pt x="59824" y="971801"/>
                </a:lnTo>
                <a:lnTo>
                  <a:pt x="97952" y="979499"/>
                </a:lnTo>
                <a:lnTo>
                  <a:pt x="6415646" y="979506"/>
                </a:lnTo>
                <a:lnTo>
                  <a:pt x="6453774" y="971808"/>
                </a:lnTo>
                <a:lnTo>
                  <a:pt x="6484910" y="950816"/>
                </a:lnTo>
                <a:lnTo>
                  <a:pt x="6505902" y="919680"/>
                </a:lnTo>
                <a:lnTo>
                  <a:pt x="6513600" y="881552"/>
                </a:lnTo>
                <a:lnTo>
                  <a:pt x="6513606" y="97952"/>
                </a:lnTo>
                <a:lnTo>
                  <a:pt x="6505908" y="59824"/>
                </a:lnTo>
                <a:lnTo>
                  <a:pt x="6484916" y="28689"/>
                </a:lnTo>
                <a:lnTo>
                  <a:pt x="6453781" y="7697"/>
                </a:lnTo>
                <a:lnTo>
                  <a:pt x="6415653" y="0"/>
                </a:lnTo>
                <a:close/>
              </a:path>
            </a:pathLst>
          </a:custGeom>
          <a:solidFill>
            <a:srgbClr val="F2F2F2"/>
          </a:solidFill>
        </p:spPr>
        <p:txBody>
          <a:bodyPr wrap="square" lIns="0" tIns="0" rIns="0" bIns="0" rtlCol="0"/>
          <a:lstStyle/>
          <a:p>
            <a:endParaRPr/>
          </a:p>
        </p:txBody>
      </p:sp>
      <p:sp>
        <p:nvSpPr>
          <p:cNvPr id="16" name="object 16"/>
          <p:cNvSpPr txBox="1"/>
          <p:nvPr/>
        </p:nvSpPr>
        <p:spPr>
          <a:xfrm>
            <a:off x="6632798" y="4391152"/>
            <a:ext cx="4662170" cy="1793239"/>
          </a:xfrm>
          <a:prstGeom prst="rect">
            <a:avLst/>
          </a:prstGeom>
        </p:spPr>
        <p:txBody>
          <a:bodyPr vert="horz" wrap="square" lIns="0" tIns="51435" rIns="0" bIns="0" rtlCol="0">
            <a:spAutoFit/>
          </a:bodyPr>
          <a:lstStyle/>
          <a:p>
            <a:pPr marL="12700" marR="5080">
              <a:lnSpc>
                <a:spcPts val="1989"/>
              </a:lnSpc>
              <a:spcBef>
                <a:spcPts val="405"/>
              </a:spcBef>
            </a:pPr>
            <a:r>
              <a:rPr sz="1900" dirty="0">
                <a:latin typeface="Calibri"/>
                <a:cs typeface="Calibri"/>
              </a:rPr>
              <a:t>Need</a:t>
            </a:r>
            <a:r>
              <a:rPr sz="1900" spc="-35" dirty="0">
                <a:latin typeface="Calibri"/>
                <a:cs typeface="Calibri"/>
              </a:rPr>
              <a:t> </a:t>
            </a:r>
            <a:r>
              <a:rPr sz="1900" dirty="0">
                <a:latin typeface="Calibri"/>
                <a:cs typeface="Calibri"/>
              </a:rPr>
              <a:t>to</a:t>
            </a:r>
            <a:r>
              <a:rPr sz="1900" spc="-35" dirty="0">
                <a:latin typeface="Calibri"/>
                <a:cs typeface="Calibri"/>
              </a:rPr>
              <a:t> </a:t>
            </a:r>
            <a:r>
              <a:rPr sz="1900" dirty="0">
                <a:latin typeface="Calibri"/>
                <a:cs typeface="Calibri"/>
              </a:rPr>
              <a:t>raise</a:t>
            </a:r>
            <a:r>
              <a:rPr sz="1900" spc="-30" dirty="0">
                <a:latin typeface="Calibri"/>
                <a:cs typeface="Calibri"/>
              </a:rPr>
              <a:t> </a:t>
            </a:r>
            <a:r>
              <a:rPr sz="1900" dirty="0">
                <a:latin typeface="Calibri"/>
                <a:cs typeface="Calibri"/>
              </a:rPr>
              <a:t>enough</a:t>
            </a:r>
            <a:r>
              <a:rPr sz="1900" spc="-30" dirty="0">
                <a:latin typeface="Calibri"/>
                <a:cs typeface="Calibri"/>
              </a:rPr>
              <a:t> </a:t>
            </a:r>
            <a:r>
              <a:rPr sz="1900" dirty="0">
                <a:latin typeface="Calibri"/>
                <a:cs typeface="Calibri"/>
              </a:rPr>
              <a:t>money</a:t>
            </a:r>
            <a:r>
              <a:rPr sz="1900" spc="-35" dirty="0">
                <a:latin typeface="Calibri"/>
                <a:cs typeface="Calibri"/>
              </a:rPr>
              <a:t> </a:t>
            </a:r>
            <a:r>
              <a:rPr sz="1900" dirty="0">
                <a:latin typeface="Calibri"/>
                <a:cs typeface="Calibri"/>
              </a:rPr>
              <a:t>to</a:t>
            </a:r>
            <a:r>
              <a:rPr sz="1900" spc="-35" dirty="0">
                <a:latin typeface="Calibri"/>
                <a:cs typeface="Calibri"/>
              </a:rPr>
              <a:t> </a:t>
            </a:r>
            <a:r>
              <a:rPr sz="1900" dirty="0">
                <a:latin typeface="Calibri"/>
                <a:cs typeface="Calibri"/>
              </a:rPr>
              <a:t>get</a:t>
            </a:r>
            <a:r>
              <a:rPr sz="1900" spc="-30" dirty="0">
                <a:latin typeface="Calibri"/>
                <a:cs typeface="Calibri"/>
              </a:rPr>
              <a:t> </a:t>
            </a:r>
            <a:r>
              <a:rPr sz="1900" dirty="0">
                <a:latin typeface="Calibri"/>
                <a:cs typeface="Calibri"/>
              </a:rPr>
              <a:t>you</a:t>
            </a:r>
            <a:r>
              <a:rPr sz="1900" spc="-30" dirty="0">
                <a:latin typeface="Calibri"/>
                <a:cs typeface="Calibri"/>
              </a:rPr>
              <a:t> </a:t>
            </a:r>
            <a:r>
              <a:rPr sz="1900" dirty="0">
                <a:latin typeface="Calibri"/>
                <a:cs typeface="Calibri"/>
              </a:rPr>
              <a:t>to</a:t>
            </a:r>
            <a:r>
              <a:rPr sz="1900" spc="-40" dirty="0">
                <a:latin typeface="Calibri"/>
                <a:cs typeface="Calibri"/>
              </a:rPr>
              <a:t> </a:t>
            </a:r>
            <a:r>
              <a:rPr sz="1900" spc="-20" dirty="0">
                <a:latin typeface="Calibri"/>
                <a:cs typeface="Calibri"/>
              </a:rPr>
              <a:t>next </a:t>
            </a:r>
            <a:r>
              <a:rPr sz="1900" spc="-10" dirty="0">
                <a:latin typeface="Calibri"/>
                <a:cs typeface="Calibri"/>
              </a:rPr>
              <a:t>milestone.</a:t>
            </a:r>
            <a:endParaRPr sz="1900">
              <a:latin typeface="Calibri"/>
              <a:cs typeface="Calibri"/>
            </a:endParaRPr>
          </a:p>
          <a:p>
            <a:pPr>
              <a:lnSpc>
                <a:spcPct val="100000"/>
              </a:lnSpc>
            </a:pPr>
            <a:endParaRPr sz="1900">
              <a:latin typeface="Calibri"/>
              <a:cs typeface="Calibri"/>
            </a:endParaRPr>
          </a:p>
          <a:p>
            <a:pPr>
              <a:lnSpc>
                <a:spcPct val="100000"/>
              </a:lnSpc>
              <a:spcBef>
                <a:spcPts val="980"/>
              </a:spcBef>
            </a:pPr>
            <a:endParaRPr sz="1900">
              <a:latin typeface="Calibri"/>
              <a:cs typeface="Calibri"/>
            </a:endParaRPr>
          </a:p>
          <a:p>
            <a:pPr marL="12700" marR="516255">
              <a:lnSpc>
                <a:spcPts val="2020"/>
              </a:lnSpc>
              <a:spcBef>
                <a:spcPts val="5"/>
              </a:spcBef>
            </a:pPr>
            <a:r>
              <a:rPr sz="1900" dirty="0">
                <a:latin typeface="Calibri"/>
                <a:cs typeface="Calibri"/>
              </a:rPr>
              <a:t>Investors</a:t>
            </a:r>
            <a:r>
              <a:rPr sz="1900" spc="-45" dirty="0">
                <a:latin typeface="Calibri"/>
                <a:cs typeface="Calibri"/>
              </a:rPr>
              <a:t> </a:t>
            </a:r>
            <a:r>
              <a:rPr sz="1900" dirty="0">
                <a:latin typeface="Calibri"/>
                <a:cs typeface="Calibri"/>
              </a:rPr>
              <a:t>want</a:t>
            </a:r>
            <a:r>
              <a:rPr sz="1900" spc="-35" dirty="0">
                <a:latin typeface="Calibri"/>
                <a:cs typeface="Calibri"/>
              </a:rPr>
              <a:t> </a:t>
            </a:r>
            <a:r>
              <a:rPr sz="1900" dirty="0">
                <a:latin typeface="Calibri"/>
                <a:cs typeface="Calibri"/>
              </a:rPr>
              <a:t>to</a:t>
            </a:r>
            <a:r>
              <a:rPr sz="1900" spc="-45" dirty="0">
                <a:latin typeface="Calibri"/>
                <a:cs typeface="Calibri"/>
              </a:rPr>
              <a:t> </a:t>
            </a:r>
            <a:r>
              <a:rPr sz="1900" dirty="0">
                <a:latin typeface="Calibri"/>
                <a:cs typeface="Calibri"/>
              </a:rPr>
              <a:t>invest</a:t>
            </a:r>
            <a:r>
              <a:rPr sz="1900" spc="-35" dirty="0">
                <a:latin typeface="Calibri"/>
                <a:cs typeface="Calibri"/>
              </a:rPr>
              <a:t> </a:t>
            </a:r>
            <a:r>
              <a:rPr sz="1900" dirty="0">
                <a:latin typeface="Calibri"/>
                <a:cs typeface="Calibri"/>
              </a:rPr>
              <a:t>in</a:t>
            </a:r>
            <a:r>
              <a:rPr sz="1900" spc="-40" dirty="0">
                <a:latin typeface="Calibri"/>
                <a:cs typeface="Calibri"/>
              </a:rPr>
              <a:t> </a:t>
            </a:r>
            <a:r>
              <a:rPr sz="1900" dirty="0">
                <a:latin typeface="Calibri"/>
                <a:cs typeface="Calibri"/>
              </a:rPr>
              <a:t>ever</a:t>
            </a:r>
            <a:r>
              <a:rPr sz="1900" spc="-35" dirty="0">
                <a:latin typeface="Calibri"/>
                <a:cs typeface="Calibri"/>
              </a:rPr>
              <a:t> </a:t>
            </a:r>
            <a:r>
              <a:rPr sz="1900" spc="-10" dirty="0">
                <a:latin typeface="Calibri"/>
                <a:cs typeface="Calibri"/>
              </a:rPr>
              <a:t>increasing </a:t>
            </a:r>
            <a:r>
              <a:rPr sz="1900" dirty="0">
                <a:latin typeface="Calibri"/>
                <a:cs typeface="Calibri"/>
              </a:rPr>
              <a:t>valuations</a:t>
            </a:r>
            <a:r>
              <a:rPr sz="1900" spc="-50" dirty="0">
                <a:latin typeface="Calibri"/>
                <a:cs typeface="Calibri"/>
              </a:rPr>
              <a:t> </a:t>
            </a:r>
            <a:r>
              <a:rPr sz="1900" dirty="0">
                <a:latin typeface="Calibri"/>
                <a:cs typeface="Calibri"/>
              </a:rPr>
              <a:t>(risk</a:t>
            </a:r>
            <a:r>
              <a:rPr sz="1900" spc="-35" dirty="0">
                <a:latin typeface="Calibri"/>
                <a:cs typeface="Calibri"/>
              </a:rPr>
              <a:t> </a:t>
            </a:r>
            <a:r>
              <a:rPr sz="1900" dirty="0">
                <a:latin typeface="Calibri"/>
                <a:cs typeface="Calibri"/>
              </a:rPr>
              <a:t>is</a:t>
            </a:r>
            <a:r>
              <a:rPr sz="1900" spc="-40" dirty="0">
                <a:latin typeface="Calibri"/>
                <a:cs typeface="Calibri"/>
              </a:rPr>
              <a:t> </a:t>
            </a:r>
            <a:r>
              <a:rPr sz="1900" dirty="0">
                <a:latin typeface="Calibri"/>
                <a:cs typeface="Calibri"/>
              </a:rPr>
              <a:t>lower</a:t>
            </a:r>
            <a:r>
              <a:rPr sz="1900" spc="-35" dirty="0">
                <a:latin typeface="Calibri"/>
                <a:cs typeface="Calibri"/>
              </a:rPr>
              <a:t> </a:t>
            </a:r>
            <a:r>
              <a:rPr sz="1900" dirty="0">
                <a:latin typeface="Calibri"/>
                <a:cs typeface="Calibri"/>
              </a:rPr>
              <a:t>as</a:t>
            </a:r>
            <a:r>
              <a:rPr sz="1900" spc="-40" dirty="0">
                <a:latin typeface="Calibri"/>
                <a:cs typeface="Calibri"/>
              </a:rPr>
              <a:t> </a:t>
            </a:r>
            <a:r>
              <a:rPr sz="1900" dirty="0">
                <a:latin typeface="Calibri"/>
                <a:cs typeface="Calibri"/>
              </a:rPr>
              <a:t>is</a:t>
            </a:r>
            <a:r>
              <a:rPr sz="1900" spc="-35" dirty="0">
                <a:latin typeface="Calibri"/>
                <a:cs typeface="Calibri"/>
              </a:rPr>
              <a:t> </a:t>
            </a:r>
            <a:r>
              <a:rPr sz="1900" spc="-10" dirty="0">
                <a:latin typeface="Calibri"/>
                <a:cs typeface="Calibri"/>
              </a:rPr>
              <a:t>reward)</a:t>
            </a:r>
            <a:endParaRPr sz="1900">
              <a:latin typeface="Calibri"/>
              <a:cs typeface="Calibri"/>
            </a:endParaRPr>
          </a:p>
        </p:txBody>
      </p:sp>
      <p:pic>
        <p:nvPicPr>
          <p:cNvPr id="17" name="object 17"/>
          <p:cNvPicPr/>
          <p:nvPr/>
        </p:nvPicPr>
        <p:blipFill>
          <a:blip r:embed="rId6" cstate="print"/>
          <a:stretch>
            <a:fillRect/>
          </a:stretch>
        </p:blipFill>
        <p:spPr>
          <a:xfrm>
            <a:off x="5443728" y="585216"/>
            <a:ext cx="813815" cy="813815"/>
          </a:xfrm>
          <a:prstGeom prst="rect">
            <a:avLst/>
          </a:prstGeom>
        </p:spPr>
      </p:pic>
      <p:pic>
        <p:nvPicPr>
          <p:cNvPr id="18" name="object 18"/>
          <p:cNvPicPr/>
          <p:nvPr/>
        </p:nvPicPr>
        <p:blipFill>
          <a:blip r:embed="rId7" cstate="print"/>
          <a:stretch>
            <a:fillRect/>
          </a:stretch>
        </p:blipFill>
        <p:spPr>
          <a:xfrm>
            <a:off x="5495544" y="4309871"/>
            <a:ext cx="710184" cy="710183"/>
          </a:xfrm>
          <a:prstGeom prst="rect">
            <a:avLst/>
          </a:prstGeom>
        </p:spPr>
      </p:pic>
      <p:pic>
        <p:nvPicPr>
          <p:cNvPr id="19" name="object 19"/>
          <p:cNvPicPr/>
          <p:nvPr/>
        </p:nvPicPr>
        <p:blipFill>
          <a:blip r:embed="rId8" cstate="print"/>
          <a:stretch>
            <a:fillRect/>
          </a:stretch>
        </p:blipFill>
        <p:spPr>
          <a:xfrm>
            <a:off x="5443728" y="5425439"/>
            <a:ext cx="813815" cy="813816"/>
          </a:xfrm>
          <a:prstGeom prst="rect">
            <a:avLst/>
          </a:prstGeom>
        </p:spPr>
      </p:pic>
      <p:pic>
        <p:nvPicPr>
          <p:cNvPr id="20" name="object 20"/>
          <p:cNvPicPr/>
          <p:nvPr/>
        </p:nvPicPr>
        <p:blipFill>
          <a:blip r:embed="rId9" cstate="print"/>
          <a:stretch>
            <a:fillRect/>
          </a:stretch>
        </p:blipFill>
        <p:spPr>
          <a:xfrm>
            <a:off x="5495544" y="1834895"/>
            <a:ext cx="710184" cy="661415"/>
          </a:xfrm>
          <a:prstGeom prst="rect">
            <a:avLst/>
          </a:prstGeom>
        </p:spPr>
      </p:pic>
      <p:pic>
        <p:nvPicPr>
          <p:cNvPr id="21" name="object 21"/>
          <p:cNvPicPr/>
          <p:nvPr/>
        </p:nvPicPr>
        <p:blipFill>
          <a:blip r:embed="rId10" cstate="print"/>
          <a:stretch>
            <a:fillRect/>
          </a:stretch>
        </p:blipFill>
        <p:spPr>
          <a:xfrm>
            <a:off x="5495544" y="3166872"/>
            <a:ext cx="542544" cy="54254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89460" cy="6858000"/>
            <a:chOff x="0" y="0"/>
            <a:chExt cx="12189460" cy="6858000"/>
          </a:xfrm>
        </p:grpSpPr>
        <p:pic>
          <p:nvPicPr>
            <p:cNvPr id="3" name="object 3"/>
            <p:cNvPicPr/>
            <p:nvPr/>
          </p:nvPicPr>
          <p:blipFill>
            <a:blip r:embed="rId2" cstate="print"/>
            <a:stretch>
              <a:fillRect/>
            </a:stretch>
          </p:blipFill>
          <p:spPr>
            <a:xfrm>
              <a:off x="0" y="0"/>
              <a:ext cx="12188952" cy="6857999"/>
            </a:xfrm>
            <a:prstGeom prst="rect">
              <a:avLst/>
            </a:prstGeom>
          </p:spPr>
        </p:pic>
        <p:pic>
          <p:nvPicPr>
            <p:cNvPr id="4" name="object 4"/>
            <p:cNvPicPr/>
            <p:nvPr/>
          </p:nvPicPr>
          <p:blipFill>
            <a:blip r:embed="rId3" cstate="print"/>
            <a:stretch>
              <a:fillRect/>
            </a:stretch>
          </p:blipFill>
          <p:spPr>
            <a:xfrm>
              <a:off x="1303402" y="12700"/>
              <a:ext cx="9767846" cy="6845300"/>
            </a:xfrm>
            <a:prstGeom prst="rect">
              <a:avLst/>
            </a:prstGeom>
          </p:spPr>
        </p:pic>
      </p:grpSp>
      <p:sp>
        <p:nvSpPr>
          <p:cNvPr id="5" name="object 5"/>
          <p:cNvSpPr txBox="1">
            <a:spLocks noGrp="1"/>
          </p:cNvSpPr>
          <p:nvPr>
            <p:ph type="title"/>
          </p:nvPr>
        </p:nvSpPr>
        <p:spPr>
          <a:xfrm>
            <a:off x="3486302" y="2463291"/>
            <a:ext cx="5220335" cy="1540510"/>
          </a:xfrm>
          <a:prstGeom prst="rect">
            <a:avLst/>
          </a:prstGeom>
        </p:spPr>
        <p:txBody>
          <a:bodyPr vert="horz" wrap="square" lIns="0" tIns="94615" rIns="0" bIns="0" rtlCol="0">
            <a:spAutoFit/>
          </a:bodyPr>
          <a:lstStyle/>
          <a:p>
            <a:pPr marL="265430" marR="5080" indent="-253365">
              <a:lnSpc>
                <a:spcPts val="5690"/>
              </a:lnSpc>
              <a:spcBef>
                <a:spcPts val="745"/>
              </a:spcBef>
            </a:pPr>
            <a:r>
              <a:rPr dirty="0">
                <a:solidFill>
                  <a:srgbClr val="44546A"/>
                </a:solidFill>
              </a:rPr>
              <a:t>Liquidity</a:t>
            </a:r>
            <a:r>
              <a:rPr spc="-90" dirty="0">
                <a:solidFill>
                  <a:srgbClr val="44546A"/>
                </a:solidFill>
              </a:rPr>
              <a:t> </a:t>
            </a:r>
            <a:r>
              <a:rPr dirty="0">
                <a:solidFill>
                  <a:srgbClr val="44546A"/>
                </a:solidFill>
              </a:rPr>
              <a:t>risk:</a:t>
            </a:r>
            <a:r>
              <a:rPr spc="-85" dirty="0">
                <a:solidFill>
                  <a:srgbClr val="44546A"/>
                </a:solidFill>
              </a:rPr>
              <a:t> </a:t>
            </a:r>
            <a:r>
              <a:rPr spc="-10" dirty="0">
                <a:solidFill>
                  <a:srgbClr val="44546A"/>
                </a:solidFill>
              </a:rPr>
              <a:t>Don’t </a:t>
            </a:r>
            <a:r>
              <a:rPr dirty="0">
                <a:solidFill>
                  <a:srgbClr val="44546A"/>
                </a:solidFill>
              </a:rPr>
              <a:t>run</a:t>
            </a:r>
            <a:r>
              <a:rPr spc="-35" dirty="0">
                <a:solidFill>
                  <a:srgbClr val="44546A"/>
                </a:solidFill>
              </a:rPr>
              <a:t> </a:t>
            </a:r>
            <a:r>
              <a:rPr dirty="0">
                <a:solidFill>
                  <a:srgbClr val="44546A"/>
                </a:solidFill>
              </a:rPr>
              <a:t>out</a:t>
            </a:r>
            <a:r>
              <a:rPr spc="-40" dirty="0">
                <a:solidFill>
                  <a:srgbClr val="44546A"/>
                </a:solidFill>
              </a:rPr>
              <a:t> </a:t>
            </a:r>
            <a:r>
              <a:rPr dirty="0">
                <a:solidFill>
                  <a:srgbClr val="44546A"/>
                </a:solidFill>
              </a:rPr>
              <a:t>of</a:t>
            </a:r>
            <a:r>
              <a:rPr spc="-35" dirty="0">
                <a:solidFill>
                  <a:srgbClr val="44546A"/>
                </a:solidFill>
              </a:rPr>
              <a:t> </a:t>
            </a:r>
            <a:r>
              <a:rPr spc="-10" dirty="0">
                <a:solidFill>
                  <a:srgbClr val="44546A"/>
                </a:solidFill>
              </a:rPr>
              <a:t>money</a:t>
            </a:r>
          </a:p>
        </p:txBody>
      </p:sp>
      <p:pic>
        <p:nvPicPr>
          <p:cNvPr id="6" name="object 6"/>
          <p:cNvPicPr/>
          <p:nvPr/>
        </p:nvPicPr>
        <p:blipFill>
          <a:blip r:embed="rId4" cstate="print"/>
          <a:stretch>
            <a:fillRect/>
          </a:stretch>
        </p:blipFill>
        <p:spPr>
          <a:xfrm>
            <a:off x="10853928" y="5507735"/>
            <a:ext cx="1097279" cy="6614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95071"/>
            <a:ext cx="5379720" cy="6407150"/>
            <a:chOff x="0" y="195071"/>
            <a:chExt cx="5379720" cy="6407150"/>
          </a:xfrm>
        </p:grpSpPr>
        <p:pic>
          <p:nvPicPr>
            <p:cNvPr id="3" name="object 3"/>
            <p:cNvPicPr/>
            <p:nvPr/>
          </p:nvPicPr>
          <p:blipFill>
            <a:blip r:embed="rId3" cstate="print"/>
            <a:stretch>
              <a:fillRect/>
            </a:stretch>
          </p:blipFill>
          <p:spPr>
            <a:xfrm>
              <a:off x="0" y="249935"/>
              <a:ext cx="5187696" cy="6242304"/>
            </a:xfrm>
            <a:prstGeom prst="rect">
              <a:avLst/>
            </a:prstGeom>
          </p:spPr>
        </p:pic>
        <p:pic>
          <p:nvPicPr>
            <p:cNvPr id="4" name="object 4"/>
            <p:cNvPicPr/>
            <p:nvPr/>
          </p:nvPicPr>
          <p:blipFill>
            <a:blip r:embed="rId4" cstate="print"/>
            <a:stretch>
              <a:fillRect/>
            </a:stretch>
          </p:blipFill>
          <p:spPr>
            <a:xfrm>
              <a:off x="0" y="295655"/>
              <a:ext cx="5218176" cy="6111240"/>
            </a:xfrm>
            <a:prstGeom prst="rect">
              <a:avLst/>
            </a:prstGeom>
          </p:spPr>
        </p:pic>
        <p:pic>
          <p:nvPicPr>
            <p:cNvPr id="5" name="object 5"/>
            <p:cNvPicPr/>
            <p:nvPr/>
          </p:nvPicPr>
          <p:blipFill>
            <a:blip r:embed="rId5" cstate="print"/>
            <a:stretch>
              <a:fillRect/>
            </a:stretch>
          </p:blipFill>
          <p:spPr>
            <a:xfrm>
              <a:off x="0" y="316991"/>
              <a:ext cx="5218176" cy="6105144"/>
            </a:xfrm>
            <a:prstGeom prst="rect">
              <a:avLst/>
            </a:prstGeom>
          </p:spPr>
        </p:pic>
        <p:pic>
          <p:nvPicPr>
            <p:cNvPr id="6" name="object 6"/>
            <p:cNvPicPr/>
            <p:nvPr/>
          </p:nvPicPr>
          <p:blipFill>
            <a:blip r:embed="rId6" cstate="print"/>
            <a:stretch>
              <a:fillRect/>
            </a:stretch>
          </p:blipFill>
          <p:spPr>
            <a:xfrm>
              <a:off x="0" y="195071"/>
              <a:ext cx="5379720" cy="6406896"/>
            </a:xfrm>
            <a:prstGeom prst="rect">
              <a:avLst/>
            </a:prstGeom>
          </p:spPr>
        </p:pic>
      </p:grpSp>
      <p:sp>
        <p:nvSpPr>
          <p:cNvPr id="7" name="object 7"/>
          <p:cNvSpPr txBox="1"/>
          <p:nvPr/>
        </p:nvSpPr>
        <p:spPr>
          <a:xfrm>
            <a:off x="883397" y="3066795"/>
            <a:ext cx="2938145"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44546A"/>
                </a:solidFill>
                <a:latin typeface="Calibri"/>
                <a:cs typeface="Calibri"/>
              </a:rPr>
              <a:t>Finance</a:t>
            </a:r>
            <a:r>
              <a:rPr sz="4000" spc="-35" dirty="0">
                <a:solidFill>
                  <a:srgbClr val="44546A"/>
                </a:solidFill>
                <a:latin typeface="Calibri"/>
                <a:cs typeface="Calibri"/>
              </a:rPr>
              <a:t> </a:t>
            </a:r>
            <a:r>
              <a:rPr sz="4000" spc="-20" dirty="0">
                <a:solidFill>
                  <a:srgbClr val="44546A"/>
                </a:solidFill>
                <a:latin typeface="Calibri"/>
                <a:cs typeface="Calibri"/>
              </a:rPr>
              <a:t>terms</a:t>
            </a:r>
            <a:endParaRPr sz="4000">
              <a:latin typeface="Calibri"/>
              <a:cs typeface="Calibri"/>
            </a:endParaRPr>
          </a:p>
        </p:txBody>
      </p:sp>
      <p:grpSp>
        <p:nvGrpSpPr>
          <p:cNvPr id="8" name="object 8"/>
          <p:cNvGrpSpPr/>
          <p:nvPr/>
        </p:nvGrpSpPr>
        <p:grpSpPr>
          <a:xfrm>
            <a:off x="6034949" y="487000"/>
            <a:ext cx="5247640" cy="603885"/>
            <a:chOff x="6034949" y="487000"/>
            <a:chExt cx="5247640" cy="603885"/>
          </a:xfrm>
        </p:grpSpPr>
        <p:sp>
          <p:nvSpPr>
            <p:cNvPr id="9" name="object 9"/>
            <p:cNvSpPr/>
            <p:nvPr/>
          </p:nvSpPr>
          <p:spPr>
            <a:xfrm>
              <a:off x="6034949" y="487000"/>
              <a:ext cx="5247640" cy="603885"/>
            </a:xfrm>
            <a:custGeom>
              <a:avLst/>
              <a:gdLst/>
              <a:ahLst/>
              <a:cxnLst/>
              <a:rect l="l" t="t" r="r" b="b"/>
              <a:pathLst>
                <a:path w="5247640" h="603885">
                  <a:moveTo>
                    <a:pt x="5187011" y="0"/>
                  </a:moveTo>
                  <a:lnTo>
                    <a:pt x="60346" y="0"/>
                  </a:lnTo>
                  <a:lnTo>
                    <a:pt x="36856" y="4742"/>
                  </a:lnTo>
                  <a:lnTo>
                    <a:pt x="17675" y="17675"/>
                  </a:lnTo>
                  <a:lnTo>
                    <a:pt x="4742" y="36856"/>
                  </a:lnTo>
                  <a:lnTo>
                    <a:pt x="0" y="60346"/>
                  </a:lnTo>
                  <a:lnTo>
                    <a:pt x="0" y="543138"/>
                  </a:lnTo>
                  <a:lnTo>
                    <a:pt x="4742" y="566628"/>
                  </a:lnTo>
                  <a:lnTo>
                    <a:pt x="17675" y="585809"/>
                  </a:lnTo>
                  <a:lnTo>
                    <a:pt x="36856" y="598742"/>
                  </a:lnTo>
                  <a:lnTo>
                    <a:pt x="60346" y="603484"/>
                  </a:lnTo>
                  <a:lnTo>
                    <a:pt x="5187011" y="603484"/>
                  </a:lnTo>
                  <a:lnTo>
                    <a:pt x="5210501" y="598742"/>
                  </a:lnTo>
                  <a:lnTo>
                    <a:pt x="5229683" y="585809"/>
                  </a:lnTo>
                  <a:lnTo>
                    <a:pt x="5242616" y="566628"/>
                  </a:lnTo>
                  <a:lnTo>
                    <a:pt x="5247359" y="543138"/>
                  </a:lnTo>
                  <a:lnTo>
                    <a:pt x="5247359" y="60346"/>
                  </a:lnTo>
                  <a:lnTo>
                    <a:pt x="5242616" y="36856"/>
                  </a:lnTo>
                  <a:lnTo>
                    <a:pt x="5229683" y="17675"/>
                  </a:lnTo>
                  <a:lnTo>
                    <a:pt x="5210501" y="4742"/>
                  </a:lnTo>
                  <a:lnTo>
                    <a:pt x="5187011" y="0"/>
                  </a:lnTo>
                  <a:close/>
                </a:path>
              </a:pathLst>
            </a:custGeom>
            <a:solidFill>
              <a:srgbClr val="F2F2F2"/>
            </a:solidFill>
          </p:spPr>
          <p:txBody>
            <a:bodyPr wrap="square" lIns="0" tIns="0" rIns="0" bIns="0" rtlCol="0"/>
            <a:lstStyle/>
            <a:p>
              <a:endParaRPr/>
            </a:p>
          </p:txBody>
        </p:sp>
        <p:pic>
          <p:nvPicPr>
            <p:cNvPr id="10" name="object 10"/>
            <p:cNvPicPr/>
            <p:nvPr/>
          </p:nvPicPr>
          <p:blipFill>
            <a:blip r:embed="rId7" cstate="print"/>
            <a:stretch>
              <a:fillRect/>
            </a:stretch>
          </p:blipFill>
          <p:spPr>
            <a:xfrm>
              <a:off x="6181344" y="621792"/>
              <a:ext cx="268224" cy="335279"/>
            </a:xfrm>
            <a:prstGeom prst="rect">
              <a:avLst/>
            </a:prstGeom>
          </p:spPr>
        </p:pic>
      </p:grpSp>
      <p:sp>
        <p:nvSpPr>
          <p:cNvPr id="11" name="object 11"/>
          <p:cNvSpPr txBox="1">
            <a:spLocks noGrp="1"/>
          </p:cNvSpPr>
          <p:nvPr>
            <p:ph type="title"/>
          </p:nvPr>
        </p:nvSpPr>
        <p:spPr>
          <a:xfrm>
            <a:off x="6647624" y="628395"/>
            <a:ext cx="1290955" cy="269240"/>
          </a:xfrm>
          <a:prstGeom prst="rect">
            <a:avLst/>
          </a:prstGeom>
        </p:spPr>
        <p:txBody>
          <a:bodyPr vert="horz" wrap="square" lIns="0" tIns="12700" rIns="0" bIns="0" rtlCol="0">
            <a:spAutoFit/>
          </a:bodyPr>
          <a:lstStyle/>
          <a:p>
            <a:pPr marL="12700">
              <a:lnSpc>
                <a:spcPct val="100000"/>
              </a:lnSpc>
              <a:spcBef>
                <a:spcPts val="100"/>
              </a:spcBef>
            </a:pPr>
            <a:r>
              <a:rPr sz="1600" dirty="0"/>
              <a:t>Angel</a:t>
            </a:r>
            <a:r>
              <a:rPr sz="1600" spc="-25" dirty="0"/>
              <a:t> </a:t>
            </a:r>
            <a:r>
              <a:rPr sz="1600" spc="-10" dirty="0"/>
              <a:t>investors</a:t>
            </a:r>
            <a:endParaRPr sz="1600"/>
          </a:p>
        </p:txBody>
      </p:sp>
      <p:grpSp>
        <p:nvGrpSpPr>
          <p:cNvPr id="12" name="object 12"/>
          <p:cNvGrpSpPr/>
          <p:nvPr/>
        </p:nvGrpSpPr>
        <p:grpSpPr>
          <a:xfrm>
            <a:off x="6034949" y="1241357"/>
            <a:ext cx="5247640" cy="603885"/>
            <a:chOff x="6034949" y="1241357"/>
            <a:chExt cx="5247640" cy="603885"/>
          </a:xfrm>
        </p:grpSpPr>
        <p:sp>
          <p:nvSpPr>
            <p:cNvPr id="13" name="object 13"/>
            <p:cNvSpPr/>
            <p:nvPr/>
          </p:nvSpPr>
          <p:spPr>
            <a:xfrm>
              <a:off x="6034949" y="1241357"/>
              <a:ext cx="5247640" cy="603885"/>
            </a:xfrm>
            <a:custGeom>
              <a:avLst/>
              <a:gdLst/>
              <a:ahLst/>
              <a:cxnLst/>
              <a:rect l="l" t="t" r="r" b="b"/>
              <a:pathLst>
                <a:path w="5247640" h="603885">
                  <a:moveTo>
                    <a:pt x="5187011" y="0"/>
                  </a:moveTo>
                  <a:lnTo>
                    <a:pt x="60346" y="0"/>
                  </a:lnTo>
                  <a:lnTo>
                    <a:pt x="36856" y="4742"/>
                  </a:lnTo>
                  <a:lnTo>
                    <a:pt x="17675" y="17675"/>
                  </a:lnTo>
                  <a:lnTo>
                    <a:pt x="4742" y="36857"/>
                  </a:lnTo>
                  <a:lnTo>
                    <a:pt x="0" y="60347"/>
                  </a:lnTo>
                  <a:lnTo>
                    <a:pt x="0" y="543138"/>
                  </a:lnTo>
                  <a:lnTo>
                    <a:pt x="4742" y="566628"/>
                  </a:lnTo>
                  <a:lnTo>
                    <a:pt x="17675" y="585810"/>
                  </a:lnTo>
                  <a:lnTo>
                    <a:pt x="36856" y="598743"/>
                  </a:lnTo>
                  <a:lnTo>
                    <a:pt x="60346" y="603486"/>
                  </a:lnTo>
                  <a:lnTo>
                    <a:pt x="5187011" y="603486"/>
                  </a:lnTo>
                  <a:lnTo>
                    <a:pt x="5210501" y="598743"/>
                  </a:lnTo>
                  <a:lnTo>
                    <a:pt x="5229683" y="585810"/>
                  </a:lnTo>
                  <a:lnTo>
                    <a:pt x="5242616" y="566628"/>
                  </a:lnTo>
                  <a:lnTo>
                    <a:pt x="5247359" y="543138"/>
                  </a:lnTo>
                  <a:lnTo>
                    <a:pt x="5247359" y="60347"/>
                  </a:lnTo>
                  <a:lnTo>
                    <a:pt x="5242616" y="36857"/>
                  </a:lnTo>
                  <a:lnTo>
                    <a:pt x="5229683" y="17675"/>
                  </a:lnTo>
                  <a:lnTo>
                    <a:pt x="5210501" y="4742"/>
                  </a:lnTo>
                  <a:lnTo>
                    <a:pt x="5187011" y="0"/>
                  </a:lnTo>
                  <a:close/>
                </a:path>
              </a:pathLst>
            </a:custGeom>
            <a:solidFill>
              <a:srgbClr val="F2F2F2"/>
            </a:solidFill>
          </p:spPr>
          <p:txBody>
            <a:bodyPr wrap="square" lIns="0" tIns="0" rIns="0" bIns="0" rtlCol="0"/>
            <a:lstStyle/>
            <a:p>
              <a:endParaRPr/>
            </a:p>
          </p:txBody>
        </p:sp>
        <p:pic>
          <p:nvPicPr>
            <p:cNvPr id="14" name="object 14"/>
            <p:cNvPicPr/>
            <p:nvPr/>
          </p:nvPicPr>
          <p:blipFill>
            <a:blip r:embed="rId8" cstate="print"/>
            <a:stretch>
              <a:fillRect/>
            </a:stretch>
          </p:blipFill>
          <p:spPr>
            <a:xfrm>
              <a:off x="6181344" y="1374647"/>
              <a:ext cx="268224" cy="335279"/>
            </a:xfrm>
            <a:prstGeom prst="rect">
              <a:avLst/>
            </a:prstGeom>
          </p:spPr>
        </p:pic>
      </p:grpSp>
      <p:grpSp>
        <p:nvGrpSpPr>
          <p:cNvPr id="15" name="object 15"/>
          <p:cNvGrpSpPr/>
          <p:nvPr/>
        </p:nvGrpSpPr>
        <p:grpSpPr>
          <a:xfrm>
            <a:off x="6034949" y="1995714"/>
            <a:ext cx="5247640" cy="603885"/>
            <a:chOff x="6034949" y="1995714"/>
            <a:chExt cx="5247640" cy="603885"/>
          </a:xfrm>
        </p:grpSpPr>
        <p:sp>
          <p:nvSpPr>
            <p:cNvPr id="16" name="object 16"/>
            <p:cNvSpPr/>
            <p:nvPr/>
          </p:nvSpPr>
          <p:spPr>
            <a:xfrm>
              <a:off x="6034949" y="1995714"/>
              <a:ext cx="5247640" cy="603885"/>
            </a:xfrm>
            <a:custGeom>
              <a:avLst/>
              <a:gdLst/>
              <a:ahLst/>
              <a:cxnLst/>
              <a:rect l="l" t="t" r="r" b="b"/>
              <a:pathLst>
                <a:path w="5247640" h="603885">
                  <a:moveTo>
                    <a:pt x="5187011" y="0"/>
                  </a:moveTo>
                  <a:lnTo>
                    <a:pt x="60346" y="0"/>
                  </a:lnTo>
                  <a:lnTo>
                    <a:pt x="36856" y="4742"/>
                  </a:lnTo>
                  <a:lnTo>
                    <a:pt x="17675" y="17675"/>
                  </a:lnTo>
                  <a:lnTo>
                    <a:pt x="4742" y="36857"/>
                  </a:lnTo>
                  <a:lnTo>
                    <a:pt x="0" y="60347"/>
                  </a:lnTo>
                  <a:lnTo>
                    <a:pt x="0" y="543138"/>
                  </a:lnTo>
                  <a:lnTo>
                    <a:pt x="4742" y="566628"/>
                  </a:lnTo>
                  <a:lnTo>
                    <a:pt x="17675" y="585810"/>
                  </a:lnTo>
                  <a:lnTo>
                    <a:pt x="36856" y="598743"/>
                  </a:lnTo>
                  <a:lnTo>
                    <a:pt x="60346" y="603486"/>
                  </a:lnTo>
                  <a:lnTo>
                    <a:pt x="5187011" y="603486"/>
                  </a:lnTo>
                  <a:lnTo>
                    <a:pt x="5210501" y="598743"/>
                  </a:lnTo>
                  <a:lnTo>
                    <a:pt x="5229683" y="585810"/>
                  </a:lnTo>
                  <a:lnTo>
                    <a:pt x="5242616" y="566628"/>
                  </a:lnTo>
                  <a:lnTo>
                    <a:pt x="5247359" y="543138"/>
                  </a:lnTo>
                  <a:lnTo>
                    <a:pt x="5247359" y="60347"/>
                  </a:lnTo>
                  <a:lnTo>
                    <a:pt x="5242616" y="36857"/>
                  </a:lnTo>
                  <a:lnTo>
                    <a:pt x="5229683" y="17675"/>
                  </a:lnTo>
                  <a:lnTo>
                    <a:pt x="5210501" y="4742"/>
                  </a:lnTo>
                  <a:lnTo>
                    <a:pt x="5187011" y="0"/>
                  </a:lnTo>
                  <a:close/>
                </a:path>
              </a:pathLst>
            </a:custGeom>
            <a:solidFill>
              <a:srgbClr val="F2F2F2"/>
            </a:solidFill>
          </p:spPr>
          <p:txBody>
            <a:bodyPr wrap="square" lIns="0" tIns="0" rIns="0" bIns="0" rtlCol="0"/>
            <a:lstStyle/>
            <a:p>
              <a:endParaRPr/>
            </a:p>
          </p:txBody>
        </p:sp>
        <p:pic>
          <p:nvPicPr>
            <p:cNvPr id="17" name="object 17"/>
            <p:cNvPicPr/>
            <p:nvPr/>
          </p:nvPicPr>
          <p:blipFill>
            <a:blip r:embed="rId9" cstate="print"/>
            <a:stretch>
              <a:fillRect/>
            </a:stretch>
          </p:blipFill>
          <p:spPr>
            <a:xfrm>
              <a:off x="6181344" y="2130551"/>
              <a:ext cx="268224" cy="335279"/>
            </a:xfrm>
            <a:prstGeom prst="rect">
              <a:avLst/>
            </a:prstGeom>
          </p:spPr>
        </p:pic>
      </p:grpSp>
      <p:grpSp>
        <p:nvGrpSpPr>
          <p:cNvPr id="18" name="object 18"/>
          <p:cNvGrpSpPr/>
          <p:nvPr/>
        </p:nvGrpSpPr>
        <p:grpSpPr>
          <a:xfrm>
            <a:off x="6034949" y="2750073"/>
            <a:ext cx="5247640" cy="603885"/>
            <a:chOff x="6034949" y="2750073"/>
            <a:chExt cx="5247640" cy="603885"/>
          </a:xfrm>
        </p:grpSpPr>
        <p:sp>
          <p:nvSpPr>
            <p:cNvPr id="19" name="object 19"/>
            <p:cNvSpPr/>
            <p:nvPr/>
          </p:nvSpPr>
          <p:spPr>
            <a:xfrm>
              <a:off x="6034949" y="2750073"/>
              <a:ext cx="5247640" cy="603885"/>
            </a:xfrm>
            <a:custGeom>
              <a:avLst/>
              <a:gdLst/>
              <a:ahLst/>
              <a:cxnLst/>
              <a:rect l="l" t="t" r="r" b="b"/>
              <a:pathLst>
                <a:path w="5247640" h="603885">
                  <a:moveTo>
                    <a:pt x="5187011" y="0"/>
                  </a:moveTo>
                  <a:lnTo>
                    <a:pt x="60346" y="0"/>
                  </a:lnTo>
                  <a:lnTo>
                    <a:pt x="36856" y="4742"/>
                  </a:lnTo>
                  <a:lnTo>
                    <a:pt x="17675" y="17675"/>
                  </a:lnTo>
                  <a:lnTo>
                    <a:pt x="4742" y="36856"/>
                  </a:lnTo>
                  <a:lnTo>
                    <a:pt x="0" y="60346"/>
                  </a:lnTo>
                  <a:lnTo>
                    <a:pt x="0" y="543138"/>
                  </a:lnTo>
                  <a:lnTo>
                    <a:pt x="4742" y="566628"/>
                  </a:lnTo>
                  <a:lnTo>
                    <a:pt x="17675" y="585810"/>
                  </a:lnTo>
                  <a:lnTo>
                    <a:pt x="36856" y="598743"/>
                  </a:lnTo>
                  <a:lnTo>
                    <a:pt x="60346" y="603486"/>
                  </a:lnTo>
                  <a:lnTo>
                    <a:pt x="5187011" y="603486"/>
                  </a:lnTo>
                  <a:lnTo>
                    <a:pt x="5210501" y="598743"/>
                  </a:lnTo>
                  <a:lnTo>
                    <a:pt x="5229683" y="585810"/>
                  </a:lnTo>
                  <a:lnTo>
                    <a:pt x="5242616" y="566628"/>
                  </a:lnTo>
                  <a:lnTo>
                    <a:pt x="5247359" y="543138"/>
                  </a:lnTo>
                  <a:lnTo>
                    <a:pt x="5247359" y="60346"/>
                  </a:lnTo>
                  <a:lnTo>
                    <a:pt x="5242616" y="36856"/>
                  </a:lnTo>
                  <a:lnTo>
                    <a:pt x="5229683" y="17675"/>
                  </a:lnTo>
                  <a:lnTo>
                    <a:pt x="5210501" y="4742"/>
                  </a:lnTo>
                  <a:lnTo>
                    <a:pt x="5187011" y="0"/>
                  </a:lnTo>
                  <a:close/>
                </a:path>
              </a:pathLst>
            </a:custGeom>
            <a:solidFill>
              <a:srgbClr val="F2F2F2"/>
            </a:solidFill>
          </p:spPr>
          <p:txBody>
            <a:bodyPr wrap="square" lIns="0" tIns="0" rIns="0" bIns="0" rtlCol="0"/>
            <a:lstStyle/>
            <a:p>
              <a:endParaRPr/>
            </a:p>
          </p:txBody>
        </p:sp>
        <p:pic>
          <p:nvPicPr>
            <p:cNvPr id="20" name="object 20"/>
            <p:cNvPicPr/>
            <p:nvPr/>
          </p:nvPicPr>
          <p:blipFill>
            <a:blip r:embed="rId10" cstate="print"/>
            <a:stretch>
              <a:fillRect/>
            </a:stretch>
          </p:blipFill>
          <p:spPr>
            <a:xfrm>
              <a:off x="6181344" y="2883407"/>
              <a:ext cx="268224" cy="335279"/>
            </a:xfrm>
            <a:prstGeom prst="rect">
              <a:avLst/>
            </a:prstGeom>
          </p:spPr>
        </p:pic>
      </p:grpSp>
      <p:sp>
        <p:nvSpPr>
          <p:cNvPr id="21" name="object 21"/>
          <p:cNvSpPr txBox="1"/>
          <p:nvPr/>
        </p:nvSpPr>
        <p:spPr>
          <a:xfrm>
            <a:off x="6647624" y="1381252"/>
            <a:ext cx="2573655" cy="177800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SAFE/</a:t>
            </a:r>
            <a:r>
              <a:rPr sz="1600" spc="-40" dirty="0">
                <a:latin typeface="Calibri"/>
                <a:cs typeface="Calibri"/>
              </a:rPr>
              <a:t> </a:t>
            </a:r>
            <a:r>
              <a:rPr sz="1600" dirty="0">
                <a:latin typeface="Calibri"/>
                <a:cs typeface="Calibri"/>
              </a:rPr>
              <a:t>Convertible</a:t>
            </a:r>
            <a:r>
              <a:rPr sz="1600" spc="-25" dirty="0">
                <a:latin typeface="Calibri"/>
                <a:cs typeface="Calibri"/>
              </a:rPr>
              <a:t> </a:t>
            </a:r>
            <a:r>
              <a:rPr sz="1600" dirty="0">
                <a:latin typeface="Calibri"/>
                <a:cs typeface="Calibri"/>
              </a:rPr>
              <a:t>loan</a:t>
            </a:r>
            <a:r>
              <a:rPr sz="1600" spc="-35" dirty="0">
                <a:latin typeface="Calibri"/>
                <a:cs typeface="Calibri"/>
              </a:rPr>
              <a:t> </a:t>
            </a:r>
            <a:r>
              <a:rPr sz="1600" spc="-20" dirty="0">
                <a:latin typeface="Calibri"/>
                <a:cs typeface="Calibri"/>
              </a:rPr>
              <a:t>notes</a:t>
            </a:r>
            <a:endParaRPr sz="1600">
              <a:latin typeface="Calibri"/>
              <a:cs typeface="Calibri"/>
            </a:endParaRPr>
          </a:p>
          <a:p>
            <a:pPr marL="12700" marR="5080">
              <a:lnSpc>
                <a:spcPct val="308700"/>
              </a:lnSpc>
              <a:spcBef>
                <a:spcPts val="25"/>
              </a:spcBef>
            </a:pPr>
            <a:r>
              <a:rPr sz="1600" dirty="0">
                <a:latin typeface="Calibri"/>
                <a:cs typeface="Calibri"/>
              </a:rPr>
              <a:t>Pre</a:t>
            </a:r>
            <a:r>
              <a:rPr sz="1600" spc="-30" dirty="0">
                <a:latin typeface="Calibri"/>
                <a:cs typeface="Calibri"/>
              </a:rPr>
              <a:t> </a:t>
            </a:r>
            <a:r>
              <a:rPr sz="1600" dirty="0">
                <a:latin typeface="Calibri"/>
                <a:cs typeface="Calibri"/>
              </a:rPr>
              <a:t>and</a:t>
            </a:r>
            <a:r>
              <a:rPr sz="1600" spc="-30" dirty="0">
                <a:latin typeface="Calibri"/>
                <a:cs typeface="Calibri"/>
              </a:rPr>
              <a:t> </a:t>
            </a:r>
            <a:r>
              <a:rPr sz="1600" dirty="0">
                <a:latin typeface="Calibri"/>
                <a:cs typeface="Calibri"/>
              </a:rPr>
              <a:t>Post</a:t>
            </a:r>
            <a:r>
              <a:rPr sz="1600" spc="-25" dirty="0">
                <a:latin typeface="Calibri"/>
                <a:cs typeface="Calibri"/>
              </a:rPr>
              <a:t> </a:t>
            </a:r>
            <a:r>
              <a:rPr sz="1600" dirty="0">
                <a:latin typeface="Calibri"/>
                <a:cs typeface="Calibri"/>
              </a:rPr>
              <a:t>money</a:t>
            </a:r>
            <a:r>
              <a:rPr sz="1600" spc="-25" dirty="0">
                <a:latin typeface="Calibri"/>
                <a:cs typeface="Calibri"/>
              </a:rPr>
              <a:t> </a:t>
            </a:r>
            <a:r>
              <a:rPr sz="1600" spc="-10" dirty="0">
                <a:latin typeface="Calibri"/>
                <a:cs typeface="Calibri"/>
              </a:rPr>
              <a:t>valuations Equity</a:t>
            </a:r>
            <a:endParaRPr sz="1600">
              <a:latin typeface="Calibri"/>
              <a:cs typeface="Calibri"/>
            </a:endParaRPr>
          </a:p>
        </p:txBody>
      </p:sp>
      <p:grpSp>
        <p:nvGrpSpPr>
          <p:cNvPr id="22" name="object 22"/>
          <p:cNvGrpSpPr/>
          <p:nvPr/>
        </p:nvGrpSpPr>
        <p:grpSpPr>
          <a:xfrm>
            <a:off x="6034949" y="3504429"/>
            <a:ext cx="5247640" cy="603885"/>
            <a:chOff x="6034949" y="3504429"/>
            <a:chExt cx="5247640" cy="603885"/>
          </a:xfrm>
        </p:grpSpPr>
        <p:sp>
          <p:nvSpPr>
            <p:cNvPr id="23" name="object 23"/>
            <p:cNvSpPr/>
            <p:nvPr/>
          </p:nvSpPr>
          <p:spPr>
            <a:xfrm>
              <a:off x="6034949" y="3504429"/>
              <a:ext cx="5247640" cy="603885"/>
            </a:xfrm>
            <a:custGeom>
              <a:avLst/>
              <a:gdLst/>
              <a:ahLst/>
              <a:cxnLst/>
              <a:rect l="l" t="t" r="r" b="b"/>
              <a:pathLst>
                <a:path w="5247640" h="603885">
                  <a:moveTo>
                    <a:pt x="5187011" y="0"/>
                  </a:moveTo>
                  <a:lnTo>
                    <a:pt x="60346" y="0"/>
                  </a:lnTo>
                  <a:lnTo>
                    <a:pt x="36856" y="4742"/>
                  </a:lnTo>
                  <a:lnTo>
                    <a:pt x="17675" y="17675"/>
                  </a:lnTo>
                  <a:lnTo>
                    <a:pt x="4742" y="36857"/>
                  </a:lnTo>
                  <a:lnTo>
                    <a:pt x="0" y="60347"/>
                  </a:lnTo>
                  <a:lnTo>
                    <a:pt x="0" y="543139"/>
                  </a:lnTo>
                  <a:lnTo>
                    <a:pt x="4742" y="566629"/>
                  </a:lnTo>
                  <a:lnTo>
                    <a:pt x="17675" y="585811"/>
                  </a:lnTo>
                  <a:lnTo>
                    <a:pt x="36856" y="598743"/>
                  </a:lnTo>
                  <a:lnTo>
                    <a:pt x="60346" y="603486"/>
                  </a:lnTo>
                  <a:lnTo>
                    <a:pt x="5187011" y="603486"/>
                  </a:lnTo>
                  <a:lnTo>
                    <a:pt x="5210501" y="598743"/>
                  </a:lnTo>
                  <a:lnTo>
                    <a:pt x="5229683" y="585811"/>
                  </a:lnTo>
                  <a:lnTo>
                    <a:pt x="5242616" y="566629"/>
                  </a:lnTo>
                  <a:lnTo>
                    <a:pt x="5247359" y="543139"/>
                  </a:lnTo>
                  <a:lnTo>
                    <a:pt x="5247359" y="60347"/>
                  </a:lnTo>
                  <a:lnTo>
                    <a:pt x="5242616" y="36857"/>
                  </a:lnTo>
                  <a:lnTo>
                    <a:pt x="5229683" y="17675"/>
                  </a:lnTo>
                  <a:lnTo>
                    <a:pt x="5210501" y="4742"/>
                  </a:lnTo>
                  <a:lnTo>
                    <a:pt x="5187011" y="0"/>
                  </a:lnTo>
                  <a:close/>
                </a:path>
              </a:pathLst>
            </a:custGeom>
            <a:solidFill>
              <a:srgbClr val="F2F2F2"/>
            </a:solidFill>
          </p:spPr>
          <p:txBody>
            <a:bodyPr wrap="square" lIns="0" tIns="0" rIns="0" bIns="0" rtlCol="0"/>
            <a:lstStyle/>
            <a:p>
              <a:endParaRPr/>
            </a:p>
          </p:txBody>
        </p:sp>
        <p:pic>
          <p:nvPicPr>
            <p:cNvPr id="24" name="object 24"/>
            <p:cNvPicPr/>
            <p:nvPr/>
          </p:nvPicPr>
          <p:blipFill>
            <a:blip r:embed="rId11" cstate="print"/>
            <a:stretch>
              <a:fillRect/>
            </a:stretch>
          </p:blipFill>
          <p:spPr>
            <a:xfrm>
              <a:off x="6181344" y="3639312"/>
              <a:ext cx="268224" cy="335280"/>
            </a:xfrm>
            <a:prstGeom prst="rect">
              <a:avLst/>
            </a:prstGeom>
          </p:spPr>
        </p:pic>
      </p:grpSp>
      <p:grpSp>
        <p:nvGrpSpPr>
          <p:cNvPr id="25" name="object 25"/>
          <p:cNvGrpSpPr/>
          <p:nvPr/>
        </p:nvGrpSpPr>
        <p:grpSpPr>
          <a:xfrm>
            <a:off x="6034949" y="4258787"/>
            <a:ext cx="5247640" cy="603885"/>
            <a:chOff x="6034949" y="4258787"/>
            <a:chExt cx="5247640" cy="603885"/>
          </a:xfrm>
        </p:grpSpPr>
        <p:sp>
          <p:nvSpPr>
            <p:cNvPr id="26" name="object 26"/>
            <p:cNvSpPr/>
            <p:nvPr/>
          </p:nvSpPr>
          <p:spPr>
            <a:xfrm>
              <a:off x="6034949" y="4258787"/>
              <a:ext cx="5247640" cy="603885"/>
            </a:xfrm>
            <a:custGeom>
              <a:avLst/>
              <a:gdLst/>
              <a:ahLst/>
              <a:cxnLst/>
              <a:rect l="l" t="t" r="r" b="b"/>
              <a:pathLst>
                <a:path w="5247640" h="603885">
                  <a:moveTo>
                    <a:pt x="5187011" y="0"/>
                  </a:moveTo>
                  <a:lnTo>
                    <a:pt x="60346" y="0"/>
                  </a:lnTo>
                  <a:lnTo>
                    <a:pt x="36856" y="4742"/>
                  </a:lnTo>
                  <a:lnTo>
                    <a:pt x="17675" y="17675"/>
                  </a:lnTo>
                  <a:lnTo>
                    <a:pt x="4742" y="36857"/>
                  </a:lnTo>
                  <a:lnTo>
                    <a:pt x="0" y="60347"/>
                  </a:lnTo>
                  <a:lnTo>
                    <a:pt x="0" y="543138"/>
                  </a:lnTo>
                  <a:lnTo>
                    <a:pt x="4742" y="566628"/>
                  </a:lnTo>
                  <a:lnTo>
                    <a:pt x="17675" y="585810"/>
                  </a:lnTo>
                  <a:lnTo>
                    <a:pt x="36856" y="598743"/>
                  </a:lnTo>
                  <a:lnTo>
                    <a:pt x="60346" y="603486"/>
                  </a:lnTo>
                  <a:lnTo>
                    <a:pt x="5187011" y="603486"/>
                  </a:lnTo>
                  <a:lnTo>
                    <a:pt x="5210501" y="598743"/>
                  </a:lnTo>
                  <a:lnTo>
                    <a:pt x="5229683" y="585810"/>
                  </a:lnTo>
                  <a:lnTo>
                    <a:pt x="5242616" y="566628"/>
                  </a:lnTo>
                  <a:lnTo>
                    <a:pt x="5247359" y="543138"/>
                  </a:lnTo>
                  <a:lnTo>
                    <a:pt x="5247359" y="60347"/>
                  </a:lnTo>
                  <a:lnTo>
                    <a:pt x="5242616" y="36857"/>
                  </a:lnTo>
                  <a:lnTo>
                    <a:pt x="5229683" y="17675"/>
                  </a:lnTo>
                  <a:lnTo>
                    <a:pt x="5210501" y="4742"/>
                  </a:lnTo>
                  <a:lnTo>
                    <a:pt x="5187011" y="0"/>
                  </a:lnTo>
                  <a:close/>
                </a:path>
              </a:pathLst>
            </a:custGeom>
            <a:solidFill>
              <a:srgbClr val="F2F2F2"/>
            </a:solidFill>
          </p:spPr>
          <p:txBody>
            <a:bodyPr wrap="square" lIns="0" tIns="0" rIns="0" bIns="0" rtlCol="0"/>
            <a:lstStyle/>
            <a:p>
              <a:endParaRPr/>
            </a:p>
          </p:txBody>
        </p:sp>
        <p:pic>
          <p:nvPicPr>
            <p:cNvPr id="27" name="object 27"/>
            <p:cNvPicPr/>
            <p:nvPr/>
          </p:nvPicPr>
          <p:blipFill>
            <a:blip r:embed="rId12" cstate="print"/>
            <a:stretch>
              <a:fillRect/>
            </a:stretch>
          </p:blipFill>
          <p:spPr>
            <a:xfrm>
              <a:off x="6181344" y="4392167"/>
              <a:ext cx="268224" cy="335280"/>
            </a:xfrm>
            <a:prstGeom prst="rect">
              <a:avLst/>
            </a:prstGeom>
          </p:spPr>
        </p:pic>
      </p:grpSp>
      <p:grpSp>
        <p:nvGrpSpPr>
          <p:cNvPr id="28" name="object 28"/>
          <p:cNvGrpSpPr/>
          <p:nvPr/>
        </p:nvGrpSpPr>
        <p:grpSpPr>
          <a:xfrm>
            <a:off x="6034949" y="5013144"/>
            <a:ext cx="5247640" cy="603885"/>
            <a:chOff x="6034949" y="5013144"/>
            <a:chExt cx="5247640" cy="603885"/>
          </a:xfrm>
        </p:grpSpPr>
        <p:sp>
          <p:nvSpPr>
            <p:cNvPr id="29" name="object 29"/>
            <p:cNvSpPr/>
            <p:nvPr/>
          </p:nvSpPr>
          <p:spPr>
            <a:xfrm>
              <a:off x="6034949" y="5013144"/>
              <a:ext cx="5247640" cy="603885"/>
            </a:xfrm>
            <a:custGeom>
              <a:avLst/>
              <a:gdLst/>
              <a:ahLst/>
              <a:cxnLst/>
              <a:rect l="l" t="t" r="r" b="b"/>
              <a:pathLst>
                <a:path w="5247640" h="603885">
                  <a:moveTo>
                    <a:pt x="5187011" y="0"/>
                  </a:moveTo>
                  <a:lnTo>
                    <a:pt x="60346" y="0"/>
                  </a:lnTo>
                  <a:lnTo>
                    <a:pt x="36856" y="4742"/>
                  </a:lnTo>
                  <a:lnTo>
                    <a:pt x="17675" y="17675"/>
                  </a:lnTo>
                  <a:lnTo>
                    <a:pt x="4742" y="36857"/>
                  </a:lnTo>
                  <a:lnTo>
                    <a:pt x="0" y="60347"/>
                  </a:lnTo>
                  <a:lnTo>
                    <a:pt x="0" y="543138"/>
                  </a:lnTo>
                  <a:lnTo>
                    <a:pt x="4742" y="566628"/>
                  </a:lnTo>
                  <a:lnTo>
                    <a:pt x="17675" y="585810"/>
                  </a:lnTo>
                  <a:lnTo>
                    <a:pt x="36856" y="598743"/>
                  </a:lnTo>
                  <a:lnTo>
                    <a:pt x="60346" y="603486"/>
                  </a:lnTo>
                  <a:lnTo>
                    <a:pt x="5187011" y="603486"/>
                  </a:lnTo>
                  <a:lnTo>
                    <a:pt x="5210501" y="598743"/>
                  </a:lnTo>
                  <a:lnTo>
                    <a:pt x="5229683" y="585810"/>
                  </a:lnTo>
                  <a:lnTo>
                    <a:pt x="5242616" y="566628"/>
                  </a:lnTo>
                  <a:lnTo>
                    <a:pt x="5247359" y="543138"/>
                  </a:lnTo>
                  <a:lnTo>
                    <a:pt x="5247359" y="60347"/>
                  </a:lnTo>
                  <a:lnTo>
                    <a:pt x="5242616" y="36857"/>
                  </a:lnTo>
                  <a:lnTo>
                    <a:pt x="5229683" y="17675"/>
                  </a:lnTo>
                  <a:lnTo>
                    <a:pt x="5210501" y="4742"/>
                  </a:lnTo>
                  <a:lnTo>
                    <a:pt x="5187011" y="0"/>
                  </a:lnTo>
                  <a:close/>
                </a:path>
              </a:pathLst>
            </a:custGeom>
            <a:solidFill>
              <a:srgbClr val="F2F2F2"/>
            </a:solidFill>
          </p:spPr>
          <p:txBody>
            <a:bodyPr wrap="square" lIns="0" tIns="0" rIns="0" bIns="0" rtlCol="0"/>
            <a:lstStyle/>
            <a:p>
              <a:endParaRPr/>
            </a:p>
          </p:txBody>
        </p:sp>
        <p:pic>
          <p:nvPicPr>
            <p:cNvPr id="30" name="object 30"/>
            <p:cNvPicPr/>
            <p:nvPr/>
          </p:nvPicPr>
          <p:blipFill>
            <a:blip r:embed="rId13" cstate="print"/>
            <a:stretch>
              <a:fillRect/>
            </a:stretch>
          </p:blipFill>
          <p:spPr>
            <a:xfrm>
              <a:off x="6181344" y="5148072"/>
              <a:ext cx="268224" cy="335279"/>
            </a:xfrm>
            <a:prstGeom prst="rect">
              <a:avLst/>
            </a:prstGeom>
          </p:spPr>
        </p:pic>
      </p:grpSp>
      <p:grpSp>
        <p:nvGrpSpPr>
          <p:cNvPr id="31" name="object 31"/>
          <p:cNvGrpSpPr/>
          <p:nvPr/>
        </p:nvGrpSpPr>
        <p:grpSpPr>
          <a:xfrm>
            <a:off x="6034949" y="5767502"/>
            <a:ext cx="5247640" cy="603885"/>
            <a:chOff x="6034949" y="5767502"/>
            <a:chExt cx="5247640" cy="603885"/>
          </a:xfrm>
        </p:grpSpPr>
        <p:sp>
          <p:nvSpPr>
            <p:cNvPr id="32" name="object 32"/>
            <p:cNvSpPr/>
            <p:nvPr/>
          </p:nvSpPr>
          <p:spPr>
            <a:xfrm>
              <a:off x="6034949" y="5767502"/>
              <a:ext cx="5247640" cy="603885"/>
            </a:xfrm>
            <a:custGeom>
              <a:avLst/>
              <a:gdLst/>
              <a:ahLst/>
              <a:cxnLst/>
              <a:rect l="l" t="t" r="r" b="b"/>
              <a:pathLst>
                <a:path w="5247640" h="603885">
                  <a:moveTo>
                    <a:pt x="5187011" y="0"/>
                  </a:moveTo>
                  <a:lnTo>
                    <a:pt x="60346" y="0"/>
                  </a:lnTo>
                  <a:lnTo>
                    <a:pt x="36856" y="4742"/>
                  </a:lnTo>
                  <a:lnTo>
                    <a:pt x="17675" y="17675"/>
                  </a:lnTo>
                  <a:lnTo>
                    <a:pt x="4742" y="36857"/>
                  </a:lnTo>
                  <a:lnTo>
                    <a:pt x="0" y="60347"/>
                  </a:lnTo>
                  <a:lnTo>
                    <a:pt x="0" y="543138"/>
                  </a:lnTo>
                  <a:lnTo>
                    <a:pt x="4742" y="566628"/>
                  </a:lnTo>
                  <a:lnTo>
                    <a:pt x="17675" y="585810"/>
                  </a:lnTo>
                  <a:lnTo>
                    <a:pt x="36856" y="598743"/>
                  </a:lnTo>
                  <a:lnTo>
                    <a:pt x="60346" y="603485"/>
                  </a:lnTo>
                  <a:lnTo>
                    <a:pt x="5187011" y="603485"/>
                  </a:lnTo>
                  <a:lnTo>
                    <a:pt x="5210501" y="598743"/>
                  </a:lnTo>
                  <a:lnTo>
                    <a:pt x="5229683" y="585810"/>
                  </a:lnTo>
                  <a:lnTo>
                    <a:pt x="5242616" y="566628"/>
                  </a:lnTo>
                  <a:lnTo>
                    <a:pt x="5247359" y="543138"/>
                  </a:lnTo>
                  <a:lnTo>
                    <a:pt x="5247359" y="60347"/>
                  </a:lnTo>
                  <a:lnTo>
                    <a:pt x="5242616" y="36857"/>
                  </a:lnTo>
                  <a:lnTo>
                    <a:pt x="5229683" y="17675"/>
                  </a:lnTo>
                  <a:lnTo>
                    <a:pt x="5210501" y="4742"/>
                  </a:lnTo>
                  <a:lnTo>
                    <a:pt x="5187011" y="0"/>
                  </a:lnTo>
                  <a:close/>
                </a:path>
              </a:pathLst>
            </a:custGeom>
            <a:solidFill>
              <a:srgbClr val="F2F2F2"/>
            </a:solidFill>
          </p:spPr>
          <p:txBody>
            <a:bodyPr wrap="square" lIns="0" tIns="0" rIns="0" bIns="0" rtlCol="0"/>
            <a:lstStyle/>
            <a:p>
              <a:endParaRPr/>
            </a:p>
          </p:txBody>
        </p:sp>
        <p:pic>
          <p:nvPicPr>
            <p:cNvPr id="33" name="object 33"/>
            <p:cNvPicPr/>
            <p:nvPr/>
          </p:nvPicPr>
          <p:blipFill>
            <a:blip r:embed="rId14" cstate="print"/>
            <a:stretch>
              <a:fillRect/>
            </a:stretch>
          </p:blipFill>
          <p:spPr>
            <a:xfrm>
              <a:off x="6181344" y="5900927"/>
              <a:ext cx="268224" cy="335279"/>
            </a:xfrm>
            <a:prstGeom prst="rect">
              <a:avLst/>
            </a:prstGeom>
          </p:spPr>
        </p:pic>
      </p:grpSp>
      <p:sp>
        <p:nvSpPr>
          <p:cNvPr id="34" name="object 34"/>
          <p:cNvSpPr txBox="1"/>
          <p:nvPr/>
        </p:nvSpPr>
        <p:spPr>
          <a:xfrm>
            <a:off x="6647624" y="3645916"/>
            <a:ext cx="1405890" cy="2531110"/>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Cap</a:t>
            </a:r>
            <a:r>
              <a:rPr sz="1600" spc="-25" dirty="0">
                <a:latin typeface="Calibri"/>
                <a:cs typeface="Calibri"/>
              </a:rPr>
              <a:t> </a:t>
            </a:r>
            <a:r>
              <a:rPr sz="1600" spc="-10" dirty="0">
                <a:latin typeface="Calibri"/>
                <a:cs typeface="Calibri"/>
              </a:rPr>
              <a:t>table</a:t>
            </a:r>
            <a:endParaRPr sz="1600">
              <a:latin typeface="Calibri"/>
              <a:cs typeface="Calibri"/>
            </a:endParaRPr>
          </a:p>
          <a:p>
            <a:pPr marL="12700" marR="5080">
              <a:lnSpc>
                <a:spcPts val="5950"/>
              </a:lnSpc>
              <a:spcBef>
                <a:spcPts val="844"/>
              </a:spcBef>
            </a:pPr>
            <a:r>
              <a:rPr sz="1600" dirty="0">
                <a:latin typeface="Calibri"/>
                <a:cs typeface="Calibri"/>
              </a:rPr>
              <a:t>Seed</a:t>
            </a:r>
            <a:r>
              <a:rPr sz="1600" spc="-40" dirty="0">
                <a:latin typeface="Calibri"/>
                <a:cs typeface="Calibri"/>
              </a:rPr>
              <a:t> </a:t>
            </a:r>
            <a:r>
              <a:rPr sz="1600" spc="-10" dirty="0">
                <a:latin typeface="Calibri"/>
                <a:cs typeface="Calibri"/>
              </a:rPr>
              <a:t>investment </a:t>
            </a:r>
            <a:r>
              <a:rPr sz="1600" spc="-25" dirty="0">
                <a:latin typeface="Calibri"/>
                <a:cs typeface="Calibri"/>
              </a:rPr>
              <a:t>VC</a:t>
            </a:r>
            <a:endParaRPr sz="1600">
              <a:latin typeface="Calibri"/>
              <a:cs typeface="Calibri"/>
            </a:endParaRPr>
          </a:p>
          <a:p>
            <a:pPr>
              <a:lnSpc>
                <a:spcPct val="100000"/>
              </a:lnSpc>
              <a:spcBef>
                <a:spcPts val="1185"/>
              </a:spcBef>
            </a:pPr>
            <a:endParaRPr sz="1600">
              <a:latin typeface="Calibri"/>
              <a:cs typeface="Calibri"/>
            </a:endParaRPr>
          </a:p>
          <a:p>
            <a:pPr marL="12700">
              <a:lnSpc>
                <a:spcPct val="100000"/>
              </a:lnSpc>
              <a:spcBef>
                <a:spcPts val="5"/>
              </a:spcBef>
            </a:pPr>
            <a:r>
              <a:rPr sz="1600" dirty="0">
                <a:latin typeface="Calibri"/>
                <a:cs typeface="Calibri"/>
              </a:rPr>
              <a:t>Preferred</a:t>
            </a:r>
            <a:r>
              <a:rPr sz="1600" spc="-65" dirty="0">
                <a:latin typeface="Calibri"/>
                <a:cs typeface="Calibri"/>
              </a:rPr>
              <a:t> </a:t>
            </a:r>
            <a:r>
              <a:rPr sz="1600" spc="-10" dirty="0">
                <a:latin typeface="Calibri"/>
                <a:cs typeface="Calibri"/>
              </a:rPr>
              <a:t>shares</a:t>
            </a:r>
            <a:endParaRPr sz="16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43398" y="3132835"/>
            <a:ext cx="3505835"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Arial"/>
                <a:cs typeface="Arial"/>
              </a:rPr>
              <a:t>Operational</a:t>
            </a:r>
            <a:r>
              <a:rPr sz="3600" b="1" spc="-50" dirty="0">
                <a:solidFill>
                  <a:srgbClr val="FFFFFF"/>
                </a:solidFill>
                <a:latin typeface="Arial"/>
                <a:cs typeface="Arial"/>
              </a:rPr>
              <a:t> </a:t>
            </a:r>
            <a:r>
              <a:rPr sz="3600" b="1" spc="-20" dirty="0">
                <a:solidFill>
                  <a:srgbClr val="FFFFFF"/>
                </a:solidFill>
                <a:latin typeface="Arial"/>
                <a:cs typeface="Arial"/>
              </a:rPr>
              <a:t>risk</a:t>
            </a:r>
            <a:endParaRPr sz="36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11836" rIns="0" bIns="0" rtlCol="0">
            <a:spAutoFit/>
          </a:bodyPr>
          <a:lstStyle/>
          <a:p>
            <a:pPr marL="81915">
              <a:lnSpc>
                <a:spcPct val="100000"/>
              </a:lnSpc>
              <a:spcBef>
                <a:spcPts val="100"/>
              </a:spcBef>
            </a:pPr>
            <a:r>
              <a:rPr sz="4400" dirty="0"/>
              <a:t>Sources</a:t>
            </a:r>
            <a:r>
              <a:rPr sz="4400" spc="-100" dirty="0"/>
              <a:t> </a:t>
            </a:r>
            <a:r>
              <a:rPr sz="4400" dirty="0"/>
              <a:t>of</a:t>
            </a:r>
            <a:r>
              <a:rPr sz="4400" spc="-95" dirty="0"/>
              <a:t> </a:t>
            </a:r>
            <a:r>
              <a:rPr sz="4400" dirty="0"/>
              <a:t>Operational</a:t>
            </a:r>
            <a:r>
              <a:rPr sz="4400" spc="-95" dirty="0"/>
              <a:t> </a:t>
            </a:r>
            <a:r>
              <a:rPr sz="4400" spc="-20" dirty="0"/>
              <a:t>risk</a:t>
            </a:r>
            <a:endParaRPr sz="4400"/>
          </a:p>
        </p:txBody>
      </p:sp>
      <p:grpSp>
        <p:nvGrpSpPr>
          <p:cNvPr id="3" name="object 3"/>
          <p:cNvGrpSpPr/>
          <p:nvPr/>
        </p:nvGrpSpPr>
        <p:grpSpPr>
          <a:xfrm>
            <a:off x="920812" y="1915697"/>
            <a:ext cx="897255" cy="897255"/>
            <a:chOff x="920812" y="1915697"/>
            <a:chExt cx="897255" cy="897255"/>
          </a:xfrm>
        </p:grpSpPr>
        <p:sp>
          <p:nvSpPr>
            <p:cNvPr id="4" name="object 4"/>
            <p:cNvSpPr/>
            <p:nvPr/>
          </p:nvSpPr>
          <p:spPr>
            <a:xfrm>
              <a:off x="920812" y="1915697"/>
              <a:ext cx="897255" cy="897255"/>
            </a:xfrm>
            <a:custGeom>
              <a:avLst/>
              <a:gdLst/>
              <a:ahLst/>
              <a:cxnLst/>
              <a:rect l="l" t="t" r="r" b="b"/>
              <a:pathLst>
                <a:path w="897255" h="897255">
                  <a:moveTo>
                    <a:pt x="448622" y="0"/>
                  </a:moveTo>
                  <a:lnTo>
                    <a:pt x="399740" y="2632"/>
                  </a:lnTo>
                  <a:lnTo>
                    <a:pt x="352382" y="10347"/>
                  </a:lnTo>
                  <a:lnTo>
                    <a:pt x="306823" y="22871"/>
                  </a:lnTo>
                  <a:lnTo>
                    <a:pt x="263336" y="39929"/>
                  </a:lnTo>
                  <a:lnTo>
                    <a:pt x="222194" y="61250"/>
                  </a:lnTo>
                  <a:lnTo>
                    <a:pt x="183672" y="86558"/>
                  </a:lnTo>
                  <a:lnTo>
                    <a:pt x="148042" y="115580"/>
                  </a:lnTo>
                  <a:lnTo>
                    <a:pt x="115580" y="148042"/>
                  </a:lnTo>
                  <a:lnTo>
                    <a:pt x="86558" y="183672"/>
                  </a:lnTo>
                  <a:lnTo>
                    <a:pt x="61250" y="222194"/>
                  </a:lnTo>
                  <a:lnTo>
                    <a:pt x="39929" y="263335"/>
                  </a:lnTo>
                  <a:lnTo>
                    <a:pt x="22871" y="306823"/>
                  </a:lnTo>
                  <a:lnTo>
                    <a:pt x="10347" y="352382"/>
                  </a:lnTo>
                  <a:lnTo>
                    <a:pt x="2632" y="399740"/>
                  </a:lnTo>
                  <a:lnTo>
                    <a:pt x="0" y="448622"/>
                  </a:lnTo>
                  <a:lnTo>
                    <a:pt x="2632" y="497504"/>
                  </a:lnTo>
                  <a:lnTo>
                    <a:pt x="10347" y="544862"/>
                  </a:lnTo>
                  <a:lnTo>
                    <a:pt x="22871" y="590422"/>
                  </a:lnTo>
                  <a:lnTo>
                    <a:pt x="39929" y="633909"/>
                  </a:lnTo>
                  <a:lnTo>
                    <a:pt x="61250" y="675051"/>
                  </a:lnTo>
                  <a:lnTo>
                    <a:pt x="86558" y="713573"/>
                  </a:lnTo>
                  <a:lnTo>
                    <a:pt x="115580" y="749203"/>
                  </a:lnTo>
                  <a:lnTo>
                    <a:pt x="148042" y="781665"/>
                  </a:lnTo>
                  <a:lnTo>
                    <a:pt x="183672" y="810687"/>
                  </a:lnTo>
                  <a:lnTo>
                    <a:pt x="222194" y="835995"/>
                  </a:lnTo>
                  <a:lnTo>
                    <a:pt x="263336" y="857316"/>
                  </a:lnTo>
                  <a:lnTo>
                    <a:pt x="306823" y="874374"/>
                  </a:lnTo>
                  <a:lnTo>
                    <a:pt x="352382" y="886898"/>
                  </a:lnTo>
                  <a:lnTo>
                    <a:pt x="399740" y="894613"/>
                  </a:lnTo>
                  <a:lnTo>
                    <a:pt x="448622" y="897246"/>
                  </a:lnTo>
                  <a:lnTo>
                    <a:pt x="497505" y="894613"/>
                  </a:lnTo>
                  <a:lnTo>
                    <a:pt x="544863" y="886898"/>
                  </a:lnTo>
                  <a:lnTo>
                    <a:pt x="590422" y="874374"/>
                  </a:lnTo>
                  <a:lnTo>
                    <a:pt x="633909" y="857316"/>
                  </a:lnTo>
                  <a:lnTo>
                    <a:pt x="675051" y="835995"/>
                  </a:lnTo>
                  <a:lnTo>
                    <a:pt x="713573" y="810687"/>
                  </a:lnTo>
                  <a:lnTo>
                    <a:pt x="749203" y="781665"/>
                  </a:lnTo>
                  <a:lnTo>
                    <a:pt x="781665" y="749203"/>
                  </a:lnTo>
                  <a:lnTo>
                    <a:pt x="810687" y="713573"/>
                  </a:lnTo>
                  <a:lnTo>
                    <a:pt x="835995" y="675051"/>
                  </a:lnTo>
                  <a:lnTo>
                    <a:pt x="857315" y="633909"/>
                  </a:lnTo>
                  <a:lnTo>
                    <a:pt x="874374" y="590422"/>
                  </a:lnTo>
                  <a:lnTo>
                    <a:pt x="886898" y="544862"/>
                  </a:lnTo>
                  <a:lnTo>
                    <a:pt x="894612" y="497504"/>
                  </a:lnTo>
                  <a:lnTo>
                    <a:pt x="897245" y="448622"/>
                  </a:lnTo>
                  <a:lnTo>
                    <a:pt x="894612" y="399740"/>
                  </a:lnTo>
                  <a:lnTo>
                    <a:pt x="886898" y="352382"/>
                  </a:lnTo>
                  <a:lnTo>
                    <a:pt x="874374" y="306823"/>
                  </a:lnTo>
                  <a:lnTo>
                    <a:pt x="857315" y="263335"/>
                  </a:lnTo>
                  <a:lnTo>
                    <a:pt x="835995" y="222194"/>
                  </a:lnTo>
                  <a:lnTo>
                    <a:pt x="810687" y="183672"/>
                  </a:lnTo>
                  <a:lnTo>
                    <a:pt x="781665" y="148042"/>
                  </a:lnTo>
                  <a:lnTo>
                    <a:pt x="749203" y="115580"/>
                  </a:lnTo>
                  <a:lnTo>
                    <a:pt x="713573" y="86558"/>
                  </a:lnTo>
                  <a:lnTo>
                    <a:pt x="675051" y="61250"/>
                  </a:lnTo>
                  <a:lnTo>
                    <a:pt x="633909" y="39929"/>
                  </a:lnTo>
                  <a:lnTo>
                    <a:pt x="590422" y="22871"/>
                  </a:lnTo>
                  <a:lnTo>
                    <a:pt x="544863" y="10347"/>
                  </a:lnTo>
                  <a:lnTo>
                    <a:pt x="497505" y="2632"/>
                  </a:lnTo>
                  <a:lnTo>
                    <a:pt x="448622" y="0"/>
                  </a:lnTo>
                  <a:close/>
                </a:path>
              </a:pathLst>
            </a:custGeom>
            <a:solidFill>
              <a:srgbClr val="F2F2F2"/>
            </a:solidFill>
          </p:spPr>
          <p:txBody>
            <a:bodyPr wrap="square" lIns="0" tIns="0" rIns="0" bIns="0" rtlCol="0"/>
            <a:lstStyle/>
            <a:p>
              <a:endParaRPr/>
            </a:p>
          </p:txBody>
        </p:sp>
        <p:pic>
          <p:nvPicPr>
            <p:cNvPr id="5" name="object 5"/>
            <p:cNvPicPr/>
            <p:nvPr/>
          </p:nvPicPr>
          <p:blipFill>
            <a:blip r:embed="rId2" cstate="print"/>
            <a:stretch>
              <a:fillRect/>
            </a:stretch>
          </p:blipFill>
          <p:spPr>
            <a:xfrm>
              <a:off x="1106423" y="2103120"/>
              <a:ext cx="524256" cy="524255"/>
            </a:xfrm>
            <a:prstGeom prst="rect">
              <a:avLst/>
            </a:prstGeom>
          </p:spPr>
        </p:pic>
      </p:grpSp>
      <p:sp>
        <p:nvSpPr>
          <p:cNvPr id="6" name="object 6"/>
          <p:cNvSpPr txBox="1"/>
          <p:nvPr/>
        </p:nvSpPr>
        <p:spPr>
          <a:xfrm>
            <a:off x="1997626" y="1971547"/>
            <a:ext cx="1781175" cy="720725"/>
          </a:xfrm>
          <a:prstGeom prst="rect">
            <a:avLst/>
          </a:prstGeom>
        </p:spPr>
        <p:txBody>
          <a:bodyPr vert="horz" wrap="square" lIns="0" tIns="53975" rIns="0" bIns="0" rtlCol="0">
            <a:spAutoFit/>
          </a:bodyPr>
          <a:lstStyle/>
          <a:p>
            <a:pPr marL="12700" marR="5080">
              <a:lnSpc>
                <a:spcPts val="2590"/>
              </a:lnSpc>
              <a:spcBef>
                <a:spcPts val="425"/>
              </a:spcBef>
            </a:pPr>
            <a:r>
              <a:rPr sz="2400" dirty="0">
                <a:latin typeface="Calibri"/>
                <a:cs typeface="Calibri"/>
              </a:rPr>
              <a:t>Cyber</a:t>
            </a:r>
            <a:r>
              <a:rPr sz="2400" spc="-35" dirty="0">
                <a:latin typeface="Calibri"/>
                <a:cs typeface="Calibri"/>
              </a:rPr>
              <a:t> </a:t>
            </a:r>
            <a:r>
              <a:rPr sz="2400" dirty="0">
                <a:latin typeface="Calibri"/>
                <a:cs typeface="Calibri"/>
              </a:rPr>
              <a:t>risk</a:t>
            </a:r>
            <a:r>
              <a:rPr sz="2400" spc="-40" dirty="0">
                <a:latin typeface="Calibri"/>
                <a:cs typeface="Calibri"/>
              </a:rPr>
              <a:t> </a:t>
            </a:r>
            <a:r>
              <a:rPr sz="2400" spc="-25" dirty="0">
                <a:latin typeface="Calibri"/>
                <a:cs typeface="Calibri"/>
              </a:rPr>
              <a:t>and </a:t>
            </a:r>
            <a:r>
              <a:rPr sz="2400" dirty="0">
                <a:latin typeface="Calibri"/>
                <a:cs typeface="Calibri"/>
              </a:rPr>
              <a:t>data</a:t>
            </a:r>
            <a:r>
              <a:rPr sz="2400" spc="-50" dirty="0">
                <a:latin typeface="Calibri"/>
                <a:cs typeface="Calibri"/>
              </a:rPr>
              <a:t> </a:t>
            </a:r>
            <a:r>
              <a:rPr sz="2400" spc="-10" dirty="0">
                <a:latin typeface="Calibri"/>
                <a:cs typeface="Calibri"/>
              </a:rPr>
              <a:t>security</a:t>
            </a:r>
            <a:endParaRPr sz="2400">
              <a:latin typeface="Calibri"/>
              <a:cs typeface="Calibri"/>
            </a:endParaRPr>
          </a:p>
        </p:txBody>
      </p:sp>
      <p:grpSp>
        <p:nvGrpSpPr>
          <p:cNvPr id="7" name="object 7"/>
          <p:cNvGrpSpPr/>
          <p:nvPr/>
        </p:nvGrpSpPr>
        <p:grpSpPr>
          <a:xfrm>
            <a:off x="4493774" y="1915697"/>
            <a:ext cx="897255" cy="897255"/>
            <a:chOff x="4493774" y="1915697"/>
            <a:chExt cx="897255" cy="897255"/>
          </a:xfrm>
        </p:grpSpPr>
        <p:sp>
          <p:nvSpPr>
            <p:cNvPr id="8" name="object 8"/>
            <p:cNvSpPr/>
            <p:nvPr/>
          </p:nvSpPr>
          <p:spPr>
            <a:xfrm>
              <a:off x="4493774" y="1915697"/>
              <a:ext cx="897255" cy="897255"/>
            </a:xfrm>
            <a:custGeom>
              <a:avLst/>
              <a:gdLst/>
              <a:ahLst/>
              <a:cxnLst/>
              <a:rect l="l" t="t" r="r" b="b"/>
              <a:pathLst>
                <a:path w="897254" h="897255">
                  <a:moveTo>
                    <a:pt x="448623" y="0"/>
                  </a:moveTo>
                  <a:lnTo>
                    <a:pt x="399741" y="2632"/>
                  </a:lnTo>
                  <a:lnTo>
                    <a:pt x="352383" y="10347"/>
                  </a:lnTo>
                  <a:lnTo>
                    <a:pt x="306823" y="22871"/>
                  </a:lnTo>
                  <a:lnTo>
                    <a:pt x="263336" y="39929"/>
                  </a:lnTo>
                  <a:lnTo>
                    <a:pt x="222194" y="61250"/>
                  </a:lnTo>
                  <a:lnTo>
                    <a:pt x="183672" y="86558"/>
                  </a:lnTo>
                  <a:lnTo>
                    <a:pt x="148043" y="115580"/>
                  </a:lnTo>
                  <a:lnTo>
                    <a:pt x="115580" y="148042"/>
                  </a:lnTo>
                  <a:lnTo>
                    <a:pt x="86558" y="183672"/>
                  </a:lnTo>
                  <a:lnTo>
                    <a:pt x="61250" y="222194"/>
                  </a:lnTo>
                  <a:lnTo>
                    <a:pt x="39929" y="263335"/>
                  </a:lnTo>
                  <a:lnTo>
                    <a:pt x="22871" y="306823"/>
                  </a:lnTo>
                  <a:lnTo>
                    <a:pt x="10347" y="352382"/>
                  </a:lnTo>
                  <a:lnTo>
                    <a:pt x="2632" y="399740"/>
                  </a:lnTo>
                  <a:lnTo>
                    <a:pt x="0" y="448622"/>
                  </a:lnTo>
                  <a:lnTo>
                    <a:pt x="2632" y="497504"/>
                  </a:lnTo>
                  <a:lnTo>
                    <a:pt x="10347" y="544862"/>
                  </a:lnTo>
                  <a:lnTo>
                    <a:pt x="22871" y="590422"/>
                  </a:lnTo>
                  <a:lnTo>
                    <a:pt x="39929" y="633909"/>
                  </a:lnTo>
                  <a:lnTo>
                    <a:pt x="61250" y="675051"/>
                  </a:lnTo>
                  <a:lnTo>
                    <a:pt x="86558" y="713573"/>
                  </a:lnTo>
                  <a:lnTo>
                    <a:pt x="115580" y="749203"/>
                  </a:lnTo>
                  <a:lnTo>
                    <a:pt x="148043" y="781665"/>
                  </a:lnTo>
                  <a:lnTo>
                    <a:pt x="183672" y="810687"/>
                  </a:lnTo>
                  <a:lnTo>
                    <a:pt x="222194" y="835995"/>
                  </a:lnTo>
                  <a:lnTo>
                    <a:pt x="263336" y="857316"/>
                  </a:lnTo>
                  <a:lnTo>
                    <a:pt x="306823" y="874374"/>
                  </a:lnTo>
                  <a:lnTo>
                    <a:pt x="352383" y="886898"/>
                  </a:lnTo>
                  <a:lnTo>
                    <a:pt x="399741" y="894613"/>
                  </a:lnTo>
                  <a:lnTo>
                    <a:pt x="448623" y="897246"/>
                  </a:lnTo>
                  <a:lnTo>
                    <a:pt x="497505" y="894613"/>
                  </a:lnTo>
                  <a:lnTo>
                    <a:pt x="544863" y="886898"/>
                  </a:lnTo>
                  <a:lnTo>
                    <a:pt x="590422" y="874374"/>
                  </a:lnTo>
                  <a:lnTo>
                    <a:pt x="633910" y="857316"/>
                  </a:lnTo>
                  <a:lnTo>
                    <a:pt x="675051" y="835995"/>
                  </a:lnTo>
                  <a:lnTo>
                    <a:pt x="713574" y="810687"/>
                  </a:lnTo>
                  <a:lnTo>
                    <a:pt x="749203" y="781665"/>
                  </a:lnTo>
                  <a:lnTo>
                    <a:pt x="781665" y="749203"/>
                  </a:lnTo>
                  <a:lnTo>
                    <a:pt x="810687" y="713573"/>
                  </a:lnTo>
                  <a:lnTo>
                    <a:pt x="835995" y="675051"/>
                  </a:lnTo>
                  <a:lnTo>
                    <a:pt x="857316" y="633909"/>
                  </a:lnTo>
                  <a:lnTo>
                    <a:pt x="874374" y="590422"/>
                  </a:lnTo>
                  <a:lnTo>
                    <a:pt x="886898" y="544862"/>
                  </a:lnTo>
                  <a:lnTo>
                    <a:pt x="894613" y="497504"/>
                  </a:lnTo>
                  <a:lnTo>
                    <a:pt x="897246" y="448622"/>
                  </a:lnTo>
                  <a:lnTo>
                    <a:pt x="894613" y="399740"/>
                  </a:lnTo>
                  <a:lnTo>
                    <a:pt x="886898" y="352382"/>
                  </a:lnTo>
                  <a:lnTo>
                    <a:pt x="874374" y="306823"/>
                  </a:lnTo>
                  <a:lnTo>
                    <a:pt x="857316" y="263335"/>
                  </a:lnTo>
                  <a:lnTo>
                    <a:pt x="835995" y="222194"/>
                  </a:lnTo>
                  <a:lnTo>
                    <a:pt x="810687" y="183672"/>
                  </a:lnTo>
                  <a:lnTo>
                    <a:pt x="781665" y="148042"/>
                  </a:lnTo>
                  <a:lnTo>
                    <a:pt x="749203" y="115580"/>
                  </a:lnTo>
                  <a:lnTo>
                    <a:pt x="713574" y="86558"/>
                  </a:lnTo>
                  <a:lnTo>
                    <a:pt x="675051" y="61250"/>
                  </a:lnTo>
                  <a:lnTo>
                    <a:pt x="633910" y="39929"/>
                  </a:lnTo>
                  <a:lnTo>
                    <a:pt x="590422" y="22871"/>
                  </a:lnTo>
                  <a:lnTo>
                    <a:pt x="544863" y="10347"/>
                  </a:lnTo>
                  <a:lnTo>
                    <a:pt x="497505" y="2632"/>
                  </a:lnTo>
                  <a:lnTo>
                    <a:pt x="448623" y="0"/>
                  </a:lnTo>
                  <a:close/>
                </a:path>
              </a:pathLst>
            </a:custGeom>
            <a:solidFill>
              <a:srgbClr val="F2F2F2"/>
            </a:solidFill>
          </p:spPr>
          <p:txBody>
            <a:bodyPr wrap="square" lIns="0" tIns="0" rIns="0" bIns="0" rtlCol="0"/>
            <a:lstStyle/>
            <a:p>
              <a:endParaRPr/>
            </a:p>
          </p:txBody>
        </p:sp>
        <p:pic>
          <p:nvPicPr>
            <p:cNvPr id="9" name="object 9"/>
            <p:cNvPicPr/>
            <p:nvPr/>
          </p:nvPicPr>
          <p:blipFill>
            <a:blip r:embed="rId3" cstate="print"/>
            <a:stretch>
              <a:fillRect/>
            </a:stretch>
          </p:blipFill>
          <p:spPr>
            <a:xfrm>
              <a:off x="4681728" y="2103120"/>
              <a:ext cx="521208" cy="524255"/>
            </a:xfrm>
            <a:prstGeom prst="rect">
              <a:avLst/>
            </a:prstGeom>
          </p:spPr>
        </p:pic>
      </p:grpSp>
      <p:sp>
        <p:nvSpPr>
          <p:cNvPr id="10" name="object 10"/>
          <p:cNvSpPr txBox="1"/>
          <p:nvPr/>
        </p:nvSpPr>
        <p:spPr>
          <a:xfrm>
            <a:off x="5570588" y="2136140"/>
            <a:ext cx="135382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Regulation</a:t>
            </a:r>
            <a:endParaRPr sz="2400">
              <a:latin typeface="Calibri"/>
              <a:cs typeface="Calibri"/>
            </a:endParaRPr>
          </a:p>
        </p:txBody>
      </p:sp>
      <p:grpSp>
        <p:nvGrpSpPr>
          <p:cNvPr id="11" name="object 11"/>
          <p:cNvGrpSpPr/>
          <p:nvPr/>
        </p:nvGrpSpPr>
        <p:grpSpPr>
          <a:xfrm>
            <a:off x="8066735" y="1915697"/>
            <a:ext cx="897255" cy="897255"/>
            <a:chOff x="8066735" y="1915697"/>
            <a:chExt cx="897255" cy="897255"/>
          </a:xfrm>
        </p:grpSpPr>
        <p:sp>
          <p:nvSpPr>
            <p:cNvPr id="12" name="object 12"/>
            <p:cNvSpPr/>
            <p:nvPr/>
          </p:nvSpPr>
          <p:spPr>
            <a:xfrm>
              <a:off x="8066735" y="1915697"/>
              <a:ext cx="897255" cy="897255"/>
            </a:xfrm>
            <a:custGeom>
              <a:avLst/>
              <a:gdLst/>
              <a:ahLst/>
              <a:cxnLst/>
              <a:rect l="l" t="t" r="r" b="b"/>
              <a:pathLst>
                <a:path w="897254" h="897255">
                  <a:moveTo>
                    <a:pt x="448623" y="0"/>
                  </a:moveTo>
                  <a:lnTo>
                    <a:pt x="399741" y="2632"/>
                  </a:lnTo>
                  <a:lnTo>
                    <a:pt x="352383" y="10347"/>
                  </a:lnTo>
                  <a:lnTo>
                    <a:pt x="306823" y="22871"/>
                  </a:lnTo>
                  <a:lnTo>
                    <a:pt x="263336" y="39929"/>
                  </a:lnTo>
                  <a:lnTo>
                    <a:pt x="222194" y="61250"/>
                  </a:lnTo>
                  <a:lnTo>
                    <a:pt x="183672" y="86558"/>
                  </a:lnTo>
                  <a:lnTo>
                    <a:pt x="148043" y="115580"/>
                  </a:lnTo>
                  <a:lnTo>
                    <a:pt x="115580" y="148042"/>
                  </a:lnTo>
                  <a:lnTo>
                    <a:pt x="86558" y="183672"/>
                  </a:lnTo>
                  <a:lnTo>
                    <a:pt x="61250" y="222194"/>
                  </a:lnTo>
                  <a:lnTo>
                    <a:pt x="39929" y="263335"/>
                  </a:lnTo>
                  <a:lnTo>
                    <a:pt x="22871" y="306823"/>
                  </a:lnTo>
                  <a:lnTo>
                    <a:pt x="10347" y="352382"/>
                  </a:lnTo>
                  <a:lnTo>
                    <a:pt x="2632" y="399740"/>
                  </a:lnTo>
                  <a:lnTo>
                    <a:pt x="0" y="448622"/>
                  </a:lnTo>
                  <a:lnTo>
                    <a:pt x="2632" y="497504"/>
                  </a:lnTo>
                  <a:lnTo>
                    <a:pt x="10347" y="544862"/>
                  </a:lnTo>
                  <a:lnTo>
                    <a:pt x="22871" y="590422"/>
                  </a:lnTo>
                  <a:lnTo>
                    <a:pt x="39929" y="633909"/>
                  </a:lnTo>
                  <a:lnTo>
                    <a:pt x="61250" y="675051"/>
                  </a:lnTo>
                  <a:lnTo>
                    <a:pt x="86558" y="713573"/>
                  </a:lnTo>
                  <a:lnTo>
                    <a:pt x="115580" y="749203"/>
                  </a:lnTo>
                  <a:lnTo>
                    <a:pt x="148043" y="781665"/>
                  </a:lnTo>
                  <a:lnTo>
                    <a:pt x="183672" y="810687"/>
                  </a:lnTo>
                  <a:lnTo>
                    <a:pt x="222194" y="835995"/>
                  </a:lnTo>
                  <a:lnTo>
                    <a:pt x="263336" y="857316"/>
                  </a:lnTo>
                  <a:lnTo>
                    <a:pt x="306823" y="874374"/>
                  </a:lnTo>
                  <a:lnTo>
                    <a:pt x="352383" y="886898"/>
                  </a:lnTo>
                  <a:lnTo>
                    <a:pt x="399741" y="894613"/>
                  </a:lnTo>
                  <a:lnTo>
                    <a:pt x="448623" y="897246"/>
                  </a:lnTo>
                  <a:lnTo>
                    <a:pt x="497505" y="894613"/>
                  </a:lnTo>
                  <a:lnTo>
                    <a:pt x="544863" y="886898"/>
                  </a:lnTo>
                  <a:lnTo>
                    <a:pt x="590422" y="874374"/>
                  </a:lnTo>
                  <a:lnTo>
                    <a:pt x="633910" y="857316"/>
                  </a:lnTo>
                  <a:lnTo>
                    <a:pt x="675051" y="835995"/>
                  </a:lnTo>
                  <a:lnTo>
                    <a:pt x="713574" y="810687"/>
                  </a:lnTo>
                  <a:lnTo>
                    <a:pt x="749203" y="781665"/>
                  </a:lnTo>
                  <a:lnTo>
                    <a:pt x="781665" y="749203"/>
                  </a:lnTo>
                  <a:lnTo>
                    <a:pt x="810687" y="713573"/>
                  </a:lnTo>
                  <a:lnTo>
                    <a:pt x="835995" y="675051"/>
                  </a:lnTo>
                  <a:lnTo>
                    <a:pt x="857316" y="633909"/>
                  </a:lnTo>
                  <a:lnTo>
                    <a:pt x="874374" y="590422"/>
                  </a:lnTo>
                  <a:lnTo>
                    <a:pt x="886898" y="544862"/>
                  </a:lnTo>
                  <a:lnTo>
                    <a:pt x="894613" y="497504"/>
                  </a:lnTo>
                  <a:lnTo>
                    <a:pt x="897246" y="448622"/>
                  </a:lnTo>
                  <a:lnTo>
                    <a:pt x="894613" y="399740"/>
                  </a:lnTo>
                  <a:lnTo>
                    <a:pt x="886898" y="352382"/>
                  </a:lnTo>
                  <a:lnTo>
                    <a:pt x="874374" y="306823"/>
                  </a:lnTo>
                  <a:lnTo>
                    <a:pt x="857316" y="263335"/>
                  </a:lnTo>
                  <a:lnTo>
                    <a:pt x="835995" y="222194"/>
                  </a:lnTo>
                  <a:lnTo>
                    <a:pt x="810687" y="183672"/>
                  </a:lnTo>
                  <a:lnTo>
                    <a:pt x="781665" y="148042"/>
                  </a:lnTo>
                  <a:lnTo>
                    <a:pt x="749203" y="115580"/>
                  </a:lnTo>
                  <a:lnTo>
                    <a:pt x="713574" y="86558"/>
                  </a:lnTo>
                  <a:lnTo>
                    <a:pt x="675051" y="61250"/>
                  </a:lnTo>
                  <a:lnTo>
                    <a:pt x="633910" y="39929"/>
                  </a:lnTo>
                  <a:lnTo>
                    <a:pt x="590422" y="22871"/>
                  </a:lnTo>
                  <a:lnTo>
                    <a:pt x="544863" y="10347"/>
                  </a:lnTo>
                  <a:lnTo>
                    <a:pt x="497505" y="2632"/>
                  </a:lnTo>
                  <a:lnTo>
                    <a:pt x="448623" y="0"/>
                  </a:lnTo>
                  <a:close/>
                </a:path>
              </a:pathLst>
            </a:custGeom>
            <a:solidFill>
              <a:srgbClr val="F2F2F2"/>
            </a:solidFill>
          </p:spPr>
          <p:txBody>
            <a:bodyPr wrap="square" lIns="0" tIns="0" rIns="0" bIns="0" rtlCol="0"/>
            <a:lstStyle/>
            <a:p>
              <a:endParaRPr/>
            </a:p>
          </p:txBody>
        </p:sp>
        <p:pic>
          <p:nvPicPr>
            <p:cNvPr id="13" name="object 13"/>
            <p:cNvPicPr/>
            <p:nvPr/>
          </p:nvPicPr>
          <p:blipFill>
            <a:blip r:embed="rId4" cstate="print"/>
            <a:stretch>
              <a:fillRect/>
            </a:stretch>
          </p:blipFill>
          <p:spPr>
            <a:xfrm>
              <a:off x="8253984" y="2103120"/>
              <a:ext cx="524255" cy="524255"/>
            </a:xfrm>
            <a:prstGeom prst="rect">
              <a:avLst/>
            </a:prstGeom>
          </p:spPr>
        </p:pic>
      </p:grpSp>
      <p:sp>
        <p:nvSpPr>
          <p:cNvPr id="14" name="object 14"/>
          <p:cNvSpPr txBox="1"/>
          <p:nvPr/>
        </p:nvSpPr>
        <p:spPr>
          <a:xfrm>
            <a:off x="9143548" y="2136140"/>
            <a:ext cx="153733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Outsourcing</a:t>
            </a:r>
            <a:endParaRPr sz="2400">
              <a:latin typeface="Calibri"/>
              <a:cs typeface="Calibri"/>
            </a:endParaRPr>
          </a:p>
        </p:txBody>
      </p:sp>
      <p:grpSp>
        <p:nvGrpSpPr>
          <p:cNvPr id="15" name="object 15"/>
          <p:cNvGrpSpPr/>
          <p:nvPr/>
        </p:nvGrpSpPr>
        <p:grpSpPr>
          <a:xfrm>
            <a:off x="920812" y="3552669"/>
            <a:ext cx="897255" cy="897255"/>
            <a:chOff x="920812" y="3552669"/>
            <a:chExt cx="897255" cy="897255"/>
          </a:xfrm>
        </p:grpSpPr>
        <p:sp>
          <p:nvSpPr>
            <p:cNvPr id="16" name="object 16"/>
            <p:cNvSpPr/>
            <p:nvPr/>
          </p:nvSpPr>
          <p:spPr>
            <a:xfrm>
              <a:off x="920812" y="3552669"/>
              <a:ext cx="897255" cy="897255"/>
            </a:xfrm>
            <a:custGeom>
              <a:avLst/>
              <a:gdLst/>
              <a:ahLst/>
              <a:cxnLst/>
              <a:rect l="l" t="t" r="r" b="b"/>
              <a:pathLst>
                <a:path w="897255" h="897254">
                  <a:moveTo>
                    <a:pt x="448622" y="0"/>
                  </a:moveTo>
                  <a:lnTo>
                    <a:pt x="399740" y="2632"/>
                  </a:lnTo>
                  <a:lnTo>
                    <a:pt x="352382" y="10347"/>
                  </a:lnTo>
                  <a:lnTo>
                    <a:pt x="306823" y="22871"/>
                  </a:lnTo>
                  <a:lnTo>
                    <a:pt x="263336" y="39929"/>
                  </a:lnTo>
                  <a:lnTo>
                    <a:pt x="222194" y="61250"/>
                  </a:lnTo>
                  <a:lnTo>
                    <a:pt x="183672" y="86558"/>
                  </a:lnTo>
                  <a:lnTo>
                    <a:pt x="148042" y="115580"/>
                  </a:lnTo>
                  <a:lnTo>
                    <a:pt x="115580" y="148042"/>
                  </a:lnTo>
                  <a:lnTo>
                    <a:pt x="86558" y="183672"/>
                  </a:lnTo>
                  <a:lnTo>
                    <a:pt x="61250" y="222194"/>
                  </a:lnTo>
                  <a:lnTo>
                    <a:pt x="39929" y="263335"/>
                  </a:lnTo>
                  <a:lnTo>
                    <a:pt x="22871" y="306823"/>
                  </a:lnTo>
                  <a:lnTo>
                    <a:pt x="10347" y="352382"/>
                  </a:lnTo>
                  <a:lnTo>
                    <a:pt x="2632" y="399740"/>
                  </a:lnTo>
                  <a:lnTo>
                    <a:pt x="0" y="448622"/>
                  </a:lnTo>
                  <a:lnTo>
                    <a:pt x="2632" y="497504"/>
                  </a:lnTo>
                  <a:lnTo>
                    <a:pt x="10347" y="544862"/>
                  </a:lnTo>
                  <a:lnTo>
                    <a:pt x="22871" y="590422"/>
                  </a:lnTo>
                  <a:lnTo>
                    <a:pt x="39929" y="633909"/>
                  </a:lnTo>
                  <a:lnTo>
                    <a:pt x="61250" y="675051"/>
                  </a:lnTo>
                  <a:lnTo>
                    <a:pt x="86558" y="713573"/>
                  </a:lnTo>
                  <a:lnTo>
                    <a:pt x="115580" y="749203"/>
                  </a:lnTo>
                  <a:lnTo>
                    <a:pt x="148042" y="781665"/>
                  </a:lnTo>
                  <a:lnTo>
                    <a:pt x="183672" y="810687"/>
                  </a:lnTo>
                  <a:lnTo>
                    <a:pt x="222194" y="835995"/>
                  </a:lnTo>
                  <a:lnTo>
                    <a:pt x="263336" y="857316"/>
                  </a:lnTo>
                  <a:lnTo>
                    <a:pt x="306823" y="874374"/>
                  </a:lnTo>
                  <a:lnTo>
                    <a:pt x="352382" y="886898"/>
                  </a:lnTo>
                  <a:lnTo>
                    <a:pt x="399740" y="894613"/>
                  </a:lnTo>
                  <a:lnTo>
                    <a:pt x="448622" y="897246"/>
                  </a:lnTo>
                  <a:lnTo>
                    <a:pt x="497505" y="894613"/>
                  </a:lnTo>
                  <a:lnTo>
                    <a:pt x="544863" y="886898"/>
                  </a:lnTo>
                  <a:lnTo>
                    <a:pt x="590422" y="874374"/>
                  </a:lnTo>
                  <a:lnTo>
                    <a:pt x="633909" y="857316"/>
                  </a:lnTo>
                  <a:lnTo>
                    <a:pt x="675051" y="835995"/>
                  </a:lnTo>
                  <a:lnTo>
                    <a:pt x="713573" y="810687"/>
                  </a:lnTo>
                  <a:lnTo>
                    <a:pt x="749203" y="781665"/>
                  </a:lnTo>
                  <a:lnTo>
                    <a:pt x="781665" y="749203"/>
                  </a:lnTo>
                  <a:lnTo>
                    <a:pt x="810687" y="713573"/>
                  </a:lnTo>
                  <a:lnTo>
                    <a:pt x="835995" y="675051"/>
                  </a:lnTo>
                  <a:lnTo>
                    <a:pt x="857315" y="633909"/>
                  </a:lnTo>
                  <a:lnTo>
                    <a:pt x="874374" y="590422"/>
                  </a:lnTo>
                  <a:lnTo>
                    <a:pt x="886898" y="544862"/>
                  </a:lnTo>
                  <a:lnTo>
                    <a:pt x="894612" y="497504"/>
                  </a:lnTo>
                  <a:lnTo>
                    <a:pt x="897245" y="448622"/>
                  </a:lnTo>
                  <a:lnTo>
                    <a:pt x="894612" y="399740"/>
                  </a:lnTo>
                  <a:lnTo>
                    <a:pt x="886898" y="352382"/>
                  </a:lnTo>
                  <a:lnTo>
                    <a:pt x="874374" y="306823"/>
                  </a:lnTo>
                  <a:lnTo>
                    <a:pt x="857315" y="263335"/>
                  </a:lnTo>
                  <a:lnTo>
                    <a:pt x="835995" y="222194"/>
                  </a:lnTo>
                  <a:lnTo>
                    <a:pt x="810687" y="183672"/>
                  </a:lnTo>
                  <a:lnTo>
                    <a:pt x="781665" y="148042"/>
                  </a:lnTo>
                  <a:lnTo>
                    <a:pt x="749203" y="115580"/>
                  </a:lnTo>
                  <a:lnTo>
                    <a:pt x="713573" y="86558"/>
                  </a:lnTo>
                  <a:lnTo>
                    <a:pt x="675051" y="61250"/>
                  </a:lnTo>
                  <a:lnTo>
                    <a:pt x="633909" y="39929"/>
                  </a:lnTo>
                  <a:lnTo>
                    <a:pt x="590422" y="22871"/>
                  </a:lnTo>
                  <a:lnTo>
                    <a:pt x="544863" y="10347"/>
                  </a:lnTo>
                  <a:lnTo>
                    <a:pt x="497505" y="2632"/>
                  </a:lnTo>
                  <a:lnTo>
                    <a:pt x="448622" y="0"/>
                  </a:lnTo>
                  <a:close/>
                </a:path>
              </a:pathLst>
            </a:custGeom>
            <a:solidFill>
              <a:srgbClr val="F2F2F2"/>
            </a:solidFill>
          </p:spPr>
          <p:txBody>
            <a:bodyPr wrap="square" lIns="0" tIns="0" rIns="0" bIns="0" rtlCol="0"/>
            <a:lstStyle/>
            <a:p>
              <a:endParaRPr/>
            </a:p>
          </p:txBody>
        </p:sp>
        <p:pic>
          <p:nvPicPr>
            <p:cNvPr id="17" name="object 17"/>
            <p:cNvPicPr/>
            <p:nvPr/>
          </p:nvPicPr>
          <p:blipFill>
            <a:blip r:embed="rId5" cstate="print"/>
            <a:stretch>
              <a:fillRect/>
            </a:stretch>
          </p:blipFill>
          <p:spPr>
            <a:xfrm>
              <a:off x="1106423" y="3739895"/>
              <a:ext cx="524256" cy="524256"/>
            </a:xfrm>
            <a:prstGeom prst="rect">
              <a:avLst/>
            </a:prstGeom>
          </p:spPr>
        </p:pic>
      </p:grpSp>
      <p:sp>
        <p:nvSpPr>
          <p:cNvPr id="18" name="object 18"/>
          <p:cNvSpPr txBox="1"/>
          <p:nvPr/>
        </p:nvSpPr>
        <p:spPr>
          <a:xfrm>
            <a:off x="1997626" y="3772916"/>
            <a:ext cx="200850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Geopolitical</a:t>
            </a:r>
            <a:r>
              <a:rPr sz="2400" spc="-85" dirty="0">
                <a:latin typeface="Calibri"/>
                <a:cs typeface="Calibri"/>
              </a:rPr>
              <a:t> </a:t>
            </a:r>
            <a:r>
              <a:rPr sz="2400" spc="-20" dirty="0">
                <a:latin typeface="Calibri"/>
                <a:cs typeface="Calibri"/>
              </a:rPr>
              <a:t>risk</a:t>
            </a:r>
            <a:endParaRPr sz="2400">
              <a:latin typeface="Calibri"/>
              <a:cs typeface="Calibri"/>
            </a:endParaRPr>
          </a:p>
        </p:txBody>
      </p:sp>
      <p:grpSp>
        <p:nvGrpSpPr>
          <p:cNvPr id="19" name="object 19"/>
          <p:cNvGrpSpPr/>
          <p:nvPr/>
        </p:nvGrpSpPr>
        <p:grpSpPr>
          <a:xfrm>
            <a:off x="4493774" y="3552669"/>
            <a:ext cx="897255" cy="897255"/>
            <a:chOff x="4493774" y="3552669"/>
            <a:chExt cx="897255" cy="897255"/>
          </a:xfrm>
        </p:grpSpPr>
        <p:sp>
          <p:nvSpPr>
            <p:cNvPr id="20" name="object 20"/>
            <p:cNvSpPr/>
            <p:nvPr/>
          </p:nvSpPr>
          <p:spPr>
            <a:xfrm>
              <a:off x="4493774" y="3552669"/>
              <a:ext cx="897255" cy="897255"/>
            </a:xfrm>
            <a:custGeom>
              <a:avLst/>
              <a:gdLst/>
              <a:ahLst/>
              <a:cxnLst/>
              <a:rect l="l" t="t" r="r" b="b"/>
              <a:pathLst>
                <a:path w="897254" h="897254">
                  <a:moveTo>
                    <a:pt x="448623" y="0"/>
                  </a:moveTo>
                  <a:lnTo>
                    <a:pt x="399741" y="2632"/>
                  </a:lnTo>
                  <a:lnTo>
                    <a:pt x="352383" y="10347"/>
                  </a:lnTo>
                  <a:lnTo>
                    <a:pt x="306823" y="22871"/>
                  </a:lnTo>
                  <a:lnTo>
                    <a:pt x="263336" y="39929"/>
                  </a:lnTo>
                  <a:lnTo>
                    <a:pt x="222194" y="61250"/>
                  </a:lnTo>
                  <a:lnTo>
                    <a:pt x="183672" y="86558"/>
                  </a:lnTo>
                  <a:lnTo>
                    <a:pt x="148043" y="115580"/>
                  </a:lnTo>
                  <a:lnTo>
                    <a:pt x="115580" y="148042"/>
                  </a:lnTo>
                  <a:lnTo>
                    <a:pt x="86558" y="183672"/>
                  </a:lnTo>
                  <a:lnTo>
                    <a:pt x="61250" y="222194"/>
                  </a:lnTo>
                  <a:lnTo>
                    <a:pt x="39929" y="263335"/>
                  </a:lnTo>
                  <a:lnTo>
                    <a:pt x="22871" y="306823"/>
                  </a:lnTo>
                  <a:lnTo>
                    <a:pt x="10347" y="352382"/>
                  </a:lnTo>
                  <a:lnTo>
                    <a:pt x="2632" y="399740"/>
                  </a:lnTo>
                  <a:lnTo>
                    <a:pt x="0" y="448622"/>
                  </a:lnTo>
                  <a:lnTo>
                    <a:pt x="2632" y="497504"/>
                  </a:lnTo>
                  <a:lnTo>
                    <a:pt x="10347" y="544862"/>
                  </a:lnTo>
                  <a:lnTo>
                    <a:pt x="22871" y="590422"/>
                  </a:lnTo>
                  <a:lnTo>
                    <a:pt x="39929" y="633909"/>
                  </a:lnTo>
                  <a:lnTo>
                    <a:pt x="61250" y="675051"/>
                  </a:lnTo>
                  <a:lnTo>
                    <a:pt x="86558" y="713573"/>
                  </a:lnTo>
                  <a:lnTo>
                    <a:pt x="115580" y="749203"/>
                  </a:lnTo>
                  <a:lnTo>
                    <a:pt x="148043" y="781665"/>
                  </a:lnTo>
                  <a:lnTo>
                    <a:pt x="183672" y="810687"/>
                  </a:lnTo>
                  <a:lnTo>
                    <a:pt x="222194" y="835995"/>
                  </a:lnTo>
                  <a:lnTo>
                    <a:pt x="263336" y="857316"/>
                  </a:lnTo>
                  <a:lnTo>
                    <a:pt x="306823" y="874374"/>
                  </a:lnTo>
                  <a:lnTo>
                    <a:pt x="352383" y="886898"/>
                  </a:lnTo>
                  <a:lnTo>
                    <a:pt x="399741" y="894613"/>
                  </a:lnTo>
                  <a:lnTo>
                    <a:pt x="448623" y="897246"/>
                  </a:lnTo>
                  <a:lnTo>
                    <a:pt x="497505" y="894613"/>
                  </a:lnTo>
                  <a:lnTo>
                    <a:pt x="544863" y="886898"/>
                  </a:lnTo>
                  <a:lnTo>
                    <a:pt x="590422" y="874374"/>
                  </a:lnTo>
                  <a:lnTo>
                    <a:pt x="633910" y="857316"/>
                  </a:lnTo>
                  <a:lnTo>
                    <a:pt x="675051" y="835995"/>
                  </a:lnTo>
                  <a:lnTo>
                    <a:pt x="713574" y="810687"/>
                  </a:lnTo>
                  <a:lnTo>
                    <a:pt x="749203" y="781665"/>
                  </a:lnTo>
                  <a:lnTo>
                    <a:pt x="781665" y="749203"/>
                  </a:lnTo>
                  <a:lnTo>
                    <a:pt x="810687" y="713573"/>
                  </a:lnTo>
                  <a:lnTo>
                    <a:pt x="835995" y="675051"/>
                  </a:lnTo>
                  <a:lnTo>
                    <a:pt x="857316" y="633909"/>
                  </a:lnTo>
                  <a:lnTo>
                    <a:pt x="874374" y="590422"/>
                  </a:lnTo>
                  <a:lnTo>
                    <a:pt x="886898" y="544862"/>
                  </a:lnTo>
                  <a:lnTo>
                    <a:pt x="894613" y="497504"/>
                  </a:lnTo>
                  <a:lnTo>
                    <a:pt x="897246" y="448622"/>
                  </a:lnTo>
                  <a:lnTo>
                    <a:pt x="894613" y="399740"/>
                  </a:lnTo>
                  <a:lnTo>
                    <a:pt x="886898" y="352382"/>
                  </a:lnTo>
                  <a:lnTo>
                    <a:pt x="874374" y="306823"/>
                  </a:lnTo>
                  <a:lnTo>
                    <a:pt x="857316" y="263335"/>
                  </a:lnTo>
                  <a:lnTo>
                    <a:pt x="835995" y="222194"/>
                  </a:lnTo>
                  <a:lnTo>
                    <a:pt x="810687" y="183672"/>
                  </a:lnTo>
                  <a:lnTo>
                    <a:pt x="781665" y="148042"/>
                  </a:lnTo>
                  <a:lnTo>
                    <a:pt x="749203" y="115580"/>
                  </a:lnTo>
                  <a:lnTo>
                    <a:pt x="713574" y="86558"/>
                  </a:lnTo>
                  <a:lnTo>
                    <a:pt x="675051" y="61250"/>
                  </a:lnTo>
                  <a:lnTo>
                    <a:pt x="633910" y="39929"/>
                  </a:lnTo>
                  <a:lnTo>
                    <a:pt x="590422" y="22871"/>
                  </a:lnTo>
                  <a:lnTo>
                    <a:pt x="544863" y="10347"/>
                  </a:lnTo>
                  <a:lnTo>
                    <a:pt x="497505" y="2632"/>
                  </a:lnTo>
                  <a:lnTo>
                    <a:pt x="448623" y="0"/>
                  </a:lnTo>
                  <a:close/>
                </a:path>
              </a:pathLst>
            </a:custGeom>
            <a:solidFill>
              <a:srgbClr val="F2F2F2"/>
            </a:solidFill>
          </p:spPr>
          <p:txBody>
            <a:bodyPr wrap="square" lIns="0" tIns="0" rIns="0" bIns="0" rtlCol="0"/>
            <a:lstStyle/>
            <a:p>
              <a:endParaRPr/>
            </a:p>
          </p:txBody>
        </p:sp>
        <p:pic>
          <p:nvPicPr>
            <p:cNvPr id="21" name="object 21"/>
            <p:cNvPicPr/>
            <p:nvPr/>
          </p:nvPicPr>
          <p:blipFill>
            <a:blip r:embed="rId6" cstate="print"/>
            <a:stretch>
              <a:fillRect/>
            </a:stretch>
          </p:blipFill>
          <p:spPr>
            <a:xfrm>
              <a:off x="4681728" y="3739895"/>
              <a:ext cx="521208" cy="524256"/>
            </a:xfrm>
            <a:prstGeom prst="rect">
              <a:avLst/>
            </a:prstGeom>
          </p:spPr>
        </p:pic>
      </p:grpSp>
      <p:sp>
        <p:nvSpPr>
          <p:cNvPr id="22" name="object 22"/>
          <p:cNvSpPr txBox="1"/>
          <p:nvPr/>
        </p:nvSpPr>
        <p:spPr>
          <a:xfrm>
            <a:off x="5570588" y="3608323"/>
            <a:ext cx="1827530" cy="720725"/>
          </a:xfrm>
          <a:prstGeom prst="rect">
            <a:avLst/>
          </a:prstGeom>
        </p:spPr>
        <p:txBody>
          <a:bodyPr vert="horz" wrap="square" lIns="0" tIns="53975" rIns="0" bIns="0" rtlCol="0">
            <a:spAutoFit/>
          </a:bodyPr>
          <a:lstStyle/>
          <a:p>
            <a:pPr marL="12700" marR="5080">
              <a:lnSpc>
                <a:spcPts val="2590"/>
              </a:lnSpc>
              <a:spcBef>
                <a:spcPts val="425"/>
              </a:spcBef>
            </a:pPr>
            <a:r>
              <a:rPr sz="2400" spc="-10" dirty="0">
                <a:latin typeface="Calibri"/>
                <a:cs typeface="Calibri"/>
              </a:rPr>
              <a:t>Organizational change</a:t>
            </a:r>
            <a:endParaRPr sz="2400">
              <a:latin typeface="Calibri"/>
              <a:cs typeface="Calibri"/>
            </a:endParaRPr>
          </a:p>
        </p:txBody>
      </p:sp>
      <p:grpSp>
        <p:nvGrpSpPr>
          <p:cNvPr id="23" name="object 23"/>
          <p:cNvGrpSpPr/>
          <p:nvPr/>
        </p:nvGrpSpPr>
        <p:grpSpPr>
          <a:xfrm>
            <a:off x="8066735" y="3552669"/>
            <a:ext cx="897255" cy="897255"/>
            <a:chOff x="8066735" y="3552669"/>
            <a:chExt cx="897255" cy="897255"/>
          </a:xfrm>
        </p:grpSpPr>
        <p:sp>
          <p:nvSpPr>
            <p:cNvPr id="24" name="object 24"/>
            <p:cNvSpPr/>
            <p:nvPr/>
          </p:nvSpPr>
          <p:spPr>
            <a:xfrm>
              <a:off x="8066735" y="3552669"/>
              <a:ext cx="897255" cy="897255"/>
            </a:xfrm>
            <a:custGeom>
              <a:avLst/>
              <a:gdLst/>
              <a:ahLst/>
              <a:cxnLst/>
              <a:rect l="l" t="t" r="r" b="b"/>
              <a:pathLst>
                <a:path w="897254" h="897254">
                  <a:moveTo>
                    <a:pt x="448623" y="0"/>
                  </a:moveTo>
                  <a:lnTo>
                    <a:pt x="399741" y="2632"/>
                  </a:lnTo>
                  <a:lnTo>
                    <a:pt x="352383" y="10347"/>
                  </a:lnTo>
                  <a:lnTo>
                    <a:pt x="306823" y="22871"/>
                  </a:lnTo>
                  <a:lnTo>
                    <a:pt x="263336" y="39929"/>
                  </a:lnTo>
                  <a:lnTo>
                    <a:pt x="222194" y="61250"/>
                  </a:lnTo>
                  <a:lnTo>
                    <a:pt x="183672" y="86558"/>
                  </a:lnTo>
                  <a:lnTo>
                    <a:pt x="148043" y="115580"/>
                  </a:lnTo>
                  <a:lnTo>
                    <a:pt x="115580" y="148042"/>
                  </a:lnTo>
                  <a:lnTo>
                    <a:pt x="86558" y="183672"/>
                  </a:lnTo>
                  <a:lnTo>
                    <a:pt x="61250" y="222194"/>
                  </a:lnTo>
                  <a:lnTo>
                    <a:pt x="39929" y="263335"/>
                  </a:lnTo>
                  <a:lnTo>
                    <a:pt x="22871" y="306823"/>
                  </a:lnTo>
                  <a:lnTo>
                    <a:pt x="10347" y="352382"/>
                  </a:lnTo>
                  <a:lnTo>
                    <a:pt x="2632" y="399740"/>
                  </a:lnTo>
                  <a:lnTo>
                    <a:pt x="0" y="448622"/>
                  </a:lnTo>
                  <a:lnTo>
                    <a:pt x="2632" y="497504"/>
                  </a:lnTo>
                  <a:lnTo>
                    <a:pt x="10347" y="544862"/>
                  </a:lnTo>
                  <a:lnTo>
                    <a:pt x="22871" y="590422"/>
                  </a:lnTo>
                  <a:lnTo>
                    <a:pt x="39929" y="633909"/>
                  </a:lnTo>
                  <a:lnTo>
                    <a:pt x="61250" y="675051"/>
                  </a:lnTo>
                  <a:lnTo>
                    <a:pt x="86558" y="713573"/>
                  </a:lnTo>
                  <a:lnTo>
                    <a:pt x="115580" y="749203"/>
                  </a:lnTo>
                  <a:lnTo>
                    <a:pt x="148043" y="781665"/>
                  </a:lnTo>
                  <a:lnTo>
                    <a:pt x="183672" y="810687"/>
                  </a:lnTo>
                  <a:lnTo>
                    <a:pt x="222194" y="835995"/>
                  </a:lnTo>
                  <a:lnTo>
                    <a:pt x="263336" y="857316"/>
                  </a:lnTo>
                  <a:lnTo>
                    <a:pt x="306823" y="874374"/>
                  </a:lnTo>
                  <a:lnTo>
                    <a:pt x="352383" y="886898"/>
                  </a:lnTo>
                  <a:lnTo>
                    <a:pt x="399741" y="894613"/>
                  </a:lnTo>
                  <a:lnTo>
                    <a:pt x="448623" y="897246"/>
                  </a:lnTo>
                  <a:lnTo>
                    <a:pt x="497505" y="894613"/>
                  </a:lnTo>
                  <a:lnTo>
                    <a:pt x="544863" y="886898"/>
                  </a:lnTo>
                  <a:lnTo>
                    <a:pt x="590422" y="874374"/>
                  </a:lnTo>
                  <a:lnTo>
                    <a:pt x="633910" y="857316"/>
                  </a:lnTo>
                  <a:lnTo>
                    <a:pt x="675051" y="835995"/>
                  </a:lnTo>
                  <a:lnTo>
                    <a:pt x="713574" y="810687"/>
                  </a:lnTo>
                  <a:lnTo>
                    <a:pt x="749203" y="781665"/>
                  </a:lnTo>
                  <a:lnTo>
                    <a:pt x="781665" y="749203"/>
                  </a:lnTo>
                  <a:lnTo>
                    <a:pt x="810687" y="713573"/>
                  </a:lnTo>
                  <a:lnTo>
                    <a:pt x="835995" y="675051"/>
                  </a:lnTo>
                  <a:lnTo>
                    <a:pt x="857316" y="633909"/>
                  </a:lnTo>
                  <a:lnTo>
                    <a:pt x="874374" y="590422"/>
                  </a:lnTo>
                  <a:lnTo>
                    <a:pt x="886898" y="544862"/>
                  </a:lnTo>
                  <a:lnTo>
                    <a:pt x="894613" y="497504"/>
                  </a:lnTo>
                  <a:lnTo>
                    <a:pt x="897246" y="448622"/>
                  </a:lnTo>
                  <a:lnTo>
                    <a:pt x="894613" y="399740"/>
                  </a:lnTo>
                  <a:lnTo>
                    <a:pt x="886898" y="352382"/>
                  </a:lnTo>
                  <a:lnTo>
                    <a:pt x="874374" y="306823"/>
                  </a:lnTo>
                  <a:lnTo>
                    <a:pt x="857316" y="263335"/>
                  </a:lnTo>
                  <a:lnTo>
                    <a:pt x="835995" y="222194"/>
                  </a:lnTo>
                  <a:lnTo>
                    <a:pt x="810687" y="183672"/>
                  </a:lnTo>
                  <a:lnTo>
                    <a:pt x="781665" y="148042"/>
                  </a:lnTo>
                  <a:lnTo>
                    <a:pt x="749203" y="115580"/>
                  </a:lnTo>
                  <a:lnTo>
                    <a:pt x="713574" y="86558"/>
                  </a:lnTo>
                  <a:lnTo>
                    <a:pt x="675051" y="61250"/>
                  </a:lnTo>
                  <a:lnTo>
                    <a:pt x="633910" y="39929"/>
                  </a:lnTo>
                  <a:lnTo>
                    <a:pt x="590422" y="22871"/>
                  </a:lnTo>
                  <a:lnTo>
                    <a:pt x="544863" y="10347"/>
                  </a:lnTo>
                  <a:lnTo>
                    <a:pt x="497505" y="2632"/>
                  </a:lnTo>
                  <a:lnTo>
                    <a:pt x="448623" y="0"/>
                  </a:lnTo>
                  <a:close/>
                </a:path>
              </a:pathLst>
            </a:custGeom>
            <a:solidFill>
              <a:srgbClr val="F2F2F2"/>
            </a:solidFill>
          </p:spPr>
          <p:txBody>
            <a:bodyPr wrap="square" lIns="0" tIns="0" rIns="0" bIns="0" rtlCol="0"/>
            <a:lstStyle/>
            <a:p>
              <a:endParaRPr/>
            </a:p>
          </p:txBody>
        </p:sp>
        <p:pic>
          <p:nvPicPr>
            <p:cNvPr id="25" name="object 25"/>
            <p:cNvPicPr/>
            <p:nvPr/>
          </p:nvPicPr>
          <p:blipFill>
            <a:blip r:embed="rId7" cstate="print"/>
            <a:stretch>
              <a:fillRect/>
            </a:stretch>
          </p:blipFill>
          <p:spPr>
            <a:xfrm>
              <a:off x="8253984" y="3739895"/>
              <a:ext cx="524255" cy="524256"/>
            </a:xfrm>
            <a:prstGeom prst="rect">
              <a:avLst/>
            </a:prstGeom>
          </p:spPr>
        </p:pic>
      </p:grpSp>
      <p:sp>
        <p:nvSpPr>
          <p:cNvPr id="26" name="object 26"/>
          <p:cNvSpPr txBox="1"/>
          <p:nvPr/>
        </p:nvSpPr>
        <p:spPr>
          <a:xfrm>
            <a:off x="9143548" y="3772916"/>
            <a:ext cx="11176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IT</a:t>
            </a:r>
            <a:r>
              <a:rPr sz="2400" spc="-20" dirty="0">
                <a:latin typeface="Calibri"/>
                <a:cs typeface="Calibri"/>
              </a:rPr>
              <a:t> </a:t>
            </a:r>
            <a:r>
              <a:rPr sz="2400" spc="-10" dirty="0">
                <a:latin typeface="Calibri"/>
                <a:cs typeface="Calibri"/>
              </a:rPr>
              <a:t>failure</a:t>
            </a:r>
            <a:endParaRPr sz="2400">
              <a:latin typeface="Calibri"/>
              <a:cs typeface="Calibri"/>
            </a:endParaRPr>
          </a:p>
        </p:txBody>
      </p:sp>
      <p:grpSp>
        <p:nvGrpSpPr>
          <p:cNvPr id="27" name="object 27"/>
          <p:cNvGrpSpPr/>
          <p:nvPr/>
        </p:nvGrpSpPr>
        <p:grpSpPr>
          <a:xfrm>
            <a:off x="920812" y="5189644"/>
            <a:ext cx="897255" cy="897255"/>
            <a:chOff x="920812" y="5189644"/>
            <a:chExt cx="897255" cy="897255"/>
          </a:xfrm>
        </p:grpSpPr>
        <p:sp>
          <p:nvSpPr>
            <p:cNvPr id="28" name="object 28"/>
            <p:cNvSpPr/>
            <p:nvPr/>
          </p:nvSpPr>
          <p:spPr>
            <a:xfrm>
              <a:off x="920812" y="5189644"/>
              <a:ext cx="897255" cy="897255"/>
            </a:xfrm>
            <a:custGeom>
              <a:avLst/>
              <a:gdLst/>
              <a:ahLst/>
              <a:cxnLst/>
              <a:rect l="l" t="t" r="r" b="b"/>
              <a:pathLst>
                <a:path w="897255" h="897254">
                  <a:moveTo>
                    <a:pt x="448622" y="0"/>
                  </a:moveTo>
                  <a:lnTo>
                    <a:pt x="399740" y="2632"/>
                  </a:lnTo>
                  <a:lnTo>
                    <a:pt x="352382" y="10347"/>
                  </a:lnTo>
                  <a:lnTo>
                    <a:pt x="306823" y="22871"/>
                  </a:lnTo>
                  <a:lnTo>
                    <a:pt x="263336" y="39929"/>
                  </a:lnTo>
                  <a:lnTo>
                    <a:pt x="222194" y="61250"/>
                  </a:lnTo>
                  <a:lnTo>
                    <a:pt x="183672" y="86558"/>
                  </a:lnTo>
                  <a:lnTo>
                    <a:pt x="148042" y="115580"/>
                  </a:lnTo>
                  <a:lnTo>
                    <a:pt x="115580" y="148042"/>
                  </a:lnTo>
                  <a:lnTo>
                    <a:pt x="86558" y="183672"/>
                  </a:lnTo>
                  <a:lnTo>
                    <a:pt x="61250" y="222194"/>
                  </a:lnTo>
                  <a:lnTo>
                    <a:pt x="39929" y="263336"/>
                  </a:lnTo>
                  <a:lnTo>
                    <a:pt x="22871" y="306823"/>
                  </a:lnTo>
                  <a:lnTo>
                    <a:pt x="10347" y="352382"/>
                  </a:lnTo>
                  <a:lnTo>
                    <a:pt x="2632" y="399740"/>
                  </a:lnTo>
                  <a:lnTo>
                    <a:pt x="0" y="448622"/>
                  </a:lnTo>
                  <a:lnTo>
                    <a:pt x="2632" y="497505"/>
                  </a:lnTo>
                  <a:lnTo>
                    <a:pt x="10347" y="544862"/>
                  </a:lnTo>
                  <a:lnTo>
                    <a:pt x="22871" y="590422"/>
                  </a:lnTo>
                  <a:lnTo>
                    <a:pt x="39929" y="633909"/>
                  </a:lnTo>
                  <a:lnTo>
                    <a:pt x="61250" y="675051"/>
                  </a:lnTo>
                  <a:lnTo>
                    <a:pt x="86558" y="713573"/>
                  </a:lnTo>
                  <a:lnTo>
                    <a:pt x="115580" y="749202"/>
                  </a:lnTo>
                  <a:lnTo>
                    <a:pt x="148042" y="781665"/>
                  </a:lnTo>
                  <a:lnTo>
                    <a:pt x="183672" y="810687"/>
                  </a:lnTo>
                  <a:lnTo>
                    <a:pt x="222194" y="835995"/>
                  </a:lnTo>
                  <a:lnTo>
                    <a:pt x="263336" y="857315"/>
                  </a:lnTo>
                  <a:lnTo>
                    <a:pt x="306823" y="874374"/>
                  </a:lnTo>
                  <a:lnTo>
                    <a:pt x="352382" y="886898"/>
                  </a:lnTo>
                  <a:lnTo>
                    <a:pt x="399740" y="894613"/>
                  </a:lnTo>
                  <a:lnTo>
                    <a:pt x="448622" y="897245"/>
                  </a:lnTo>
                  <a:lnTo>
                    <a:pt x="497505" y="894613"/>
                  </a:lnTo>
                  <a:lnTo>
                    <a:pt x="544863" y="886898"/>
                  </a:lnTo>
                  <a:lnTo>
                    <a:pt x="590422" y="874374"/>
                  </a:lnTo>
                  <a:lnTo>
                    <a:pt x="633909" y="857315"/>
                  </a:lnTo>
                  <a:lnTo>
                    <a:pt x="675051" y="835995"/>
                  </a:lnTo>
                  <a:lnTo>
                    <a:pt x="713573" y="810687"/>
                  </a:lnTo>
                  <a:lnTo>
                    <a:pt x="749203" y="781665"/>
                  </a:lnTo>
                  <a:lnTo>
                    <a:pt x="781665" y="749202"/>
                  </a:lnTo>
                  <a:lnTo>
                    <a:pt x="810687" y="713573"/>
                  </a:lnTo>
                  <a:lnTo>
                    <a:pt x="835995" y="675051"/>
                  </a:lnTo>
                  <a:lnTo>
                    <a:pt x="857315" y="633909"/>
                  </a:lnTo>
                  <a:lnTo>
                    <a:pt x="874374" y="590422"/>
                  </a:lnTo>
                  <a:lnTo>
                    <a:pt x="886898" y="544862"/>
                  </a:lnTo>
                  <a:lnTo>
                    <a:pt x="894612" y="497505"/>
                  </a:lnTo>
                  <a:lnTo>
                    <a:pt x="897245" y="448622"/>
                  </a:lnTo>
                  <a:lnTo>
                    <a:pt x="894612" y="399740"/>
                  </a:lnTo>
                  <a:lnTo>
                    <a:pt x="886898" y="352382"/>
                  </a:lnTo>
                  <a:lnTo>
                    <a:pt x="874374" y="306823"/>
                  </a:lnTo>
                  <a:lnTo>
                    <a:pt x="857315" y="263336"/>
                  </a:lnTo>
                  <a:lnTo>
                    <a:pt x="835995" y="222194"/>
                  </a:lnTo>
                  <a:lnTo>
                    <a:pt x="810687" y="183672"/>
                  </a:lnTo>
                  <a:lnTo>
                    <a:pt x="781665" y="148042"/>
                  </a:lnTo>
                  <a:lnTo>
                    <a:pt x="749203" y="115580"/>
                  </a:lnTo>
                  <a:lnTo>
                    <a:pt x="713573" y="86558"/>
                  </a:lnTo>
                  <a:lnTo>
                    <a:pt x="675051" y="61250"/>
                  </a:lnTo>
                  <a:lnTo>
                    <a:pt x="633909" y="39929"/>
                  </a:lnTo>
                  <a:lnTo>
                    <a:pt x="590422" y="22871"/>
                  </a:lnTo>
                  <a:lnTo>
                    <a:pt x="544863" y="10347"/>
                  </a:lnTo>
                  <a:lnTo>
                    <a:pt x="497505" y="2632"/>
                  </a:lnTo>
                  <a:lnTo>
                    <a:pt x="448622" y="0"/>
                  </a:lnTo>
                  <a:close/>
                </a:path>
              </a:pathLst>
            </a:custGeom>
            <a:solidFill>
              <a:srgbClr val="F2F2F2"/>
            </a:solidFill>
          </p:spPr>
          <p:txBody>
            <a:bodyPr wrap="square" lIns="0" tIns="0" rIns="0" bIns="0" rtlCol="0"/>
            <a:lstStyle/>
            <a:p>
              <a:endParaRPr/>
            </a:p>
          </p:txBody>
        </p:sp>
        <p:pic>
          <p:nvPicPr>
            <p:cNvPr id="29" name="object 29"/>
            <p:cNvPicPr/>
            <p:nvPr/>
          </p:nvPicPr>
          <p:blipFill>
            <a:blip r:embed="rId8" cstate="print"/>
            <a:stretch>
              <a:fillRect/>
            </a:stretch>
          </p:blipFill>
          <p:spPr>
            <a:xfrm>
              <a:off x="1106423" y="5376671"/>
              <a:ext cx="524256" cy="524256"/>
            </a:xfrm>
            <a:prstGeom prst="rect">
              <a:avLst/>
            </a:prstGeom>
          </p:spPr>
        </p:pic>
      </p:grpSp>
      <p:sp>
        <p:nvSpPr>
          <p:cNvPr id="30" name="object 30"/>
          <p:cNvSpPr txBox="1"/>
          <p:nvPr/>
        </p:nvSpPr>
        <p:spPr>
          <a:xfrm>
            <a:off x="1997626" y="5409691"/>
            <a:ext cx="73787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Fraud</a:t>
            </a:r>
            <a:endParaRPr sz="2400">
              <a:latin typeface="Calibri"/>
              <a:cs typeface="Calibri"/>
            </a:endParaRPr>
          </a:p>
        </p:txBody>
      </p:sp>
      <p:grpSp>
        <p:nvGrpSpPr>
          <p:cNvPr id="31" name="object 31"/>
          <p:cNvGrpSpPr/>
          <p:nvPr/>
        </p:nvGrpSpPr>
        <p:grpSpPr>
          <a:xfrm>
            <a:off x="4493774" y="5189644"/>
            <a:ext cx="897255" cy="897255"/>
            <a:chOff x="4493774" y="5189644"/>
            <a:chExt cx="897255" cy="897255"/>
          </a:xfrm>
        </p:grpSpPr>
        <p:sp>
          <p:nvSpPr>
            <p:cNvPr id="32" name="object 32"/>
            <p:cNvSpPr/>
            <p:nvPr/>
          </p:nvSpPr>
          <p:spPr>
            <a:xfrm>
              <a:off x="4493774" y="5189644"/>
              <a:ext cx="897255" cy="897255"/>
            </a:xfrm>
            <a:custGeom>
              <a:avLst/>
              <a:gdLst/>
              <a:ahLst/>
              <a:cxnLst/>
              <a:rect l="l" t="t" r="r" b="b"/>
              <a:pathLst>
                <a:path w="897254" h="897254">
                  <a:moveTo>
                    <a:pt x="448623" y="0"/>
                  </a:moveTo>
                  <a:lnTo>
                    <a:pt x="399741" y="2632"/>
                  </a:lnTo>
                  <a:lnTo>
                    <a:pt x="352383" y="10347"/>
                  </a:lnTo>
                  <a:lnTo>
                    <a:pt x="306823" y="22871"/>
                  </a:lnTo>
                  <a:lnTo>
                    <a:pt x="263336" y="39929"/>
                  </a:lnTo>
                  <a:lnTo>
                    <a:pt x="222194" y="61250"/>
                  </a:lnTo>
                  <a:lnTo>
                    <a:pt x="183672" y="86558"/>
                  </a:lnTo>
                  <a:lnTo>
                    <a:pt x="148043" y="115580"/>
                  </a:lnTo>
                  <a:lnTo>
                    <a:pt x="115580" y="148042"/>
                  </a:lnTo>
                  <a:lnTo>
                    <a:pt x="86558" y="183672"/>
                  </a:lnTo>
                  <a:lnTo>
                    <a:pt x="61250" y="222194"/>
                  </a:lnTo>
                  <a:lnTo>
                    <a:pt x="39929" y="263336"/>
                  </a:lnTo>
                  <a:lnTo>
                    <a:pt x="22871" y="306823"/>
                  </a:lnTo>
                  <a:lnTo>
                    <a:pt x="10347" y="352382"/>
                  </a:lnTo>
                  <a:lnTo>
                    <a:pt x="2632" y="399740"/>
                  </a:lnTo>
                  <a:lnTo>
                    <a:pt x="0" y="448622"/>
                  </a:lnTo>
                  <a:lnTo>
                    <a:pt x="2632" y="497505"/>
                  </a:lnTo>
                  <a:lnTo>
                    <a:pt x="10347" y="544862"/>
                  </a:lnTo>
                  <a:lnTo>
                    <a:pt x="22871" y="590422"/>
                  </a:lnTo>
                  <a:lnTo>
                    <a:pt x="39929" y="633909"/>
                  </a:lnTo>
                  <a:lnTo>
                    <a:pt x="61250" y="675051"/>
                  </a:lnTo>
                  <a:lnTo>
                    <a:pt x="86558" y="713573"/>
                  </a:lnTo>
                  <a:lnTo>
                    <a:pt x="115580" y="749202"/>
                  </a:lnTo>
                  <a:lnTo>
                    <a:pt x="148043" y="781665"/>
                  </a:lnTo>
                  <a:lnTo>
                    <a:pt x="183672" y="810687"/>
                  </a:lnTo>
                  <a:lnTo>
                    <a:pt x="222194" y="835995"/>
                  </a:lnTo>
                  <a:lnTo>
                    <a:pt x="263336" y="857315"/>
                  </a:lnTo>
                  <a:lnTo>
                    <a:pt x="306823" y="874374"/>
                  </a:lnTo>
                  <a:lnTo>
                    <a:pt x="352383" y="886898"/>
                  </a:lnTo>
                  <a:lnTo>
                    <a:pt x="399741" y="894613"/>
                  </a:lnTo>
                  <a:lnTo>
                    <a:pt x="448623" y="897245"/>
                  </a:lnTo>
                  <a:lnTo>
                    <a:pt x="497505" y="894613"/>
                  </a:lnTo>
                  <a:lnTo>
                    <a:pt x="544863" y="886898"/>
                  </a:lnTo>
                  <a:lnTo>
                    <a:pt x="590422" y="874374"/>
                  </a:lnTo>
                  <a:lnTo>
                    <a:pt x="633910" y="857315"/>
                  </a:lnTo>
                  <a:lnTo>
                    <a:pt x="675051" y="835995"/>
                  </a:lnTo>
                  <a:lnTo>
                    <a:pt x="713574" y="810687"/>
                  </a:lnTo>
                  <a:lnTo>
                    <a:pt x="749203" y="781665"/>
                  </a:lnTo>
                  <a:lnTo>
                    <a:pt x="781665" y="749202"/>
                  </a:lnTo>
                  <a:lnTo>
                    <a:pt x="810687" y="713573"/>
                  </a:lnTo>
                  <a:lnTo>
                    <a:pt x="835995" y="675051"/>
                  </a:lnTo>
                  <a:lnTo>
                    <a:pt x="857316" y="633909"/>
                  </a:lnTo>
                  <a:lnTo>
                    <a:pt x="874374" y="590422"/>
                  </a:lnTo>
                  <a:lnTo>
                    <a:pt x="886898" y="544862"/>
                  </a:lnTo>
                  <a:lnTo>
                    <a:pt x="894613" y="497505"/>
                  </a:lnTo>
                  <a:lnTo>
                    <a:pt x="897246" y="448622"/>
                  </a:lnTo>
                  <a:lnTo>
                    <a:pt x="894613" y="399740"/>
                  </a:lnTo>
                  <a:lnTo>
                    <a:pt x="886898" y="352382"/>
                  </a:lnTo>
                  <a:lnTo>
                    <a:pt x="874374" y="306823"/>
                  </a:lnTo>
                  <a:lnTo>
                    <a:pt x="857316" y="263336"/>
                  </a:lnTo>
                  <a:lnTo>
                    <a:pt x="835995" y="222194"/>
                  </a:lnTo>
                  <a:lnTo>
                    <a:pt x="810687" y="183672"/>
                  </a:lnTo>
                  <a:lnTo>
                    <a:pt x="781665" y="148042"/>
                  </a:lnTo>
                  <a:lnTo>
                    <a:pt x="749203" y="115580"/>
                  </a:lnTo>
                  <a:lnTo>
                    <a:pt x="713574" y="86558"/>
                  </a:lnTo>
                  <a:lnTo>
                    <a:pt x="675051" y="61250"/>
                  </a:lnTo>
                  <a:lnTo>
                    <a:pt x="633910" y="39929"/>
                  </a:lnTo>
                  <a:lnTo>
                    <a:pt x="590422" y="22871"/>
                  </a:lnTo>
                  <a:lnTo>
                    <a:pt x="544863" y="10347"/>
                  </a:lnTo>
                  <a:lnTo>
                    <a:pt x="497505" y="2632"/>
                  </a:lnTo>
                  <a:lnTo>
                    <a:pt x="448623" y="0"/>
                  </a:lnTo>
                  <a:close/>
                </a:path>
              </a:pathLst>
            </a:custGeom>
            <a:solidFill>
              <a:srgbClr val="F2F2F2"/>
            </a:solidFill>
          </p:spPr>
          <p:txBody>
            <a:bodyPr wrap="square" lIns="0" tIns="0" rIns="0" bIns="0" rtlCol="0"/>
            <a:lstStyle/>
            <a:p>
              <a:endParaRPr/>
            </a:p>
          </p:txBody>
        </p:sp>
        <p:pic>
          <p:nvPicPr>
            <p:cNvPr id="33" name="object 33"/>
            <p:cNvPicPr/>
            <p:nvPr/>
          </p:nvPicPr>
          <p:blipFill>
            <a:blip r:embed="rId9" cstate="print"/>
            <a:stretch>
              <a:fillRect/>
            </a:stretch>
          </p:blipFill>
          <p:spPr>
            <a:xfrm>
              <a:off x="4681728" y="5376671"/>
              <a:ext cx="521208" cy="524256"/>
            </a:xfrm>
            <a:prstGeom prst="rect">
              <a:avLst/>
            </a:prstGeom>
          </p:spPr>
        </p:pic>
      </p:grpSp>
      <p:sp>
        <p:nvSpPr>
          <p:cNvPr id="34" name="object 34"/>
          <p:cNvSpPr txBox="1"/>
          <p:nvPr/>
        </p:nvSpPr>
        <p:spPr>
          <a:xfrm>
            <a:off x="5570588" y="5409691"/>
            <a:ext cx="1845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Physical</a:t>
            </a:r>
            <a:r>
              <a:rPr sz="2400" spc="-40" dirty="0">
                <a:latin typeface="Calibri"/>
                <a:cs typeface="Calibri"/>
              </a:rPr>
              <a:t> </a:t>
            </a:r>
            <a:r>
              <a:rPr sz="2400" spc="-10" dirty="0">
                <a:latin typeface="Calibri"/>
                <a:cs typeface="Calibri"/>
              </a:rPr>
              <a:t>attack</a:t>
            </a:r>
            <a:endParaRPr sz="24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46633" y="2299716"/>
            <a:ext cx="2260600" cy="1857375"/>
          </a:xfrm>
          <a:prstGeom prst="rect">
            <a:avLst/>
          </a:prstGeom>
        </p:spPr>
        <p:txBody>
          <a:bodyPr vert="horz" wrap="square" lIns="0" tIns="49530" rIns="0" bIns="0" rtlCol="0">
            <a:spAutoFit/>
          </a:bodyPr>
          <a:lstStyle/>
          <a:p>
            <a:pPr marL="12700" marR="5080">
              <a:lnSpc>
                <a:spcPct val="90600"/>
              </a:lnSpc>
              <a:spcBef>
                <a:spcPts val="390"/>
              </a:spcBef>
            </a:pPr>
            <a:r>
              <a:rPr sz="2600" dirty="0"/>
              <a:t>Operational</a:t>
            </a:r>
            <a:r>
              <a:rPr sz="2600" spc="-105" dirty="0"/>
              <a:t> </a:t>
            </a:r>
            <a:r>
              <a:rPr sz="2600" spc="-20" dirty="0"/>
              <a:t>risk: </a:t>
            </a:r>
            <a:r>
              <a:rPr sz="2600" dirty="0"/>
              <a:t>people,</a:t>
            </a:r>
            <a:r>
              <a:rPr sz="2600" spc="-60" dirty="0"/>
              <a:t> </a:t>
            </a:r>
            <a:r>
              <a:rPr sz="2600" spc="-25" dirty="0"/>
              <a:t>the </a:t>
            </a:r>
            <a:r>
              <a:rPr sz="2600" spc="-10" dirty="0"/>
              <a:t>contingency </a:t>
            </a:r>
            <a:r>
              <a:rPr sz="2600" dirty="0"/>
              <a:t>plans,</a:t>
            </a:r>
            <a:r>
              <a:rPr sz="2600" spc="-40" dirty="0"/>
              <a:t> </a:t>
            </a:r>
            <a:r>
              <a:rPr sz="2600" spc="-25" dirty="0"/>
              <a:t>and </a:t>
            </a:r>
            <a:r>
              <a:rPr sz="2600" spc="-10" dirty="0"/>
              <a:t>insurance</a:t>
            </a:r>
            <a:endParaRPr sz="2600"/>
          </a:p>
        </p:txBody>
      </p:sp>
      <p:pic>
        <p:nvPicPr>
          <p:cNvPr id="3" name="object 3"/>
          <p:cNvPicPr/>
          <p:nvPr/>
        </p:nvPicPr>
        <p:blipFill>
          <a:blip r:embed="rId3" cstate="print"/>
          <a:stretch>
            <a:fillRect/>
          </a:stretch>
        </p:blipFill>
        <p:spPr>
          <a:xfrm>
            <a:off x="542544" y="856487"/>
            <a:ext cx="7613904" cy="5215128"/>
          </a:xfrm>
          <a:prstGeom prst="rect">
            <a:avLst/>
          </a:prstGeom>
        </p:spPr>
      </p:pic>
      <p:pic>
        <p:nvPicPr>
          <p:cNvPr id="4" name="object 4"/>
          <p:cNvPicPr/>
          <p:nvPr/>
        </p:nvPicPr>
        <p:blipFill>
          <a:blip r:embed="rId4" cstate="print"/>
          <a:stretch>
            <a:fillRect/>
          </a:stretch>
        </p:blipFill>
        <p:spPr>
          <a:xfrm>
            <a:off x="10445495" y="5833871"/>
            <a:ext cx="1002792" cy="34747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4890770" cy="6858000"/>
          </a:xfrm>
          <a:custGeom>
            <a:avLst/>
            <a:gdLst/>
            <a:ahLst/>
            <a:cxnLst/>
            <a:rect l="l" t="t" r="r" b="b"/>
            <a:pathLst>
              <a:path w="4890770" h="6858000">
                <a:moveTo>
                  <a:pt x="4890596" y="0"/>
                </a:moveTo>
                <a:lnTo>
                  <a:pt x="0" y="0"/>
                </a:lnTo>
                <a:lnTo>
                  <a:pt x="0" y="6857999"/>
                </a:lnTo>
                <a:lnTo>
                  <a:pt x="4890596" y="6857999"/>
                </a:lnTo>
                <a:lnTo>
                  <a:pt x="4890596" y="0"/>
                </a:lnTo>
                <a:close/>
              </a:path>
            </a:pathLst>
          </a:custGeom>
          <a:solidFill>
            <a:srgbClr val="000000"/>
          </a:solidFill>
        </p:spPr>
        <p:txBody>
          <a:bodyPr wrap="square" lIns="0" tIns="0" rIns="0" bIns="0" rtlCol="0"/>
          <a:lstStyle/>
          <a:p>
            <a:endParaRPr/>
          </a:p>
        </p:txBody>
      </p:sp>
      <p:sp>
        <p:nvSpPr>
          <p:cNvPr id="3" name="object 3"/>
          <p:cNvSpPr txBox="1"/>
          <p:nvPr/>
        </p:nvSpPr>
        <p:spPr>
          <a:xfrm>
            <a:off x="916925" y="2900172"/>
            <a:ext cx="2925445" cy="695960"/>
          </a:xfrm>
          <a:prstGeom prst="rect">
            <a:avLst/>
          </a:prstGeom>
        </p:spPr>
        <p:txBody>
          <a:bodyPr vert="horz" wrap="square" lIns="0" tIns="12700" rIns="0" bIns="0" rtlCol="0">
            <a:spAutoFit/>
          </a:bodyPr>
          <a:lstStyle/>
          <a:p>
            <a:pPr marL="12700">
              <a:lnSpc>
                <a:spcPct val="100000"/>
              </a:lnSpc>
              <a:spcBef>
                <a:spcPts val="100"/>
              </a:spcBef>
            </a:pPr>
            <a:r>
              <a:rPr sz="4400" dirty="0">
                <a:solidFill>
                  <a:srgbClr val="FFFFFF"/>
                </a:solidFill>
                <a:latin typeface="Calibri"/>
                <a:cs typeface="Calibri"/>
              </a:rPr>
              <a:t>Revenue</a:t>
            </a:r>
            <a:r>
              <a:rPr sz="4400" spc="-40" dirty="0">
                <a:solidFill>
                  <a:srgbClr val="FFFFFF"/>
                </a:solidFill>
                <a:latin typeface="Calibri"/>
                <a:cs typeface="Calibri"/>
              </a:rPr>
              <a:t> </a:t>
            </a:r>
            <a:r>
              <a:rPr sz="4400" spc="-20" dirty="0">
                <a:solidFill>
                  <a:srgbClr val="FFFFFF"/>
                </a:solidFill>
                <a:latin typeface="Calibri"/>
                <a:cs typeface="Calibri"/>
              </a:rPr>
              <a:t>risk</a:t>
            </a:r>
            <a:endParaRPr sz="4400">
              <a:latin typeface="Calibri"/>
              <a:cs typeface="Calibri"/>
            </a:endParaRPr>
          </a:p>
        </p:txBody>
      </p:sp>
      <p:grpSp>
        <p:nvGrpSpPr>
          <p:cNvPr id="4" name="object 4"/>
          <p:cNvGrpSpPr/>
          <p:nvPr/>
        </p:nvGrpSpPr>
        <p:grpSpPr>
          <a:xfrm>
            <a:off x="0" y="202911"/>
            <a:ext cx="5085080" cy="6312535"/>
            <a:chOff x="0" y="202911"/>
            <a:chExt cx="5085080" cy="6312535"/>
          </a:xfrm>
        </p:grpSpPr>
        <p:sp>
          <p:nvSpPr>
            <p:cNvPr id="5" name="object 5"/>
            <p:cNvSpPr/>
            <p:nvPr/>
          </p:nvSpPr>
          <p:spPr>
            <a:xfrm>
              <a:off x="0" y="202920"/>
              <a:ext cx="1910714" cy="4914900"/>
            </a:xfrm>
            <a:custGeom>
              <a:avLst/>
              <a:gdLst/>
              <a:ahLst/>
              <a:cxnLst/>
              <a:rect l="l" t="t" r="r" b="b"/>
              <a:pathLst>
                <a:path w="1910714" h="4914900">
                  <a:moveTo>
                    <a:pt x="771271" y="4731804"/>
                  </a:moveTo>
                  <a:lnTo>
                    <a:pt x="764755" y="4683290"/>
                  </a:lnTo>
                  <a:lnTo>
                    <a:pt x="746353" y="4639691"/>
                  </a:lnTo>
                  <a:lnTo>
                    <a:pt x="717816" y="4602746"/>
                  </a:lnTo>
                  <a:lnTo>
                    <a:pt x="680885" y="4574210"/>
                  </a:lnTo>
                  <a:lnTo>
                    <a:pt x="637286" y="4555807"/>
                  </a:lnTo>
                  <a:lnTo>
                    <a:pt x="588759" y="4549292"/>
                  </a:lnTo>
                  <a:lnTo>
                    <a:pt x="540245" y="4555807"/>
                  </a:lnTo>
                  <a:lnTo>
                    <a:pt x="496646" y="4574210"/>
                  </a:lnTo>
                  <a:lnTo>
                    <a:pt x="459714" y="4602746"/>
                  </a:lnTo>
                  <a:lnTo>
                    <a:pt x="431177" y="4639691"/>
                  </a:lnTo>
                  <a:lnTo>
                    <a:pt x="412775" y="4683290"/>
                  </a:lnTo>
                  <a:lnTo>
                    <a:pt x="406247" y="4731804"/>
                  </a:lnTo>
                  <a:lnTo>
                    <a:pt x="412775" y="4780318"/>
                  </a:lnTo>
                  <a:lnTo>
                    <a:pt x="431177" y="4823917"/>
                  </a:lnTo>
                  <a:lnTo>
                    <a:pt x="459714" y="4860861"/>
                  </a:lnTo>
                  <a:lnTo>
                    <a:pt x="496646" y="4889398"/>
                  </a:lnTo>
                  <a:lnTo>
                    <a:pt x="540245" y="4907800"/>
                  </a:lnTo>
                  <a:lnTo>
                    <a:pt x="588759" y="4914316"/>
                  </a:lnTo>
                  <a:lnTo>
                    <a:pt x="637286" y="4907800"/>
                  </a:lnTo>
                  <a:lnTo>
                    <a:pt x="680885" y="4889398"/>
                  </a:lnTo>
                  <a:lnTo>
                    <a:pt x="717816" y="4860861"/>
                  </a:lnTo>
                  <a:lnTo>
                    <a:pt x="746353" y="4823917"/>
                  </a:lnTo>
                  <a:lnTo>
                    <a:pt x="764755" y="4780318"/>
                  </a:lnTo>
                  <a:lnTo>
                    <a:pt x="771271" y="4731804"/>
                  </a:lnTo>
                  <a:close/>
                </a:path>
                <a:path w="1910714" h="4914900">
                  <a:moveTo>
                    <a:pt x="1910245" y="682929"/>
                  </a:moveTo>
                  <a:lnTo>
                    <a:pt x="1664779" y="435025"/>
                  </a:lnTo>
                  <a:lnTo>
                    <a:pt x="1429042" y="673201"/>
                  </a:lnTo>
                  <a:lnTo>
                    <a:pt x="1193292" y="435025"/>
                  </a:lnTo>
                  <a:lnTo>
                    <a:pt x="955116" y="673201"/>
                  </a:lnTo>
                  <a:lnTo>
                    <a:pt x="719378" y="435025"/>
                  </a:lnTo>
                  <a:lnTo>
                    <a:pt x="483628" y="673201"/>
                  </a:lnTo>
                  <a:lnTo>
                    <a:pt x="245452" y="435025"/>
                  </a:lnTo>
                  <a:lnTo>
                    <a:pt x="0" y="682929"/>
                  </a:lnTo>
                  <a:lnTo>
                    <a:pt x="19431" y="699935"/>
                  </a:lnTo>
                  <a:lnTo>
                    <a:pt x="245452" y="473913"/>
                  </a:lnTo>
                  <a:lnTo>
                    <a:pt x="483628" y="709663"/>
                  </a:lnTo>
                  <a:lnTo>
                    <a:pt x="719378" y="473913"/>
                  </a:lnTo>
                  <a:lnTo>
                    <a:pt x="955116" y="709663"/>
                  </a:lnTo>
                  <a:lnTo>
                    <a:pt x="1193292" y="473913"/>
                  </a:lnTo>
                  <a:lnTo>
                    <a:pt x="1429042" y="709663"/>
                  </a:lnTo>
                  <a:lnTo>
                    <a:pt x="1664779" y="473913"/>
                  </a:lnTo>
                  <a:lnTo>
                    <a:pt x="1893239" y="699935"/>
                  </a:lnTo>
                  <a:lnTo>
                    <a:pt x="1910245" y="682929"/>
                  </a:lnTo>
                  <a:close/>
                </a:path>
                <a:path w="1910714" h="4914900">
                  <a:moveTo>
                    <a:pt x="1910245" y="245465"/>
                  </a:moveTo>
                  <a:lnTo>
                    <a:pt x="1664779" y="0"/>
                  </a:lnTo>
                  <a:lnTo>
                    <a:pt x="1429042" y="235737"/>
                  </a:lnTo>
                  <a:lnTo>
                    <a:pt x="1193292" y="0"/>
                  </a:lnTo>
                  <a:lnTo>
                    <a:pt x="955116" y="235737"/>
                  </a:lnTo>
                  <a:lnTo>
                    <a:pt x="719378" y="0"/>
                  </a:lnTo>
                  <a:lnTo>
                    <a:pt x="483628" y="235737"/>
                  </a:lnTo>
                  <a:lnTo>
                    <a:pt x="245452" y="0"/>
                  </a:lnTo>
                  <a:lnTo>
                    <a:pt x="0" y="245465"/>
                  </a:lnTo>
                  <a:lnTo>
                    <a:pt x="19431" y="264909"/>
                  </a:lnTo>
                  <a:lnTo>
                    <a:pt x="245452" y="38887"/>
                  </a:lnTo>
                  <a:lnTo>
                    <a:pt x="483628" y="274624"/>
                  </a:lnTo>
                  <a:lnTo>
                    <a:pt x="719378" y="38887"/>
                  </a:lnTo>
                  <a:lnTo>
                    <a:pt x="955116" y="274624"/>
                  </a:lnTo>
                  <a:lnTo>
                    <a:pt x="1193292" y="38887"/>
                  </a:lnTo>
                  <a:lnTo>
                    <a:pt x="1429042" y="274624"/>
                  </a:lnTo>
                  <a:lnTo>
                    <a:pt x="1664779" y="38887"/>
                  </a:lnTo>
                  <a:lnTo>
                    <a:pt x="1893239" y="264909"/>
                  </a:lnTo>
                  <a:lnTo>
                    <a:pt x="1910245" y="245465"/>
                  </a:lnTo>
                  <a:close/>
                </a:path>
              </a:pathLst>
            </a:custGeom>
            <a:solidFill>
              <a:srgbClr val="FFFFFF"/>
            </a:solidFill>
          </p:spPr>
          <p:txBody>
            <a:bodyPr wrap="square" lIns="0" tIns="0" rIns="0" bIns="0" rtlCol="0"/>
            <a:lstStyle/>
            <a:p>
              <a:endParaRPr/>
            </a:p>
          </p:txBody>
        </p:sp>
        <p:sp>
          <p:nvSpPr>
            <p:cNvPr id="6" name="object 6"/>
            <p:cNvSpPr/>
            <p:nvPr/>
          </p:nvSpPr>
          <p:spPr>
            <a:xfrm>
              <a:off x="406260" y="4752208"/>
              <a:ext cx="365125" cy="365125"/>
            </a:xfrm>
            <a:custGeom>
              <a:avLst/>
              <a:gdLst/>
              <a:ahLst/>
              <a:cxnLst/>
              <a:rect l="l" t="t" r="r" b="b"/>
              <a:pathLst>
                <a:path w="365125" h="365125">
                  <a:moveTo>
                    <a:pt x="0" y="182510"/>
                  </a:moveTo>
                  <a:lnTo>
                    <a:pt x="6519" y="133991"/>
                  </a:lnTo>
                  <a:lnTo>
                    <a:pt x="24918" y="90393"/>
                  </a:lnTo>
                  <a:lnTo>
                    <a:pt x="53456" y="53456"/>
                  </a:lnTo>
                  <a:lnTo>
                    <a:pt x="90393" y="24918"/>
                  </a:lnTo>
                  <a:lnTo>
                    <a:pt x="133991" y="6519"/>
                  </a:lnTo>
                  <a:lnTo>
                    <a:pt x="182510" y="0"/>
                  </a:lnTo>
                  <a:lnTo>
                    <a:pt x="231029" y="6519"/>
                  </a:lnTo>
                  <a:lnTo>
                    <a:pt x="274627" y="24918"/>
                  </a:lnTo>
                  <a:lnTo>
                    <a:pt x="311564" y="53456"/>
                  </a:lnTo>
                  <a:lnTo>
                    <a:pt x="340102" y="90393"/>
                  </a:lnTo>
                  <a:lnTo>
                    <a:pt x="358501" y="133991"/>
                  </a:lnTo>
                  <a:lnTo>
                    <a:pt x="365021" y="182510"/>
                  </a:lnTo>
                  <a:lnTo>
                    <a:pt x="358501" y="231029"/>
                  </a:lnTo>
                  <a:lnTo>
                    <a:pt x="340102" y="274627"/>
                  </a:lnTo>
                  <a:lnTo>
                    <a:pt x="311564" y="311564"/>
                  </a:lnTo>
                  <a:lnTo>
                    <a:pt x="274627" y="340102"/>
                  </a:lnTo>
                  <a:lnTo>
                    <a:pt x="231029" y="358501"/>
                  </a:lnTo>
                  <a:lnTo>
                    <a:pt x="182510" y="365021"/>
                  </a:lnTo>
                  <a:lnTo>
                    <a:pt x="133991" y="358501"/>
                  </a:lnTo>
                  <a:lnTo>
                    <a:pt x="90393" y="340102"/>
                  </a:lnTo>
                  <a:lnTo>
                    <a:pt x="53456" y="311564"/>
                  </a:lnTo>
                  <a:lnTo>
                    <a:pt x="24918" y="274627"/>
                  </a:lnTo>
                  <a:lnTo>
                    <a:pt x="6519" y="231029"/>
                  </a:lnTo>
                  <a:lnTo>
                    <a:pt x="0" y="182510"/>
                  </a:lnTo>
                  <a:close/>
                </a:path>
              </a:pathLst>
            </a:custGeom>
            <a:ln w="28575">
              <a:solidFill>
                <a:srgbClr val="FFFFFF"/>
              </a:solidFill>
            </a:ln>
          </p:spPr>
          <p:txBody>
            <a:bodyPr wrap="square" lIns="0" tIns="0" rIns="0" bIns="0" rtlCol="0"/>
            <a:lstStyle/>
            <a:p>
              <a:endParaRPr/>
            </a:p>
          </p:txBody>
        </p:sp>
        <p:sp>
          <p:nvSpPr>
            <p:cNvPr id="7" name="object 7"/>
            <p:cNvSpPr/>
            <p:nvPr/>
          </p:nvSpPr>
          <p:spPr>
            <a:xfrm>
              <a:off x="406260" y="4752208"/>
              <a:ext cx="365125" cy="365125"/>
            </a:xfrm>
            <a:custGeom>
              <a:avLst/>
              <a:gdLst/>
              <a:ahLst/>
              <a:cxnLst/>
              <a:rect l="l" t="t" r="r" b="b"/>
              <a:pathLst>
                <a:path w="365125" h="365125">
                  <a:moveTo>
                    <a:pt x="182510" y="0"/>
                  </a:moveTo>
                  <a:lnTo>
                    <a:pt x="133991" y="6519"/>
                  </a:lnTo>
                  <a:lnTo>
                    <a:pt x="90393" y="24918"/>
                  </a:lnTo>
                  <a:lnTo>
                    <a:pt x="53456" y="53456"/>
                  </a:lnTo>
                  <a:lnTo>
                    <a:pt x="24918" y="90394"/>
                  </a:lnTo>
                  <a:lnTo>
                    <a:pt x="6519" y="133992"/>
                  </a:lnTo>
                  <a:lnTo>
                    <a:pt x="0" y="182510"/>
                  </a:lnTo>
                  <a:lnTo>
                    <a:pt x="6519" y="231028"/>
                  </a:lnTo>
                  <a:lnTo>
                    <a:pt x="24918" y="274626"/>
                  </a:lnTo>
                  <a:lnTo>
                    <a:pt x="53456" y="311564"/>
                  </a:lnTo>
                  <a:lnTo>
                    <a:pt x="90393" y="340102"/>
                  </a:lnTo>
                  <a:lnTo>
                    <a:pt x="133991" y="358501"/>
                  </a:lnTo>
                  <a:lnTo>
                    <a:pt x="182510" y="365020"/>
                  </a:lnTo>
                  <a:lnTo>
                    <a:pt x="231028" y="358501"/>
                  </a:lnTo>
                  <a:lnTo>
                    <a:pt x="274626" y="340102"/>
                  </a:lnTo>
                  <a:lnTo>
                    <a:pt x="311564" y="311564"/>
                  </a:lnTo>
                  <a:lnTo>
                    <a:pt x="340102" y="274626"/>
                  </a:lnTo>
                  <a:lnTo>
                    <a:pt x="358501" y="231028"/>
                  </a:lnTo>
                  <a:lnTo>
                    <a:pt x="365020" y="182510"/>
                  </a:lnTo>
                  <a:lnTo>
                    <a:pt x="358501" y="133992"/>
                  </a:lnTo>
                  <a:lnTo>
                    <a:pt x="340102" y="90394"/>
                  </a:lnTo>
                  <a:lnTo>
                    <a:pt x="311564" y="53456"/>
                  </a:lnTo>
                  <a:lnTo>
                    <a:pt x="274626" y="24918"/>
                  </a:lnTo>
                  <a:lnTo>
                    <a:pt x="231028" y="6519"/>
                  </a:lnTo>
                  <a:lnTo>
                    <a:pt x="182510" y="0"/>
                  </a:lnTo>
                  <a:close/>
                </a:path>
              </a:pathLst>
            </a:custGeom>
            <a:solidFill>
              <a:srgbClr val="70AD47">
                <a:alpha val="29798"/>
              </a:srgbClr>
            </a:solidFill>
          </p:spPr>
          <p:txBody>
            <a:bodyPr wrap="square" lIns="0" tIns="0" rIns="0" bIns="0" rtlCol="0"/>
            <a:lstStyle/>
            <a:p>
              <a:endParaRPr/>
            </a:p>
          </p:txBody>
        </p:sp>
        <p:sp>
          <p:nvSpPr>
            <p:cNvPr id="8" name="object 8"/>
            <p:cNvSpPr/>
            <p:nvPr/>
          </p:nvSpPr>
          <p:spPr>
            <a:xfrm>
              <a:off x="406260" y="4752208"/>
              <a:ext cx="365125" cy="365125"/>
            </a:xfrm>
            <a:custGeom>
              <a:avLst/>
              <a:gdLst/>
              <a:ahLst/>
              <a:cxnLst/>
              <a:rect l="l" t="t" r="r" b="b"/>
              <a:pathLst>
                <a:path w="365125" h="365125">
                  <a:moveTo>
                    <a:pt x="0" y="182510"/>
                  </a:moveTo>
                  <a:lnTo>
                    <a:pt x="6519" y="133991"/>
                  </a:lnTo>
                  <a:lnTo>
                    <a:pt x="24918" y="90393"/>
                  </a:lnTo>
                  <a:lnTo>
                    <a:pt x="53456" y="53456"/>
                  </a:lnTo>
                  <a:lnTo>
                    <a:pt x="90393" y="24918"/>
                  </a:lnTo>
                  <a:lnTo>
                    <a:pt x="133991" y="6519"/>
                  </a:lnTo>
                  <a:lnTo>
                    <a:pt x="182510" y="0"/>
                  </a:lnTo>
                  <a:lnTo>
                    <a:pt x="231029" y="6519"/>
                  </a:lnTo>
                  <a:lnTo>
                    <a:pt x="274627" y="24918"/>
                  </a:lnTo>
                  <a:lnTo>
                    <a:pt x="311564" y="53456"/>
                  </a:lnTo>
                  <a:lnTo>
                    <a:pt x="340102" y="90393"/>
                  </a:lnTo>
                  <a:lnTo>
                    <a:pt x="358501" y="133991"/>
                  </a:lnTo>
                  <a:lnTo>
                    <a:pt x="365021" y="182510"/>
                  </a:lnTo>
                  <a:lnTo>
                    <a:pt x="358501" y="231029"/>
                  </a:lnTo>
                  <a:lnTo>
                    <a:pt x="340102" y="274627"/>
                  </a:lnTo>
                  <a:lnTo>
                    <a:pt x="311564" y="311564"/>
                  </a:lnTo>
                  <a:lnTo>
                    <a:pt x="274627" y="340102"/>
                  </a:lnTo>
                  <a:lnTo>
                    <a:pt x="231029" y="358501"/>
                  </a:lnTo>
                  <a:lnTo>
                    <a:pt x="182510" y="365021"/>
                  </a:lnTo>
                  <a:lnTo>
                    <a:pt x="133991" y="358501"/>
                  </a:lnTo>
                  <a:lnTo>
                    <a:pt x="90393" y="340102"/>
                  </a:lnTo>
                  <a:lnTo>
                    <a:pt x="53456" y="311564"/>
                  </a:lnTo>
                  <a:lnTo>
                    <a:pt x="24918" y="274627"/>
                  </a:lnTo>
                  <a:lnTo>
                    <a:pt x="6519" y="231029"/>
                  </a:lnTo>
                  <a:lnTo>
                    <a:pt x="0" y="182510"/>
                  </a:lnTo>
                  <a:close/>
                </a:path>
              </a:pathLst>
            </a:custGeom>
            <a:ln w="28575">
              <a:solidFill>
                <a:srgbClr val="FFFFFF"/>
              </a:solidFill>
            </a:ln>
          </p:spPr>
          <p:txBody>
            <a:bodyPr wrap="square" lIns="0" tIns="0" rIns="0" bIns="0" rtlCol="0"/>
            <a:lstStyle/>
            <a:p>
              <a:endParaRPr/>
            </a:p>
          </p:txBody>
        </p:sp>
        <p:pic>
          <p:nvPicPr>
            <p:cNvPr id="9" name="object 9"/>
            <p:cNvPicPr/>
            <p:nvPr/>
          </p:nvPicPr>
          <p:blipFill>
            <a:blip r:embed="rId3" cstate="print"/>
            <a:stretch>
              <a:fillRect/>
            </a:stretch>
          </p:blipFill>
          <p:spPr>
            <a:xfrm>
              <a:off x="4164463" y="5594730"/>
              <a:ext cx="206970" cy="206971"/>
            </a:xfrm>
            <a:prstGeom prst="rect">
              <a:avLst/>
            </a:prstGeom>
          </p:spPr>
        </p:pic>
        <p:sp>
          <p:nvSpPr>
            <p:cNvPr id="10" name="object 10"/>
            <p:cNvSpPr/>
            <p:nvPr/>
          </p:nvSpPr>
          <p:spPr>
            <a:xfrm>
              <a:off x="4109656" y="5539943"/>
              <a:ext cx="975360" cy="975360"/>
            </a:xfrm>
            <a:custGeom>
              <a:avLst/>
              <a:gdLst/>
              <a:ahLst/>
              <a:cxnLst/>
              <a:rect l="l" t="t" r="r" b="b"/>
              <a:pathLst>
                <a:path w="975360" h="975359">
                  <a:moveTo>
                    <a:pt x="425462" y="3492"/>
                  </a:moveTo>
                  <a:lnTo>
                    <a:pt x="387426" y="9944"/>
                  </a:lnTo>
                  <a:lnTo>
                    <a:pt x="9956" y="387413"/>
                  </a:lnTo>
                  <a:lnTo>
                    <a:pt x="3492" y="425450"/>
                  </a:lnTo>
                  <a:lnTo>
                    <a:pt x="425462" y="3492"/>
                  </a:lnTo>
                  <a:close/>
                </a:path>
                <a:path w="975360" h="975359">
                  <a:moveTo>
                    <a:pt x="538899" y="2260"/>
                  </a:moveTo>
                  <a:lnTo>
                    <a:pt x="517080" y="203"/>
                  </a:lnTo>
                  <a:lnTo>
                    <a:pt x="509752" y="0"/>
                  </a:lnTo>
                  <a:lnTo>
                    <a:pt x="0" y="509739"/>
                  </a:lnTo>
                  <a:lnTo>
                    <a:pt x="215" y="517067"/>
                  </a:lnTo>
                  <a:lnTo>
                    <a:pt x="749" y="524383"/>
                  </a:lnTo>
                  <a:lnTo>
                    <a:pt x="2273" y="538886"/>
                  </a:lnTo>
                  <a:lnTo>
                    <a:pt x="538899" y="2260"/>
                  </a:lnTo>
                  <a:close/>
                </a:path>
                <a:path w="975360" h="975359">
                  <a:moveTo>
                    <a:pt x="632256" y="21463"/>
                  </a:moveTo>
                  <a:lnTo>
                    <a:pt x="613981" y="16383"/>
                  </a:lnTo>
                  <a:lnTo>
                    <a:pt x="607822" y="14300"/>
                  </a:lnTo>
                  <a:lnTo>
                    <a:pt x="14490" y="607644"/>
                  </a:lnTo>
                  <a:lnTo>
                    <a:pt x="16090" y="613892"/>
                  </a:lnTo>
                  <a:lnTo>
                    <a:pt x="21463" y="632256"/>
                  </a:lnTo>
                  <a:lnTo>
                    <a:pt x="632256" y="21463"/>
                  </a:lnTo>
                  <a:close/>
                </a:path>
                <a:path w="975360" h="975359">
                  <a:moveTo>
                    <a:pt x="711835" y="54089"/>
                  </a:moveTo>
                  <a:lnTo>
                    <a:pt x="698042" y="46939"/>
                  </a:lnTo>
                  <a:lnTo>
                    <a:pt x="690892" y="43802"/>
                  </a:lnTo>
                  <a:lnTo>
                    <a:pt x="43802" y="690892"/>
                  </a:lnTo>
                  <a:lnTo>
                    <a:pt x="46951" y="698042"/>
                  </a:lnTo>
                  <a:lnTo>
                    <a:pt x="54102" y="711835"/>
                  </a:lnTo>
                  <a:lnTo>
                    <a:pt x="711835" y="54089"/>
                  </a:lnTo>
                  <a:close/>
                </a:path>
                <a:path w="975360" h="975359">
                  <a:moveTo>
                    <a:pt x="780948" y="97548"/>
                  </a:moveTo>
                  <a:lnTo>
                    <a:pt x="775004" y="93014"/>
                  </a:lnTo>
                  <a:lnTo>
                    <a:pt x="762622" y="84289"/>
                  </a:lnTo>
                  <a:lnTo>
                    <a:pt x="84289" y="763485"/>
                  </a:lnTo>
                  <a:lnTo>
                    <a:pt x="88658" y="768718"/>
                  </a:lnTo>
                  <a:lnTo>
                    <a:pt x="93014" y="775004"/>
                  </a:lnTo>
                  <a:lnTo>
                    <a:pt x="97561" y="780935"/>
                  </a:lnTo>
                  <a:lnTo>
                    <a:pt x="780948" y="97548"/>
                  </a:lnTo>
                  <a:close/>
                </a:path>
                <a:path w="975360" h="975359">
                  <a:moveTo>
                    <a:pt x="840447" y="150431"/>
                  </a:moveTo>
                  <a:lnTo>
                    <a:pt x="832599" y="142570"/>
                  </a:lnTo>
                  <a:lnTo>
                    <a:pt x="829983" y="139611"/>
                  </a:lnTo>
                  <a:lnTo>
                    <a:pt x="824572" y="134721"/>
                  </a:lnTo>
                  <a:lnTo>
                    <a:pt x="134721" y="824560"/>
                  </a:lnTo>
                  <a:lnTo>
                    <a:pt x="150431" y="840447"/>
                  </a:lnTo>
                  <a:lnTo>
                    <a:pt x="840447" y="150431"/>
                  </a:lnTo>
                  <a:close/>
                </a:path>
                <a:path w="975360" h="975359">
                  <a:moveTo>
                    <a:pt x="890879" y="211683"/>
                  </a:moveTo>
                  <a:lnTo>
                    <a:pt x="886523" y="206273"/>
                  </a:lnTo>
                  <a:lnTo>
                    <a:pt x="882154" y="200164"/>
                  </a:lnTo>
                  <a:lnTo>
                    <a:pt x="877443" y="194233"/>
                  </a:lnTo>
                  <a:lnTo>
                    <a:pt x="195110" y="877443"/>
                  </a:lnTo>
                  <a:lnTo>
                    <a:pt x="200164" y="882154"/>
                  </a:lnTo>
                  <a:lnTo>
                    <a:pt x="212559" y="890879"/>
                  </a:lnTo>
                  <a:lnTo>
                    <a:pt x="890879" y="211683"/>
                  </a:lnTo>
                  <a:close/>
                </a:path>
                <a:path w="975360" h="975359">
                  <a:moveTo>
                    <a:pt x="931379" y="284276"/>
                  </a:moveTo>
                  <a:lnTo>
                    <a:pt x="928052" y="277126"/>
                  </a:lnTo>
                  <a:lnTo>
                    <a:pt x="921080" y="262991"/>
                  </a:lnTo>
                  <a:lnTo>
                    <a:pt x="262991" y="921067"/>
                  </a:lnTo>
                  <a:lnTo>
                    <a:pt x="270141" y="924737"/>
                  </a:lnTo>
                  <a:lnTo>
                    <a:pt x="284289" y="931367"/>
                  </a:lnTo>
                  <a:lnTo>
                    <a:pt x="931379" y="284276"/>
                  </a:lnTo>
                  <a:close/>
                </a:path>
                <a:path w="975360" h="975359">
                  <a:moveTo>
                    <a:pt x="960691" y="367512"/>
                  </a:moveTo>
                  <a:lnTo>
                    <a:pt x="959078" y="361264"/>
                  </a:lnTo>
                  <a:lnTo>
                    <a:pt x="953706" y="342912"/>
                  </a:lnTo>
                  <a:lnTo>
                    <a:pt x="342747" y="953871"/>
                  </a:lnTo>
                  <a:lnTo>
                    <a:pt x="348792" y="955776"/>
                  </a:lnTo>
                  <a:lnTo>
                    <a:pt x="367347" y="960856"/>
                  </a:lnTo>
                  <a:lnTo>
                    <a:pt x="960691" y="367512"/>
                  </a:lnTo>
                  <a:close/>
                </a:path>
                <a:path w="975360" h="975359">
                  <a:moveTo>
                    <a:pt x="971689" y="549706"/>
                  </a:moveTo>
                  <a:lnTo>
                    <a:pt x="549719" y="971677"/>
                  </a:lnTo>
                  <a:lnTo>
                    <a:pt x="568718" y="968908"/>
                  </a:lnTo>
                  <a:lnTo>
                    <a:pt x="587578" y="965225"/>
                  </a:lnTo>
                  <a:lnTo>
                    <a:pt x="965403" y="587400"/>
                  </a:lnTo>
                  <a:lnTo>
                    <a:pt x="968933" y="568617"/>
                  </a:lnTo>
                  <a:lnTo>
                    <a:pt x="971689" y="549706"/>
                  </a:lnTo>
                  <a:close/>
                </a:path>
                <a:path w="975360" h="975359">
                  <a:moveTo>
                    <a:pt x="975169" y="465416"/>
                  </a:moveTo>
                  <a:lnTo>
                    <a:pt x="974750" y="458190"/>
                  </a:lnTo>
                  <a:lnTo>
                    <a:pt x="972908" y="436283"/>
                  </a:lnTo>
                  <a:lnTo>
                    <a:pt x="436105" y="972896"/>
                  </a:lnTo>
                  <a:lnTo>
                    <a:pt x="458025" y="974966"/>
                  </a:lnTo>
                  <a:lnTo>
                    <a:pt x="465251" y="975169"/>
                  </a:lnTo>
                  <a:lnTo>
                    <a:pt x="975169" y="465416"/>
                  </a:lnTo>
                  <a:close/>
                </a:path>
              </a:pathLst>
            </a:custGeom>
            <a:solidFill>
              <a:srgbClr val="FFFFFF"/>
            </a:solidFill>
          </p:spPr>
          <p:txBody>
            <a:bodyPr wrap="square" lIns="0" tIns="0" rIns="0" bIns="0" rtlCol="0"/>
            <a:lstStyle/>
            <a:p>
              <a:endParaRPr/>
            </a:p>
          </p:txBody>
        </p:sp>
        <p:pic>
          <p:nvPicPr>
            <p:cNvPr id="11" name="object 11"/>
            <p:cNvPicPr/>
            <p:nvPr/>
          </p:nvPicPr>
          <p:blipFill>
            <a:blip r:embed="rId4" cstate="print"/>
            <a:stretch>
              <a:fillRect/>
            </a:stretch>
          </p:blipFill>
          <p:spPr>
            <a:xfrm>
              <a:off x="4823069" y="6253338"/>
              <a:ext cx="206795" cy="206795"/>
            </a:xfrm>
            <a:prstGeom prst="rect">
              <a:avLst/>
            </a:prstGeom>
          </p:spPr>
        </p:pic>
      </p:grpSp>
      <p:grpSp>
        <p:nvGrpSpPr>
          <p:cNvPr id="12" name="object 12"/>
          <p:cNvGrpSpPr/>
          <p:nvPr/>
        </p:nvGrpSpPr>
        <p:grpSpPr>
          <a:xfrm>
            <a:off x="5484139" y="5544101"/>
            <a:ext cx="6301740" cy="810895"/>
            <a:chOff x="5484139" y="5544101"/>
            <a:chExt cx="6301740" cy="810895"/>
          </a:xfrm>
        </p:grpSpPr>
        <p:pic>
          <p:nvPicPr>
            <p:cNvPr id="13" name="object 13"/>
            <p:cNvPicPr/>
            <p:nvPr/>
          </p:nvPicPr>
          <p:blipFill>
            <a:blip r:embed="rId5" cstate="print"/>
            <a:stretch>
              <a:fillRect/>
            </a:stretch>
          </p:blipFill>
          <p:spPr>
            <a:xfrm>
              <a:off x="10445495" y="5833871"/>
              <a:ext cx="1002792" cy="347471"/>
            </a:xfrm>
            <a:prstGeom prst="rect">
              <a:avLst/>
            </a:prstGeom>
          </p:spPr>
        </p:pic>
        <p:sp>
          <p:nvSpPr>
            <p:cNvPr id="14" name="object 14"/>
            <p:cNvSpPr/>
            <p:nvPr/>
          </p:nvSpPr>
          <p:spPr>
            <a:xfrm>
              <a:off x="5484139" y="5544101"/>
              <a:ext cx="6301740" cy="810895"/>
            </a:xfrm>
            <a:custGeom>
              <a:avLst/>
              <a:gdLst/>
              <a:ahLst/>
              <a:cxnLst/>
              <a:rect l="l" t="t" r="r" b="b"/>
              <a:pathLst>
                <a:path w="6301740" h="810895">
                  <a:moveTo>
                    <a:pt x="6220570" y="0"/>
                  </a:moveTo>
                  <a:lnTo>
                    <a:pt x="81036" y="0"/>
                  </a:lnTo>
                  <a:lnTo>
                    <a:pt x="49493" y="6368"/>
                  </a:lnTo>
                  <a:lnTo>
                    <a:pt x="23735" y="23735"/>
                  </a:lnTo>
                  <a:lnTo>
                    <a:pt x="6368" y="49493"/>
                  </a:lnTo>
                  <a:lnTo>
                    <a:pt x="0" y="81037"/>
                  </a:lnTo>
                  <a:lnTo>
                    <a:pt x="0" y="729306"/>
                  </a:lnTo>
                  <a:lnTo>
                    <a:pt x="23735" y="786609"/>
                  </a:lnTo>
                  <a:lnTo>
                    <a:pt x="81036" y="810344"/>
                  </a:lnTo>
                  <a:lnTo>
                    <a:pt x="6220562" y="810351"/>
                  </a:lnTo>
                  <a:lnTo>
                    <a:pt x="6252106" y="803983"/>
                  </a:lnTo>
                  <a:lnTo>
                    <a:pt x="6277865" y="786616"/>
                  </a:lnTo>
                  <a:lnTo>
                    <a:pt x="6295232" y="760857"/>
                  </a:lnTo>
                  <a:lnTo>
                    <a:pt x="6301600" y="729313"/>
                  </a:lnTo>
                  <a:lnTo>
                    <a:pt x="6301606" y="81037"/>
                  </a:lnTo>
                  <a:lnTo>
                    <a:pt x="6295238" y="49493"/>
                  </a:lnTo>
                  <a:lnTo>
                    <a:pt x="6277871" y="23735"/>
                  </a:lnTo>
                  <a:lnTo>
                    <a:pt x="6252113" y="6368"/>
                  </a:lnTo>
                  <a:lnTo>
                    <a:pt x="6220570" y="0"/>
                  </a:lnTo>
                  <a:close/>
                </a:path>
              </a:pathLst>
            </a:custGeom>
            <a:solidFill>
              <a:srgbClr val="F2F2F2"/>
            </a:solidFill>
          </p:spPr>
          <p:txBody>
            <a:bodyPr wrap="square" lIns="0" tIns="0" rIns="0" bIns="0" rtlCol="0"/>
            <a:lstStyle/>
            <a:p>
              <a:endParaRPr/>
            </a:p>
          </p:txBody>
        </p:sp>
        <p:pic>
          <p:nvPicPr>
            <p:cNvPr id="15" name="object 15"/>
            <p:cNvPicPr/>
            <p:nvPr/>
          </p:nvPicPr>
          <p:blipFill>
            <a:blip r:embed="rId6" cstate="print"/>
            <a:stretch>
              <a:fillRect/>
            </a:stretch>
          </p:blipFill>
          <p:spPr>
            <a:xfrm>
              <a:off x="5727191" y="5724143"/>
              <a:ext cx="448056" cy="448056"/>
            </a:xfrm>
            <a:prstGeom prst="rect">
              <a:avLst/>
            </a:prstGeom>
          </p:spPr>
        </p:pic>
      </p:grpSp>
      <p:grpSp>
        <p:nvGrpSpPr>
          <p:cNvPr id="16" name="object 16"/>
          <p:cNvGrpSpPr/>
          <p:nvPr/>
        </p:nvGrpSpPr>
        <p:grpSpPr>
          <a:xfrm>
            <a:off x="5484139" y="479441"/>
            <a:ext cx="6301740" cy="810895"/>
            <a:chOff x="5484139" y="479441"/>
            <a:chExt cx="6301740" cy="810895"/>
          </a:xfrm>
        </p:grpSpPr>
        <p:sp>
          <p:nvSpPr>
            <p:cNvPr id="17" name="object 17"/>
            <p:cNvSpPr/>
            <p:nvPr/>
          </p:nvSpPr>
          <p:spPr>
            <a:xfrm>
              <a:off x="5484139" y="479441"/>
              <a:ext cx="6301740" cy="810895"/>
            </a:xfrm>
            <a:custGeom>
              <a:avLst/>
              <a:gdLst/>
              <a:ahLst/>
              <a:cxnLst/>
              <a:rect l="l" t="t" r="r" b="b"/>
              <a:pathLst>
                <a:path w="6301740" h="810894">
                  <a:moveTo>
                    <a:pt x="6220570" y="0"/>
                  </a:moveTo>
                  <a:lnTo>
                    <a:pt x="81036" y="0"/>
                  </a:lnTo>
                  <a:lnTo>
                    <a:pt x="49493" y="6368"/>
                  </a:lnTo>
                  <a:lnTo>
                    <a:pt x="23735" y="23735"/>
                  </a:lnTo>
                  <a:lnTo>
                    <a:pt x="6368" y="49493"/>
                  </a:lnTo>
                  <a:lnTo>
                    <a:pt x="0" y="81037"/>
                  </a:lnTo>
                  <a:lnTo>
                    <a:pt x="0" y="729306"/>
                  </a:lnTo>
                  <a:lnTo>
                    <a:pt x="23735" y="786609"/>
                  </a:lnTo>
                  <a:lnTo>
                    <a:pt x="81036" y="810345"/>
                  </a:lnTo>
                  <a:lnTo>
                    <a:pt x="6220562" y="810351"/>
                  </a:lnTo>
                  <a:lnTo>
                    <a:pt x="6252106" y="803982"/>
                  </a:lnTo>
                  <a:lnTo>
                    <a:pt x="6277865" y="786615"/>
                  </a:lnTo>
                  <a:lnTo>
                    <a:pt x="6295232" y="760857"/>
                  </a:lnTo>
                  <a:lnTo>
                    <a:pt x="6301600" y="729314"/>
                  </a:lnTo>
                  <a:lnTo>
                    <a:pt x="6301606" y="81037"/>
                  </a:lnTo>
                  <a:lnTo>
                    <a:pt x="6295238" y="49493"/>
                  </a:lnTo>
                  <a:lnTo>
                    <a:pt x="6277871" y="23735"/>
                  </a:lnTo>
                  <a:lnTo>
                    <a:pt x="6252113" y="6368"/>
                  </a:lnTo>
                  <a:lnTo>
                    <a:pt x="6220570" y="0"/>
                  </a:lnTo>
                  <a:close/>
                </a:path>
              </a:pathLst>
            </a:custGeom>
            <a:solidFill>
              <a:srgbClr val="F2F2F2"/>
            </a:solidFill>
          </p:spPr>
          <p:txBody>
            <a:bodyPr wrap="square" lIns="0" tIns="0" rIns="0" bIns="0" rtlCol="0"/>
            <a:lstStyle/>
            <a:p>
              <a:endParaRPr/>
            </a:p>
          </p:txBody>
        </p:sp>
        <p:pic>
          <p:nvPicPr>
            <p:cNvPr id="18" name="object 18"/>
            <p:cNvPicPr/>
            <p:nvPr/>
          </p:nvPicPr>
          <p:blipFill>
            <a:blip r:embed="rId7" cstate="print"/>
            <a:stretch>
              <a:fillRect/>
            </a:stretch>
          </p:blipFill>
          <p:spPr>
            <a:xfrm>
              <a:off x="5727191" y="661416"/>
              <a:ext cx="448056" cy="448055"/>
            </a:xfrm>
            <a:prstGeom prst="rect">
              <a:avLst/>
            </a:prstGeom>
          </p:spPr>
        </p:pic>
      </p:grpSp>
      <p:sp>
        <p:nvSpPr>
          <p:cNvPr id="19" name="object 19"/>
          <p:cNvSpPr txBox="1">
            <a:spLocks noGrp="1"/>
          </p:cNvSpPr>
          <p:nvPr>
            <p:ph type="title"/>
          </p:nvPr>
        </p:nvSpPr>
        <p:spPr>
          <a:prstGeom prst="rect">
            <a:avLst/>
          </a:prstGeom>
        </p:spPr>
        <p:txBody>
          <a:bodyPr vert="horz" wrap="square" lIns="0" tIns="303783" rIns="0" bIns="0" rtlCol="0">
            <a:spAutoFit/>
          </a:bodyPr>
          <a:lstStyle/>
          <a:p>
            <a:pPr marL="5657850">
              <a:lnSpc>
                <a:spcPct val="100000"/>
              </a:lnSpc>
              <a:spcBef>
                <a:spcPts val="100"/>
              </a:spcBef>
            </a:pPr>
            <a:r>
              <a:rPr sz="1900" dirty="0"/>
              <a:t>Will</a:t>
            </a:r>
            <a:r>
              <a:rPr sz="1900" spc="-35" dirty="0"/>
              <a:t> </a:t>
            </a:r>
            <a:r>
              <a:rPr sz="1900" dirty="0"/>
              <a:t>customers</a:t>
            </a:r>
            <a:r>
              <a:rPr sz="1900" spc="-40" dirty="0"/>
              <a:t> </a:t>
            </a:r>
            <a:r>
              <a:rPr sz="1900" spc="-20" dirty="0"/>
              <a:t>pay?</a:t>
            </a:r>
            <a:endParaRPr sz="1900"/>
          </a:p>
        </p:txBody>
      </p:sp>
      <p:grpSp>
        <p:nvGrpSpPr>
          <p:cNvPr id="20" name="object 20"/>
          <p:cNvGrpSpPr/>
          <p:nvPr/>
        </p:nvGrpSpPr>
        <p:grpSpPr>
          <a:xfrm>
            <a:off x="5484139" y="1492373"/>
            <a:ext cx="6301740" cy="810895"/>
            <a:chOff x="5484139" y="1492373"/>
            <a:chExt cx="6301740" cy="810895"/>
          </a:xfrm>
        </p:grpSpPr>
        <p:sp>
          <p:nvSpPr>
            <p:cNvPr id="21" name="object 21"/>
            <p:cNvSpPr/>
            <p:nvPr/>
          </p:nvSpPr>
          <p:spPr>
            <a:xfrm>
              <a:off x="5484139" y="1492373"/>
              <a:ext cx="6301740" cy="810895"/>
            </a:xfrm>
            <a:custGeom>
              <a:avLst/>
              <a:gdLst/>
              <a:ahLst/>
              <a:cxnLst/>
              <a:rect l="l" t="t" r="r" b="b"/>
              <a:pathLst>
                <a:path w="6301740" h="810894">
                  <a:moveTo>
                    <a:pt x="6220570" y="0"/>
                  </a:moveTo>
                  <a:lnTo>
                    <a:pt x="81036" y="0"/>
                  </a:lnTo>
                  <a:lnTo>
                    <a:pt x="49493" y="6368"/>
                  </a:lnTo>
                  <a:lnTo>
                    <a:pt x="23735" y="23735"/>
                  </a:lnTo>
                  <a:lnTo>
                    <a:pt x="6368" y="49493"/>
                  </a:lnTo>
                  <a:lnTo>
                    <a:pt x="0" y="81037"/>
                  </a:lnTo>
                  <a:lnTo>
                    <a:pt x="0" y="729306"/>
                  </a:lnTo>
                  <a:lnTo>
                    <a:pt x="23735" y="786609"/>
                  </a:lnTo>
                  <a:lnTo>
                    <a:pt x="81036" y="810345"/>
                  </a:lnTo>
                  <a:lnTo>
                    <a:pt x="6220562" y="810351"/>
                  </a:lnTo>
                  <a:lnTo>
                    <a:pt x="6252106" y="803983"/>
                  </a:lnTo>
                  <a:lnTo>
                    <a:pt x="6277865" y="786616"/>
                  </a:lnTo>
                  <a:lnTo>
                    <a:pt x="6295232" y="760857"/>
                  </a:lnTo>
                  <a:lnTo>
                    <a:pt x="6301600" y="729314"/>
                  </a:lnTo>
                  <a:lnTo>
                    <a:pt x="6301606" y="81037"/>
                  </a:lnTo>
                  <a:lnTo>
                    <a:pt x="6295238" y="49493"/>
                  </a:lnTo>
                  <a:lnTo>
                    <a:pt x="6277871" y="23735"/>
                  </a:lnTo>
                  <a:lnTo>
                    <a:pt x="6252113" y="6368"/>
                  </a:lnTo>
                  <a:lnTo>
                    <a:pt x="6220570" y="0"/>
                  </a:lnTo>
                  <a:close/>
                </a:path>
              </a:pathLst>
            </a:custGeom>
            <a:solidFill>
              <a:srgbClr val="F2F2F2"/>
            </a:solidFill>
          </p:spPr>
          <p:txBody>
            <a:bodyPr wrap="square" lIns="0" tIns="0" rIns="0" bIns="0" rtlCol="0"/>
            <a:lstStyle/>
            <a:p>
              <a:endParaRPr/>
            </a:p>
          </p:txBody>
        </p:sp>
        <p:pic>
          <p:nvPicPr>
            <p:cNvPr id="22" name="object 22"/>
            <p:cNvPicPr/>
            <p:nvPr/>
          </p:nvPicPr>
          <p:blipFill>
            <a:blip r:embed="rId8" cstate="print"/>
            <a:stretch>
              <a:fillRect/>
            </a:stretch>
          </p:blipFill>
          <p:spPr>
            <a:xfrm>
              <a:off x="5727191" y="1673351"/>
              <a:ext cx="448056" cy="448056"/>
            </a:xfrm>
            <a:prstGeom prst="rect">
              <a:avLst/>
            </a:prstGeom>
          </p:spPr>
        </p:pic>
      </p:grpSp>
      <p:sp>
        <p:nvSpPr>
          <p:cNvPr id="23" name="object 23"/>
          <p:cNvSpPr txBox="1"/>
          <p:nvPr/>
        </p:nvSpPr>
        <p:spPr>
          <a:xfrm>
            <a:off x="6493137" y="1715008"/>
            <a:ext cx="248158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How</a:t>
            </a:r>
            <a:r>
              <a:rPr sz="1900" spc="-35" dirty="0">
                <a:latin typeface="Calibri"/>
                <a:cs typeface="Calibri"/>
              </a:rPr>
              <a:t> </a:t>
            </a:r>
            <a:r>
              <a:rPr sz="1900" dirty="0">
                <a:latin typeface="Calibri"/>
                <a:cs typeface="Calibri"/>
              </a:rPr>
              <a:t>much</a:t>
            </a:r>
            <a:r>
              <a:rPr sz="1900" spc="-40" dirty="0">
                <a:latin typeface="Calibri"/>
                <a:cs typeface="Calibri"/>
              </a:rPr>
              <a:t> </a:t>
            </a:r>
            <a:r>
              <a:rPr sz="1900" dirty="0">
                <a:latin typeface="Calibri"/>
                <a:cs typeface="Calibri"/>
              </a:rPr>
              <a:t>will</a:t>
            </a:r>
            <a:r>
              <a:rPr sz="1900" spc="-40" dirty="0">
                <a:latin typeface="Calibri"/>
                <a:cs typeface="Calibri"/>
              </a:rPr>
              <a:t> </a:t>
            </a:r>
            <a:r>
              <a:rPr sz="1900" dirty="0">
                <a:latin typeface="Calibri"/>
                <a:cs typeface="Calibri"/>
              </a:rPr>
              <a:t>they</a:t>
            </a:r>
            <a:r>
              <a:rPr sz="1900" spc="-40" dirty="0">
                <a:latin typeface="Calibri"/>
                <a:cs typeface="Calibri"/>
              </a:rPr>
              <a:t> </a:t>
            </a:r>
            <a:r>
              <a:rPr sz="1900" spc="-20" dirty="0">
                <a:latin typeface="Calibri"/>
                <a:cs typeface="Calibri"/>
              </a:rPr>
              <a:t>pay?</a:t>
            </a:r>
            <a:endParaRPr sz="1900">
              <a:latin typeface="Calibri"/>
              <a:cs typeface="Calibri"/>
            </a:endParaRPr>
          </a:p>
        </p:txBody>
      </p:sp>
      <p:grpSp>
        <p:nvGrpSpPr>
          <p:cNvPr id="24" name="object 24"/>
          <p:cNvGrpSpPr/>
          <p:nvPr/>
        </p:nvGrpSpPr>
        <p:grpSpPr>
          <a:xfrm>
            <a:off x="5484139" y="2505304"/>
            <a:ext cx="6301740" cy="810895"/>
            <a:chOff x="5484139" y="2505304"/>
            <a:chExt cx="6301740" cy="810895"/>
          </a:xfrm>
        </p:grpSpPr>
        <p:sp>
          <p:nvSpPr>
            <p:cNvPr id="25" name="object 25"/>
            <p:cNvSpPr/>
            <p:nvPr/>
          </p:nvSpPr>
          <p:spPr>
            <a:xfrm>
              <a:off x="5484139" y="2505304"/>
              <a:ext cx="6301740" cy="810895"/>
            </a:xfrm>
            <a:custGeom>
              <a:avLst/>
              <a:gdLst/>
              <a:ahLst/>
              <a:cxnLst/>
              <a:rect l="l" t="t" r="r" b="b"/>
              <a:pathLst>
                <a:path w="6301740" h="810895">
                  <a:moveTo>
                    <a:pt x="6220570" y="0"/>
                  </a:moveTo>
                  <a:lnTo>
                    <a:pt x="81036" y="0"/>
                  </a:lnTo>
                  <a:lnTo>
                    <a:pt x="49493" y="6368"/>
                  </a:lnTo>
                  <a:lnTo>
                    <a:pt x="23735" y="23735"/>
                  </a:lnTo>
                  <a:lnTo>
                    <a:pt x="6368" y="49493"/>
                  </a:lnTo>
                  <a:lnTo>
                    <a:pt x="0" y="81037"/>
                  </a:lnTo>
                  <a:lnTo>
                    <a:pt x="0" y="729307"/>
                  </a:lnTo>
                  <a:lnTo>
                    <a:pt x="23735" y="786609"/>
                  </a:lnTo>
                  <a:lnTo>
                    <a:pt x="81036" y="810345"/>
                  </a:lnTo>
                  <a:lnTo>
                    <a:pt x="6220562" y="810351"/>
                  </a:lnTo>
                  <a:lnTo>
                    <a:pt x="6252106" y="803983"/>
                  </a:lnTo>
                  <a:lnTo>
                    <a:pt x="6277865" y="786616"/>
                  </a:lnTo>
                  <a:lnTo>
                    <a:pt x="6295232" y="760857"/>
                  </a:lnTo>
                  <a:lnTo>
                    <a:pt x="6301600" y="729314"/>
                  </a:lnTo>
                  <a:lnTo>
                    <a:pt x="6301606" y="81037"/>
                  </a:lnTo>
                  <a:lnTo>
                    <a:pt x="6295238" y="49493"/>
                  </a:lnTo>
                  <a:lnTo>
                    <a:pt x="6277871" y="23735"/>
                  </a:lnTo>
                  <a:lnTo>
                    <a:pt x="6252113" y="6368"/>
                  </a:lnTo>
                  <a:lnTo>
                    <a:pt x="6220570" y="0"/>
                  </a:lnTo>
                  <a:close/>
                </a:path>
              </a:pathLst>
            </a:custGeom>
            <a:solidFill>
              <a:srgbClr val="F2F2F2"/>
            </a:solidFill>
          </p:spPr>
          <p:txBody>
            <a:bodyPr wrap="square" lIns="0" tIns="0" rIns="0" bIns="0" rtlCol="0"/>
            <a:lstStyle/>
            <a:p>
              <a:endParaRPr/>
            </a:p>
          </p:txBody>
        </p:sp>
        <p:pic>
          <p:nvPicPr>
            <p:cNvPr id="26" name="object 26"/>
            <p:cNvPicPr/>
            <p:nvPr/>
          </p:nvPicPr>
          <p:blipFill>
            <a:blip r:embed="rId9" cstate="print"/>
            <a:stretch>
              <a:fillRect/>
            </a:stretch>
          </p:blipFill>
          <p:spPr>
            <a:xfrm>
              <a:off x="5727191" y="2685287"/>
              <a:ext cx="448056" cy="448055"/>
            </a:xfrm>
            <a:prstGeom prst="rect">
              <a:avLst/>
            </a:prstGeom>
          </p:spPr>
        </p:pic>
      </p:grpSp>
      <p:sp>
        <p:nvSpPr>
          <p:cNvPr id="27" name="object 27"/>
          <p:cNvSpPr txBox="1"/>
          <p:nvPr/>
        </p:nvSpPr>
        <p:spPr>
          <a:xfrm>
            <a:off x="6493137" y="2729991"/>
            <a:ext cx="4410075"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How</a:t>
            </a:r>
            <a:r>
              <a:rPr sz="1900" spc="-25" dirty="0">
                <a:latin typeface="Calibri"/>
                <a:cs typeface="Calibri"/>
              </a:rPr>
              <a:t> </a:t>
            </a:r>
            <a:r>
              <a:rPr sz="1900" dirty="0">
                <a:latin typeface="Calibri"/>
                <a:cs typeface="Calibri"/>
              </a:rPr>
              <a:t>much</a:t>
            </a:r>
            <a:r>
              <a:rPr sz="1900" spc="-25" dirty="0">
                <a:latin typeface="Calibri"/>
                <a:cs typeface="Calibri"/>
              </a:rPr>
              <a:t> </a:t>
            </a:r>
            <a:r>
              <a:rPr sz="1900" dirty="0">
                <a:latin typeface="Calibri"/>
                <a:cs typeface="Calibri"/>
              </a:rPr>
              <a:t>will</a:t>
            </a:r>
            <a:r>
              <a:rPr sz="1900" spc="-25" dirty="0">
                <a:latin typeface="Calibri"/>
                <a:cs typeface="Calibri"/>
              </a:rPr>
              <a:t> </a:t>
            </a:r>
            <a:r>
              <a:rPr sz="1900" dirty="0">
                <a:latin typeface="Calibri"/>
                <a:cs typeface="Calibri"/>
              </a:rPr>
              <a:t>it</a:t>
            </a:r>
            <a:r>
              <a:rPr sz="1900" spc="-30" dirty="0">
                <a:latin typeface="Calibri"/>
                <a:cs typeface="Calibri"/>
              </a:rPr>
              <a:t> </a:t>
            </a:r>
            <a:r>
              <a:rPr sz="1900" dirty="0">
                <a:latin typeface="Calibri"/>
                <a:cs typeface="Calibri"/>
              </a:rPr>
              <a:t>cost</a:t>
            </a:r>
            <a:r>
              <a:rPr sz="1900" spc="-25" dirty="0">
                <a:latin typeface="Calibri"/>
                <a:cs typeface="Calibri"/>
              </a:rPr>
              <a:t> </a:t>
            </a:r>
            <a:r>
              <a:rPr sz="1900" dirty="0">
                <a:latin typeface="Calibri"/>
                <a:cs typeface="Calibri"/>
              </a:rPr>
              <a:t>you</a:t>
            </a:r>
            <a:r>
              <a:rPr sz="1900" spc="-25" dirty="0">
                <a:latin typeface="Calibri"/>
                <a:cs typeface="Calibri"/>
              </a:rPr>
              <a:t> </a:t>
            </a:r>
            <a:r>
              <a:rPr sz="1900" dirty="0">
                <a:latin typeface="Calibri"/>
                <a:cs typeface="Calibri"/>
              </a:rPr>
              <a:t>to</a:t>
            </a:r>
            <a:r>
              <a:rPr sz="1900" spc="-30" dirty="0">
                <a:latin typeface="Calibri"/>
                <a:cs typeface="Calibri"/>
              </a:rPr>
              <a:t> </a:t>
            </a:r>
            <a:r>
              <a:rPr sz="1900" dirty="0">
                <a:latin typeface="Calibri"/>
                <a:cs typeface="Calibri"/>
              </a:rPr>
              <a:t>get</a:t>
            </a:r>
            <a:r>
              <a:rPr sz="1900" spc="-25" dirty="0">
                <a:latin typeface="Calibri"/>
                <a:cs typeface="Calibri"/>
              </a:rPr>
              <a:t> </a:t>
            </a:r>
            <a:r>
              <a:rPr sz="1900" dirty="0">
                <a:latin typeface="Calibri"/>
                <a:cs typeface="Calibri"/>
              </a:rPr>
              <a:t>them</a:t>
            </a:r>
            <a:r>
              <a:rPr sz="1900" spc="-35" dirty="0">
                <a:latin typeface="Calibri"/>
                <a:cs typeface="Calibri"/>
              </a:rPr>
              <a:t> </a:t>
            </a:r>
            <a:r>
              <a:rPr sz="1900" dirty="0">
                <a:latin typeface="Calibri"/>
                <a:cs typeface="Calibri"/>
              </a:rPr>
              <a:t>to</a:t>
            </a:r>
            <a:r>
              <a:rPr sz="1900" spc="-30" dirty="0">
                <a:latin typeface="Calibri"/>
                <a:cs typeface="Calibri"/>
              </a:rPr>
              <a:t> </a:t>
            </a:r>
            <a:r>
              <a:rPr sz="1900" spc="-25" dirty="0">
                <a:latin typeface="Calibri"/>
                <a:cs typeface="Calibri"/>
              </a:rPr>
              <a:t>pay</a:t>
            </a:r>
            <a:endParaRPr sz="1900">
              <a:latin typeface="Calibri"/>
              <a:cs typeface="Calibri"/>
            </a:endParaRPr>
          </a:p>
        </p:txBody>
      </p:sp>
      <p:grpSp>
        <p:nvGrpSpPr>
          <p:cNvPr id="28" name="object 28"/>
          <p:cNvGrpSpPr/>
          <p:nvPr/>
        </p:nvGrpSpPr>
        <p:grpSpPr>
          <a:xfrm>
            <a:off x="5484139" y="3518236"/>
            <a:ext cx="6301740" cy="810895"/>
            <a:chOff x="5484139" y="3518236"/>
            <a:chExt cx="6301740" cy="810895"/>
          </a:xfrm>
        </p:grpSpPr>
        <p:sp>
          <p:nvSpPr>
            <p:cNvPr id="29" name="object 29"/>
            <p:cNvSpPr/>
            <p:nvPr/>
          </p:nvSpPr>
          <p:spPr>
            <a:xfrm>
              <a:off x="5484139" y="3518236"/>
              <a:ext cx="6301740" cy="810895"/>
            </a:xfrm>
            <a:custGeom>
              <a:avLst/>
              <a:gdLst/>
              <a:ahLst/>
              <a:cxnLst/>
              <a:rect l="l" t="t" r="r" b="b"/>
              <a:pathLst>
                <a:path w="6301740" h="810895">
                  <a:moveTo>
                    <a:pt x="6220570" y="0"/>
                  </a:moveTo>
                  <a:lnTo>
                    <a:pt x="81036" y="0"/>
                  </a:lnTo>
                  <a:lnTo>
                    <a:pt x="49493" y="6368"/>
                  </a:lnTo>
                  <a:lnTo>
                    <a:pt x="23735" y="23735"/>
                  </a:lnTo>
                  <a:lnTo>
                    <a:pt x="6368" y="49494"/>
                  </a:lnTo>
                  <a:lnTo>
                    <a:pt x="0" y="81038"/>
                  </a:lnTo>
                  <a:lnTo>
                    <a:pt x="0" y="729307"/>
                  </a:lnTo>
                  <a:lnTo>
                    <a:pt x="23735" y="786609"/>
                  </a:lnTo>
                  <a:lnTo>
                    <a:pt x="81036" y="810345"/>
                  </a:lnTo>
                  <a:lnTo>
                    <a:pt x="6220562" y="810352"/>
                  </a:lnTo>
                  <a:lnTo>
                    <a:pt x="6252106" y="803984"/>
                  </a:lnTo>
                  <a:lnTo>
                    <a:pt x="6277865" y="786616"/>
                  </a:lnTo>
                  <a:lnTo>
                    <a:pt x="6295232" y="760857"/>
                  </a:lnTo>
                  <a:lnTo>
                    <a:pt x="6301600" y="729314"/>
                  </a:lnTo>
                  <a:lnTo>
                    <a:pt x="6301606" y="81038"/>
                  </a:lnTo>
                  <a:lnTo>
                    <a:pt x="6295238" y="49494"/>
                  </a:lnTo>
                  <a:lnTo>
                    <a:pt x="6277871" y="23735"/>
                  </a:lnTo>
                  <a:lnTo>
                    <a:pt x="6252113" y="6368"/>
                  </a:lnTo>
                  <a:lnTo>
                    <a:pt x="6220570" y="0"/>
                  </a:lnTo>
                  <a:close/>
                </a:path>
              </a:pathLst>
            </a:custGeom>
            <a:solidFill>
              <a:srgbClr val="F2F2F2"/>
            </a:solidFill>
          </p:spPr>
          <p:txBody>
            <a:bodyPr wrap="square" lIns="0" tIns="0" rIns="0" bIns="0" rtlCol="0"/>
            <a:lstStyle/>
            <a:p>
              <a:endParaRPr/>
            </a:p>
          </p:txBody>
        </p:sp>
        <p:pic>
          <p:nvPicPr>
            <p:cNvPr id="30" name="object 30"/>
            <p:cNvPicPr/>
            <p:nvPr/>
          </p:nvPicPr>
          <p:blipFill>
            <a:blip r:embed="rId10" cstate="print"/>
            <a:stretch>
              <a:fillRect/>
            </a:stretch>
          </p:blipFill>
          <p:spPr>
            <a:xfrm>
              <a:off x="5727191" y="3700271"/>
              <a:ext cx="448056" cy="448056"/>
            </a:xfrm>
            <a:prstGeom prst="rect">
              <a:avLst/>
            </a:prstGeom>
          </p:spPr>
        </p:pic>
      </p:grpSp>
      <p:grpSp>
        <p:nvGrpSpPr>
          <p:cNvPr id="31" name="object 31"/>
          <p:cNvGrpSpPr/>
          <p:nvPr/>
        </p:nvGrpSpPr>
        <p:grpSpPr>
          <a:xfrm>
            <a:off x="5484139" y="4531169"/>
            <a:ext cx="6301740" cy="810895"/>
            <a:chOff x="5484139" y="4531169"/>
            <a:chExt cx="6301740" cy="810895"/>
          </a:xfrm>
        </p:grpSpPr>
        <p:sp>
          <p:nvSpPr>
            <p:cNvPr id="32" name="object 32"/>
            <p:cNvSpPr/>
            <p:nvPr/>
          </p:nvSpPr>
          <p:spPr>
            <a:xfrm>
              <a:off x="5484139" y="4531169"/>
              <a:ext cx="6301740" cy="810895"/>
            </a:xfrm>
            <a:custGeom>
              <a:avLst/>
              <a:gdLst/>
              <a:ahLst/>
              <a:cxnLst/>
              <a:rect l="l" t="t" r="r" b="b"/>
              <a:pathLst>
                <a:path w="6301740" h="810895">
                  <a:moveTo>
                    <a:pt x="6220570" y="0"/>
                  </a:moveTo>
                  <a:lnTo>
                    <a:pt x="81036" y="0"/>
                  </a:lnTo>
                  <a:lnTo>
                    <a:pt x="49493" y="6368"/>
                  </a:lnTo>
                  <a:lnTo>
                    <a:pt x="23735" y="23735"/>
                  </a:lnTo>
                  <a:lnTo>
                    <a:pt x="6368" y="49493"/>
                  </a:lnTo>
                  <a:lnTo>
                    <a:pt x="0" y="81037"/>
                  </a:lnTo>
                  <a:lnTo>
                    <a:pt x="0" y="729306"/>
                  </a:lnTo>
                  <a:lnTo>
                    <a:pt x="23735" y="786608"/>
                  </a:lnTo>
                  <a:lnTo>
                    <a:pt x="81036" y="810343"/>
                  </a:lnTo>
                  <a:lnTo>
                    <a:pt x="6220562" y="810351"/>
                  </a:lnTo>
                  <a:lnTo>
                    <a:pt x="6252106" y="803982"/>
                  </a:lnTo>
                  <a:lnTo>
                    <a:pt x="6277865" y="786615"/>
                  </a:lnTo>
                  <a:lnTo>
                    <a:pt x="6295232" y="760856"/>
                  </a:lnTo>
                  <a:lnTo>
                    <a:pt x="6301600" y="729312"/>
                  </a:lnTo>
                  <a:lnTo>
                    <a:pt x="6301606" y="81037"/>
                  </a:lnTo>
                  <a:lnTo>
                    <a:pt x="6295238" y="49493"/>
                  </a:lnTo>
                  <a:lnTo>
                    <a:pt x="6277871" y="23735"/>
                  </a:lnTo>
                  <a:lnTo>
                    <a:pt x="6252113" y="6368"/>
                  </a:lnTo>
                  <a:lnTo>
                    <a:pt x="6220570" y="0"/>
                  </a:lnTo>
                  <a:close/>
                </a:path>
              </a:pathLst>
            </a:custGeom>
            <a:solidFill>
              <a:srgbClr val="F2F2F2"/>
            </a:solidFill>
          </p:spPr>
          <p:txBody>
            <a:bodyPr wrap="square" lIns="0" tIns="0" rIns="0" bIns="0" rtlCol="0"/>
            <a:lstStyle/>
            <a:p>
              <a:endParaRPr/>
            </a:p>
          </p:txBody>
        </p:sp>
        <p:pic>
          <p:nvPicPr>
            <p:cNvPr id="33" name="object 33"/>
            <p:cNvPicPr/>
            <p:nvPr/>
          </p:nvPicPr>
          <p:blipFill>
            <a:blip r:embed="rId11" cstate="print"/>
            <a:stretch>
              <a:fillRect/>
            </a:stretch>
          </p:blipFill>
          <p:spPr>
            <a:xfrm>
              <a:off x="5727191" y="4712208"/>
              <a:ext cx="448056" cy="448056"/>
            </a:xfrm>
            <a:prstGeom prst="rect">
              <a:avLst/>
            </a:prstGeom>
          </p:spPr>
        </p:pic>
      </p:grpSp>
      <p:sp>
        <p:nvSpPr>
          <p:cNvPr id="34" name="object 34"/>
          <p:cNvSpPr txBox="1"/>
          <p:nvPr/>
        </p:nvSpPr>
        <p:spPr>
          <a:xfrm>
            <a:off x="6493137" y="3741928"/>
            <a:ext cx="2665095" cy="132715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How</a:t>
            </a:r>
            <a:r>
              <a:rPr sz="1900" spc="-35" dirty="0">
                <a:latin typeface="Calibri"/>
                <a:cs typeface="Calibri"/>
              </a:rPr>
              <a:t> </a:t>
            </a:r>
            <a:r>
              <a:rPr sz="1900" dirty="0">
                <a:latin typeface="Calibri"/>
                <a:cs typeface="Calibri"/>
              </a:rPr>
              <a:t>will</a:t>
            </a:r>
            <a:r>
              <a:rPr sz="1900" spc="-35" dirty="0">
                <a:latin typeface="Calibri"/>
                <a:cs typeface="Calibri"/>
              </a:rPr>
              <a:t> </a:t>
            </a:r>
            <a:r>
              <a:rPr sz="1900" dirty="0">
                <a:latin typeface="Calibri"/>
                <a:cs typeface="Calibri"/>
              </a:rPr>
              <a:t>you</a:t>
            </a:r>
            <a:r>
              <a:rPr sz="1900" spc="-35" dirty="0">
                <a:latin typeface="Calibri"/>
                <a:cs typeface="Calibri"/>
              </a:rPr>
              <a:t> </a:t>
            </a:r>
            <a:r>
              <a:rPr sz="1900" dirty="0">
                <a:latin typeface="Calibri"/>
                <a:cs typeface="Calibri"/>
              </a:rPr>
              <a:t>find</a:t>
            </a:r>
            <a:r>
              <a:rPr sz="1900" spc="-35" dirty="0">
                <a:latin typeface="Calibri"/>
                <a:cs typeface="Calibri"/>
              </a:rPr>
              <a:t> </a:t>
            </a:r>
            <a:r>
              <a:rPr sz="1900" spc="-20" dirty="0">
                <a:latin typeface="Calibri"/>
                <a:cs typeface="Calibri"/>
              </a:rPr>
              <a:t>them?</a:t>
            </a:r>
            <a:endParaRPr sz="1900">
              <a:latin typeface="Calibri"/>
              <a:cs typeface="Calibri"/>
            </a:endParaRPr>
          </a:p>
          <a:p>
            <a:pPr>
              <a:lnSpc>
                <a:spcPct val="100000"/>
              </a:lnSpc>
            </a:pPr>
            <a:endParaRPr sz="1900">
              <a:latin typeface="Calibri"/>
              <a:cs typeface="Calibri"/>
            </a:endParaRPr>
          </a:p>
          <a:p>
            <a:pPr>
              <a:lnSpc>
                <a:spcPct val="100000"/>
              </a:lnSpc>
              <a:spcBef>
                <a:spcPts val="1045"/>
              </a:spcBef>
            </a:pPr>
            <a:endParaRPr sz="1900">
              <a:latin typeface="Calibri"/>
              <a:cs typeface="Calibri"/>
            </a:endParaRPr>
          </a:p>
          <a:p>
            <a:pPr marL="12700">
              <a:lnSpc>
                <a:spcPct val="100000"/>
              </a:lnSpc>
              <a:spcBef>
                <a:spcPts val="5"/>
              </a:spcBef>
            </a:pPr>
            <a:r>
              <a:rPr sz="1900" dirty="0">
                <a:latin typeface="Calibri"/>
                <a:cs typeface="Calibri"/>
              </a:rPr>
              <a:t>Will</a:t>
            </a:r>
            <a:r>
              <a:rPr sz="1900" spc="-35" dirty="0">
                <a:latin typeface="Calibri"/>
                <a:cs typeface="Calibri"/>
              </a:rPr>
              <a:t> </a:t>
            </a:r>
            <a:r>
              <a:rPr sz="1900" dirty="0">
                <a:latin typeface="Calibri"/>
                <a:cs typeface="Calibri"/>
              </a:rPr>
              <a:t>they</a:t>
            </a:r>
            <a:r>
              <a:rPr sz="1900" spc="-35" dirty="0">
                <a:latin typeface="Calibri"/>
                <a:cs typeface="Calibri"/>
              </a:rPr>
              <a:t> </a:t>
            </a:r>
            <a:r>
              <a:rPr sz="1900" dirty="0">
                <a:latin typeface="Calibri"/>
                <a:cs typeface="Calibri"/>
              </a:rPr>
              <a:t>repeat</a:t>
            </a:r>
            <a:r>
              <a:rPr sz="1900" spc="-30" dirty="0">
                <a:latin typeface="Calibri"/>
                <a:cs typeface="Calibri"/>
              </a:rPr>
              <a:t> </a:t>
            </a:r>
            <a:r>
              <a:rPr sz="1900" spc="-10" dirty="0">
                <a:latin typeface="Calibri"/>
                <a:cs typeface="Calibri"/>
              </a:rPr>
              <a:t>purchase?</a:t>
            </a:r>
            <a:endParaRPr sz="1900">
              <a:latin typeface="Calibri"/>
              <a:cs typeface="Calibri"/>
            </a:endParaRPr>
          </a:p>
        </p:txBody>
      </p:sp>
      <p:sp>
        <p:nvSpPr>
          <p:cNvPr id="35" name="object 35"/>
          <p:cNvSpPr txBox="1"/>
          <p:nvPr/>
        </p:nvSpPr>
        <p:spPr>
          <a:xfrm>
            <a:off x="6493137" y="5768847"/>
            <a:ext cx="1953895"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Will</a:t>
            </a:r>
            <a:r>
              <a:rPr sz="1900" spc="-30" dirty="0">
                <a:latin typeface="Calibri"/>
                <a:cs typeface="Calibri"/>
              </a:rPr>
              <a:t> </a:t>
            </a:r>
            <a:r>
              <a:rPr sz="1900" dirty="0">
                <a:latin typeface="Calibri"/>
                <a:cs typeface="Calibri"/>
              </a:rPr>
              <a:t>they</a:t>
            </a:r>
            <a:r>
              <a:rPr sz="1900" spc="-25" dirty="0">
                <a:latin typeface="Calibri"/>
                <a:cs typeface="Calibri"/>
              </a:rPr>
              <a:t> </a:t>
            </a:r>
            <a:r>
              <a:rPr sz="1900" dirty="0">
                <a:latin typeface="Calibri"/>
                <a:cs typeface="Calibri"/>
              </a:rPr>
              <a:t>tell</a:t>
            </a:r>
            <a:r>
              <a:rPr sz="1900" spc="-25" dirty="0">
                <a:latin typeface="Calibri"/>
                <a:cs typeface="Calibri"/>
              </a:rPr>
              <a:t> </a:t>
            </a:r>
            <a:r>
              <a:rPr sz="1900" spc="-10" dirty="0">
                <a:latin typeface="Calibri"/>
                <a:cs typeface="Calibri"/>
              </a:rPr>
              <a:t>others</a:t>
            </a:r>
            <a:endParaRPr sz="19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3397" y="1182115"/>
            <a:ext cx="376618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44546A"/>
                </a:solidFill>
              </a:rPr>
              <a:t>Will</a:t>
            </a:r>
            <a:r>
              <a:rPr sz="3600" spc="-70" dirty="0">
                <a:solidFill>
                  <a:srgbClr val="44546A"/>
                </a:solidFill>
              </a:rPr>
              <a:t> </a:t>
            </a:r>
            <a:r>
              <a:rPr sz="3600" dirty="0">
                <a:solidFill>
                  <a:srgbClr val="44546A"/>
                </a:solidFill>
              </a:rPr>
              <a:t>customers</a:t>
            </a:r>
            <a:r>
              <a:rPr sz="3600" spc="-60" dirty="0">
                <a:solidFill>
                  <a:srgbClr val="44546A"/>
                </a:solidFill>
              </a:rPr>
              <a:t> </a:t>
            </a:r>
            <a:r>
              <a:rPr sz="3600" spc="-20" dirty="0">
                <a:solidFill>
                  <a:srgbClr val="44546A"/>
                </a:solidFill>
              </a:rPr>
              <a:t>pay?</a:t>
            </a:r>
            <a:endParaRPr sz="3600"/>
          </a:p>
        </p:txBody>
      </p:sp>
      <p:sp>
        <p:nvSpPr>
          <p:cNvPr id="3" name="object 3"/>
          <p:cNvSpPr txBox="1"/>
          <p:nvPr/>
        </p:nvSpPr>
        <p:spPr>
          <a:xfrm>
            <a:off x="883397" y="2322067"/>
            <a:ext cx="4368165" cy="2756535"/>
          </a:xfrm>
          <a:prstGeom prst="rect">
            <a:avLst/>
          </a:prstGeom>
        </p:spPr>
        <p:txBody>
          <a:bodyPr vert="horz" wrap="square" lIns="0" tIns="107315" rIns="0" bIns="0" rtlCol="0">
            <a:spAutoFit/>
          </a:bodyPr>
          <a:lstStyle/>
          <a:p>
            <a:pPr marL="240665" indent="-227965">
              <a:lnSpc>
                <a:spcPct val="100000"/>
              </a:lnSpc>
              <a:spcBef>
                <a:spcPts val="845"/>
              </a:spcBef>
              <a:buFont typeface="Arial MT"/>
              <a:buChar char="•"/>
              <a:tabLst>
                <a:tab pos="240665" algn="l"/>
              </a:tabLst>
            </a:pPr>
            <a:r>
              <a:rPr sz="1800" dirty="0">
                <a:solidFill>
                  <a:srgbClr val="44546A"/>
                </a:solidFill>
                <a:latin typeface="Calibri"/>
                <a:cs typeface="Calibri"/>
              </a:rPr>
              <a:t>Can</a:t>
            </a:r>
            <a:r>
              <a:rPr sz="1800" spc="-20" dirty="0">
                <a:solidFill>
                  <a:srgbClr val="44546A"/>
                </a:solidFill>
                <a:latin typeface="Calibri"/>
                <a:cs typeface="Calibri"/>
              </a:rPr>
              <a:t> </a:t>
            </a:r>
            <a:r>
              <a:rPr sz="1800" dirty="0">
                <a:solidFill>
                  <a:srgbClr val="44546A"/>
                </a:solidFill>
                <a:latin typeface="Calibri"/>
                <a:cs typeface="Calibri"/>
              </a:rPr>
              <a:t>you</a:t>
            </a:r>
            <a:r>
              <a:rPr sz="1800" spc="-20" dirty="0">
                <a:solidFill>
                  <a:srgbClr val="44546A"/>
                </a:solidFill>
                <a:latin typeface="Calibri"/>
                <a:cs typeface="Calibri"/>
              </a:rPr>
              <a:t> </a:t>
            </a:r>
            <a:r>
              <a:rPr sz="1800" dirty="0">
                <a:solidFill>
                  <a:srgbClr val="44546A"/>
                </a:solidFill>
                <a:latin typeface="Calibri"/>
                <a:cs typeface="Calibri"/>
              </a:rPr>
              <a:t>prove</a:t>
            </a:r>
            <a:r>
              <a:rPr sz="1800" spc="-15" dirty="0">
                <a:solidFill>
                  <a:srgbClr val="44546A"/>
                </a:solidFill>
                <a:latin typeface="Calibri"/>
                <a:cs typeface="Calibri"/>
              </a:rPr>
              <a:t> </a:t>
            </a:r>
            <a:r>
              <a:rPr sz="1800" dirty="0">
                <a:solidFill>
                  <a:srgbClr val="44546A"/>
                </a:solidFill>
                <a:latin typeface="Calibri"/>
                <a:cs typeface="Calibri"/>
              </a:rPr>
              <a:t>it</a:t>
            </a:r>
            <a:r>
              <a:rPr sz="1800" spc="-25" dirty="0">
                <a:solidFill>
                  <a:srgbClr val="44546A"/>
                </a:solidFill>
                <a:latin typeface="Calibri"/>
                <a:cs typeface="Calibri"/>
              </a:rPr>
              <a:t> </a:t>
            </a:r>
            <a:r>
              <a:rPr sz="1800" dirty="0">
                <a:solidFill>
                  <a:srgbClr val="44546A"/>
                </a:solidFill>
                <a:latin typeface="Calibri"/>
                <a:cs typeface="Calibri"/>
              </a:rPr>
              <a:t>(lean</a:t>
            </a:r>
            <a:r>
              <a:rPr sz="1800" spc="-20" dirty="0">
                <a:solidFill>
                  <a:srgbClr val="44546A"/>
                </a:solidFill>
                <a:latin typeface="Calibri"/>
                <a:cs typeface="Calibri"/>
              </a:rPr>
              <a:t> </a:t>
            </a:r>
            <a:r>
              <a:rPr sz="1800" spc="-10" dirty="0">
                <a:solidFill>
                  <a:srgbClr val="44546A"/>
                </a:solidFill>
                <a:latin typeface="Calibri"/>
                <a:cs typeface="Calibri"/>
              </a:rPr>
              <a:t>experiments)</a:t>
            </a:r>
            <a:endParaRPr sz="1800">
              <a:latin typeface="Calibri"/>
              <a:cs typeface="Calibri"/>
            </a:endParaRPr>
          </a:p>
          <a:p>
            <a:pPr marL="240665" indent="-227965">
              <a:lnSpc>
                <a:spcPct val="100000"/>
              </a:lnSpc>
              <a:spcBef>
                <a:spcPts val="740"/>
              </a:spcBef>
              <a:buFont typeface="Arial MT"/>
              <a:buChar char="•"/>
              <a:tabLst>
                <a:tab pos="240665" algn="l"/>
              </a:tabLst>
            </a:pPr>
            <a:r>
              <a:rPr sz="1800" dirty="0">
                <a:solidFill>
                  <a:srgbClr val="44546A"/>
                </a:solidFill>
                <a:latin typeface="Calibri"/>
                <a:cs typeface="Calibri"/>
              </a:rPr>
              <a:t>Who</a:t>
            </a:r>
            <a:r>
              <a:rPr sz="1800" spc="-30" dirty="0">
                <a:solidFill>
                  <a:srgbClr val="44546A"/>
                </a:solidFill>
                <a:latin typeface="Calibri"/>
                <a:cs typeface="Calibri"/>
              </a:rPr>
              <a:t> </a:t>
            </a:r>
            <a:r>
              <a:rPr sz="1800" dirty="0">
                <a:solidFill>
                  <a:srgbClr val="44546A"/>
                </a:solidFill>
                <a:latin typeface="Calibri"/>
                <a:cs typeface="Calibri"/>
              </a:rPr>
              <a:t>are</a:t>
            </a:r>
            <a:r>
              <a:rPr sz="1800" spc="-25" dirty="0">
                <a:solidFill>
                  <a:srgbClr val="44546A"/>
                </a:solidFill>
                <a:latin typeface="Calibri"/>
                <a:cs typeface="Calibri"/>
              </a:rPr>
              <a:t> </a:t>
            </a:r>
            <a:r>
              <a:rPr sz="1800" dirty="0">
                <a:solidFill>
                  <a:srgbClr val="44546A"/>
                </a:solidFill>
                <a:latin typeface="Calibri"/>
                <a:cs typeface="Calibri"/>
              </a:rPr>
              <a:t>the</a:t>
            </a:r>
            <a:r>
              <a:rPr sz="1800" spc="-25" dirty="0">
                <a:solidFill>
                  <a:srgbClr val="44546A"/>
                </a:solidFill>
                <a:latin typeface="Calibri"/>
                <a:cs typeface="Calibri"/>
              </a:rPr>
              <a:t> </a:t>
            </a:r>
            <a:r>
              <a:rPr sz="1800" spc="-10" dirty="0">
                <a:solidFill>
                  <a:srgbClr val="44546A"/>
                </a:solidFill>
                <a:latin typeface="Calibri"/>
                <a:cs typeface="Calibri"/>
              </a:rPr>
              <a:t>customers?</a:t>
            </a:r>
            <a:endParaRPr sz="1800">
              <a:latin typeface="Calibri"/>
              <a:cs typeface="Calibri"/>
            </a:endParaRPr>
          </a:p>
          <a:p>
            <a:pPr marL="241300" marR="5080" indent="-228600">
              <a:lnSpc>
                <a:spcPts val="1900"/>
              </a:lnSpc>
              <a:spcBef>
                <a:spcPts val="1120"/>
              </a:spcBef>
              <a:buFont typeface="Arial MT"/>
              <a:buChar char="•"/>
              <a:tabLst>
                <a:tab pos="241300" algn="l"/>
              </a:tabLst>
            </a:pPr>
            <a:r>
              <a:rPr sz="1800" dirty="0">
                <a:solidFill>
                  <a:srgbClr val="44546A"/>
                </a:solidFill>
                <a:latin typeface="Calibri"/>
                <a:cs typeface="Calibri"/>
              </a:rPr>
              <a:t>Is</a:t>
            </a:r>
            <a:r>
              <a:rPr sz="1800" spc="-20" dirty="0">
                <a:solidFill>
                  <a:srgbClr val="44546A"/>
                </a:solidFill>
                <a:latin typeface="Calibri"/>
                <a:cs typeface="Calibri"/>
              </a:rPr>
              <a:t> </a:t>
            </a:r>
            <a:r>
              <a:rPr sz="1800" dirty="0">
                <a:solidFill>
                  <a:srgbClr val="44546A"/>
                </a:solidFill>
                <a:latin typeface="Calibri"/>
                <a:cs typeface="Calibri"/>
              </a:rPr>
              <a:t>it</a:t>
            </a:r>
            <a:r>
              <a:rPr sz="1800" spc="-20" dirty="0">
                <a:solidFill>
                  <a:srgbClr val="44546A"/>
                </a:solidFill>
                <a:latin typeface="Calibri"/>
                <a:cs typeface="Calibri"/>
              </a:rPr>
              <a:t> </a:t>
            </a:r>
            <a:r>
              <a:rPr sz="1800" dirty="0">
                <a:solidFill>
                  <a:srgbClr val="44546A"/>
                </a:solidFill>
                <a:latin typeface="Calibri"/>
                <a:cs typeface="Calibri"/>
              </a:rPr>
              <a:t>just</a:t>
            </a:r>
            <a:r>
              <a:rPr sz="1800" spc="-20" dirty="0">
                <a:solidFill>
                  <a:srgbClr val="44546A"/>
                </a:solidFill>
                <a:latin typeface="Calibri"/>
                <a:cs typeface="Calibri"/>
              </a:rPr>
              <a:t> </a:t>
            </a:r>
            <a:r>
              <a:rPr sz="1800" dirty="0">
                <a:solidFill>
                  <a:srgbClr val="44546A"/>
                </a:solidFill>
                <a:latin typeface="Calibri"/>
                <a:cs typeface="Calibri"/>
              </a:rPr>
              <a:t>market</a:t>
            </a:r>
            <a:r>
              <a:rPr sz="1800" spc="-20" dirty="0">
                <a:solidFill>
                  <a:srgbClr val="44546A"/>
                </a:solidFill>
                <a:latin typeface="Calibri"/>
                <a:cs typeface="Calibri"/>
              </a:rPr>
              <a:t> </a:t>
            </a:r>
            <a:r>
              <a:rPr sz="1800" dirty="0">
                <a:solidFill>
                  <a:srgbClr val="44546A"/>
                </a:solidFill>
                <a:latin typeface="Calibri"/>
                <a:cs typeface="Calibri"/>
              </a:rPr>
              <a:t>surveys</a:t>
            </a:r>
            <a:r>
              <a:rPr sz="1800" spc="-20" dirty="0">
                <a:solidFill>
                  <a:srgbClr val="44546A"/>
                </a:solidFill>
                <a:latin typeface="Calibri"/>
                <a:cs typeface="Calibri"/>
              </a:rPr>
              <a:t> </a:t>
            </a:r>
            <a:r>
              <a:rPr sz="1800" dirty="0">
                <a:solidFill>
                  <a:srgbClr val="44546A"/>
                </a:solidFill>
                <a:latin typeface="Calibri"/>
                <a:cs typeface="Calibri"/>
              </a:rPr>
              <a:t>or</a:t>
            </a:r>
            <a:r>
              <a:rPr sz="1800" spc="-15" dirty="0">
                <a:solidFill>
                  <a:srgbClr val="44546A"/>
                </a:solidFill>
                <a:latin typeface="Calibri"/>
                <a:cs typeface="Calibri"/>
              </a:rPr>
              <a:t> </a:t>
            </a:r>
            <a:r>
              <a:rPr sz="1800" dirty="0">
                <a:solidFill>
                  <a:srgbClr val="44546A"/>
                </a:solidFill>
                <a:latin typeface="Calibri"/>
                <a:cs typeface="Calibri"/>
              </a:rPr>
              <a:t>do</a:t>
            </a:r>
            <a:r>
              <a:rPr sz="1800" spc="-15" dirty="0">
                <a:solidFill>
                  <a:srgbClr val="44546A"/>
                </a:solidFill>
                <a:latin typeface="Calibri"/>
                <a:cs typeface="Calibri"/>
              </a:rPr>
              <a:t> </a:t>
            </a:r>
            <a:r>
              <a:rPr sz="1800" dirty="0">
                <a:solidFill>
                  <a:srgbClr val="44546A"/>
                </a:solidFill>
                <a:latin typeface="Calibri"/>
                <a:cs typeface="Calibri"/>
              </a:rPr>
              <a:t>you</a:t>
            </a:r>
            <a:r>
              <a:rPr sz="1800" spc="-10" dirty="0">
                <a:solidFill>
                  <a:srgbClr val="44546A"/>
                </a:solidFill>
                <a:latin typeface="Calibri"/>
                <a:cs typeface="Calibri"/>
              </a:rPr>
              <a:t> </a:t>
            </a:r>
            <a:r>
              <a:rPr sz="1800" dirty="0">
                <a:solidFill>
                  <a:srgbClr val="44546A"/>
                </a:solidFill>
                <a:latin typeface="Calibri"/>
                <a:cs typeface="Calibri"/>
              </a:rPr>
              <a:t>have</a:t>
            </a:r>
            <a:r>
              <a:rPr sz="1800" spc="-15" dirty="0">
                <a:solidFill>
                  <a:srgbClr val="44546A"/>
                </a:solidFill>
                <a:latin typeface="Calibri"/>
                <a:cs typeface="Calibri"/>
              </a:rPr>
              <a:t> </a:t>
            </a:r>
            <a:r>
              <a:rPr sz="1800" dirty="0">
                <a:solidFill>
                  <a:srgbClr val="44546A"/>
                </a:solidFill>
                <a:latin typeface="Calibri"/>
                <a:cs typeface="Calibri"/>
              </a:rPr>
              <a:t>a</a:t>
            </a:r>
            <a:r>
              <a:rPr sz="1800" spc="-15" dirty="0">
                <a:solidFill>
                  <a:srgbClr val="44546A"/>
                </a:solidFill>
                <a:latin typeface="Calibri"/>
                <a:cs typeface="Calibri"/>
              </a:rPr>
              <a:t> </a:t>
            </a:r>
            <a:r>
              <a:rPr sz="1800" spc="-20" dirty="0">
                <a:solidFill>
                  <a:srgbClr val="44546A"/>
                </a:solidFill>
                <a:latin typeface="Calibri"/>
                <a:cs typeface="Calibri"/>
              </a:rPr>
              <a:t>list </a:t>
            </a:r>
            <a:r>
              <a:rPr sz="1800" dirty="0">
                <a:solidFill>
                  <a:srgbClr val="44546A"/>
                </a:solidFill>
                <a:latin typeface="Calibri"/>
                <a:cs typeface="Calibri"/>
              </a:rPr>
              <a:t>of</a:t>
            </a:r>
            <a:r>
              <a:rPr sz="1800" spc="5" dirty="0">
                <a:solidFill>
                  <a:srgbClr val="44546A"/>
                </a:solidFill>
                <a:latin typeface="Calibri"/>
                <a:cs typeface="Calibri"/>
              </a:rPr>
              <a:t> </a:t>
            </a:r>
            <a:r>
              <a:rPr sz="1800" spc="-10" dirty="0">
                <a:solidFill>
                  <a:srgbClr val="44546A"/>
                </a:solidFill>
                <a:latin typeface="Calibri"/>
                <a:cs typeface="Calibri"/>
              </a:rPr>
              <a:t>pre-payments?</a:t>
            </a:r>
            <a:endParaRPr sz="1800">
              <a:latin typeface="Calibri"/>
              <a:cs typeface="Calibri"/>
            </a:endParaRPr>
          </a:p>
          <a:p>
            <a:pPr marL="240665" indent="-227965">
              <a:lnSpc>
                <a:spcPct val="100000"/>
              </a:lnSpc>
              <a:spcBef>
                <a:spcPts val="720"/>
              </a:spcBef>
              <a:buFont typeface="Arial MT"/>
              <a:buChar char="•"/>
              <a:tabLst>
                <a:tab pos="240665" algn="l"/>
              </a:tabLst>
            </a:pPr>
            <a:r>
              <a:rPr sz="1800" dirty="0">
                <a:solidFill>
                  <a:srgbClr val="44546A"/>
                </a:solidFill>
                <a:latin typeface="Calibri"/>
                <a:cs typeface="Calibri"/>
              </a:rPr>
              <a:t>Have</a:t>
            </a:r>
            <a:r>
              <a:rPr sz="1800" spc="-25" dirty="0">
                <a:solidFill>
                  <a:srgbClr val="44546A"/>
                </a:solidFill>
                <a:latin typeface="Calibri"/>
                <a:cs typeface="Calibri"/>
              </a:rPr>
              <a:t> </a:t>
            </a:r>
            <a:r>
              <a:rPr sz="1800" dirty="0">
                <a:solidFill>
                  <a:srgbClr val="44546A"/>
                </a:solidFill>
                <a:latin typeface="Calibri"/>
                <a:cs typeface="Calibri"/>
              </a:rPr>
              <a:t>you</a:t>
            </a:r>
            <a:r>
              <a:rPr sz="1800" spc="-15" dirty="0">
                <a:solidFill>
                  <a:srgbClr val="44546A"/>
                </a:solidFill>
                <a:latin typeface="Calibri"/>
                <a:cs typeface="Calibri"/>
              </a:rPr>
              <a:t> </a:t>
            </a:r>
            <a:r>
              <a:rPr sz="1800" dirty="0">
                <a:solidFill>
                  <a:srgbClr val="44546A"/>
                </a:solidFill>
                <a:latin typeface="Calibri"/>
                <a:cs typeface="Calibri"/>
              </a:rPr>
              <a:t>done/</a:t>
            </a:r>
            <a:r>
              <a:rPr sz="1800" spc="-15" dirty="0">
                <a:solidFill>
                  <a:srgbClr val="44546A"/>
                </a:solidFill>
                <a:latin typeface="Calibri"/>
                <a:cs typeface="Calibri"/>
              </a:rPr>
              <a:t> </a:t>
            </a:r>
            <a:r>
              <a:rPr sz="1800" dirty="0">
                <a:solidFill>
                  <a:srgbClr val="44546A"/>
                </a:solidFill>
                <a:latin typeface="Calibri"/>
                <a:cs typeface="Calibri"/>
              </a:rPr>
              <a:t>Can</a:t>
            </a:r>
            <a:r>
              <a:rPr sz="1800" spc="-15" dirty="0">
                <a:solidFill>
                  <a:srgbClr val="44546A"/>
                </a:solidFill>
                <a:latin typeface="Calibri"/>
                <a:cs typeface="Calibri"/>
              </a:rPr>
              <a:t> </a:t>
            </a:r>
            <a:r>
              <a:rPr sz="1800" dirty="0">
                <a:solidFill>
                  <a:srgbClr val="44546A"/>
                </a:solidFill>
                <a:latin typeface="Calibri"/>
                <a:cs typeface="Calibri"/>
              </a:rPr>
              <a:t>you</a:t>
            </a:r>
            <a:r>
              <a:rPr sz="1800" spc="-20" dirty="0">
                <a:solidFill>
                  <a:srgbClr val="44546A"/>
                </a:solidFill>
                <a:latin typeface="Calibri"/>
                <a:cs typeface="Calibri"/>
              </a:rPr>
              <a:t> </a:t>
            </a:r>
            <a:r>
              <a:rPr sz="1800" dirty="0">
                <a:solidFill>
                  <a:srgbClr val="44546A"/>
                </a:solidFill>
                <a:latin typeface="Calibri"/>
                <a:cs typeface="Calibri"/>
              </a:rPr>
              <a:t>do</a:t>
            </a:r>
            <a:r>
              <a:rPr sz="1800" spc="-20" dirty="0">
                <a:solidFill>
                  <a:srgbClr val="44546A"/>
                </a:solidFill>
                <a:latin typeface="Calibri"/>
                <a:cs typeface="Calibri"/>
              </a:rPr>
              <a:t> </a:t>
            </a:r>
            <a:r>
              <a:rPr sz="1800" dirty="0">
                <a:solidFill>
                  <a:srgbClr val="44546A"/>
                </a:solidFill>
                <a:latin typeface="Calibri"/>
                <a:cs typeface="Calibri"/>
              </a:rPr>
              <a:t>a</a:t>
            </a:r>
            <a:r>
              <a:rPr sz="1800" spc="-20" dirty="0">
                <a:solidFill>
                  <a:srgbClr val="44546A"/>
                </a:solidFill>
                <a:latin typeface="Calibri"/>
                <a:cs typeface="Calibri"/>
              </a:rPr>
              <a:t> </a:t>
            </a:r>
            <a:r>
              <a:rPr sz="1800" spc="-10" dirty="0">
                <a:solidFill>
                  <a:srgbClr val="44546A"/>
                </a:solidFill>
                <a:latin typeface="Calibri"/>
                <a:cs typeface="Calibri"/>
              </a:rPr>
              <a:t>kickstarter?</a:t>
            </a:r>
            <a:endParaRPr sz="1800">
              <a:latin typeface="Calibri"/>
              <a:cs typeface="Calibri"/>
            </a:endParaRPr>
          </a:p>
          <a:p>
            <a:pPr marL="240665" indent="-227965">
              <a:lnSpc>
                <a:spcPct val="100000"/>
              </a:lnSpc>
              <a:spcBef>
                <a:spcPts val="840"/>
              </a:spcBef>
              <a:buFont typeface="Arial MT"/>
              <a:buChar char="•"/>
              <a:tabLst>
                <a:tab pos="240665" algn="l"/>
              </a:tabLst>
            </a:pPr>
            <a:r>
              <a:rPr sz="1800" dirty="0">
                <a:solidFill>
                  <a:srgbClr val="44546A"/>
                </a:solidFill>
                <a:latin typeface="Calibri"/>
                <a:cs typeface="Calibri"/>
              </a:rPr>
              <a:t>When</a:t>
            </a:r>
            <a:r>
              <a:rPr sz="1800" spc="-30" dirty="0">
                <a:solidFill>
                  <a:srgbClr val="44546A"/>
                </a:solidFill>
                <a:latin typeface="Calibri"/>
                <a:cs typeface="Calibri"/>
              </a:rPr>
              <a:t> </a:t>
            </a:r>
            <a:r>
              <a:rPr sz="1800" dirty="0">
                <a:solidFill>
                  <a:srgbClr val="44546A"/>
                </a:solidFill>
                <a:latin typeface="Calibri"/>
                <a:cs typeface="Calibri"/>
              </a:rPr>
              <a:t>do</a:t>
            </a:r>
            <a:r>
              <a:rPr sz="1800" spc="-25" dirty="0">
                <a:solidFill>
                  <a:srgbClr val="44546A"/>
                </a:solidFill>
                <a:latin typeface="Calibri"/>
                <a:cs typeface="Calibri"/>
              </a:rPr>
              <a:t> </a:t>
            </a:r>
            <a:r>
              <a:rPr sz="1800" dirty="0">
                <a:solidFill>
                  <a:srgbClr val="44546A"/>
                </a:solidFill>
                <a:latin typeface="Calibri"/>
                <a:cs typeface="Calibri"/>
              </a:rPr>
              <a:t>they</a:t>
            </a:r>
            <a:r>
              <a:rPr sz="1800" spc="-30" dirty="0">
                <a:solidFill>
                  <a:srgbClr val="44546A"/>
                </a:solidFill>
                <a:latin typeface="Calibri"/>
                <a:cs typeface="Calibri"/>
              </a:rPr>
              <a:t> </a:t>
            </a:r>
            <a:r>
              <a:rPr sz="1800" spc="-20" dirty="0">
                <a:solidFill>
                  <a:srgbClr val="44546A"/>
                </a:solidFill>
                <a:latin typeface="Calibri"/>
                <a:cs typeface="Calibri"/>
              </a:rPr>
              <a:t>pay?</a:t>
            </a:r>
            <a:endParaRPr sz="1800">
              <a:latin typeface="Calibri"/>
              <a:cs typeface="Calibri"/>
            </a:endParaRPr>
          </a:p>
          <a:p>
            <a:pPr marL="241300" marR="207645" indent="-228600">
              <a:lnSpc>
                <a:spcPts val="1989"/>
              </a:lnSpc>
              <a:spcBef>
                <a:spcPts val="955"/>
              </a:spcBef>
              <a:buFont typeface="Arial MT"/>
              <a:buChar char="•"/>
              <a:tabLst>
                <a:tab pos="241300" algn="l"/>
              </a:tabLst>
            </a:pPr>
            <a:r>
              <a:rPr sz="1800" dirty="0">
                <a:solidFill>
                  <a:srgbClr val="44546A"/>
                </a:solidFill>
                <a:latin typeface="Calibri"/>
                <a:cs typeface="Calibri"/>
              </a:rPr>
              <a:t>How</a:t>
            </a:r>
            <a:r>
              <a:rPr sz="1800" spc="-25" dirty="0">
                <a:solidFill>
                  <a:srgbClr val="44546A"/>
                </a:solidFill>
                <a:latin typeface="Calibri"/>
                <a:cs typeface="Calibri"/>
              </a:rPr>
              <a:t> </a:t>
            </a:r>
            <a:r>
              <a:rPr sz="1800" dirty="0">
                <a:solidFill>
                  <a:srgbClr val="44546A"/>
                </a:solidFill>
                <a:latin typeface="Calibri"/>
                <a:cs typeface="Calibri"/>
              </a:rPr>
              <a:t>do</a:t>
            </a:r>
            <a:r>
              <a:rPr sz="1800" spc="-25" dirty="0">
                <a:solidFill>
                  <a:srgbClr val="44546A"/>
                </a:solidFill>
                <a:latin typeface="Calibri"/>
                <a:cs typeface="Calibri"/>
              </a:rPr>
              <a:t> </a:t>
            </a:r>
            <a:r>
              <a:rPr sz="1800" dirty="0">
                <a:solidFill>
                  <a:srgbClr val="44546A"/>
                </a:solidFill>
                <a:latin typeface="Calibri"/>
                <a:cs typeface="Calibri"/>
              </a:rPr>
              <a:t>we</a:t>
            </a:r>
            <a:r>
              <a:rPr sz="1800" spc="-20" dirty="0">
                <a:solidFill>
                  <a:srgbClr val="44546A"/>
                </a:solidFill>
                <a:latin typeface="Calibri"/>
                <a:cs typeface="Calibri"/>
              </a:rPr>
              <a:t> </a:t>
            </a:r>
            <a:r>
              <a:rPr sz="1800" dirty="0">
                <a:solidFill>
                  <a:srgbClr val="44546A"/>
                </a:solidFill>
                <a:latin typeface="Calibri"/>
                <a:cs typeface="Calibri"/>
              </a:rPr>
              <a:t>finance</a:t>
            </a:r>
            <a:r>
              <a:rPr sz="1800" spc="-25" dirty="0">
                <a:solidFill>
                  <a:srgbClr val="44546A"/>
                </a:solidFill>
                <a:latin typeface="Calibri"/>
                <a:cs typeface="Calibri"/>
              </a:rPr>
              <a:t> </a:t>
            </a:r>
            <a:r>
              <a:rPr sz="1800" dirty="0">
                <a:solidFill>
                  <a:srgbClr val="44546A"/>
                </a:solidFill>
                <a:latin typeface="Calibri"/>
                <a:cs typeface="Calibri"/>
              </a:rPr>
              <a:t>the</a:t>
            </a:r>
            <a:r>
              <a:rPr sz="1800" spc="-25" dirty="0">
                <a:solidFill>
                  <a:srgbClr val="44546A"/>
                </a:solidFill>
                <a:latin typeface="Calibri"/>
                <a:cs typeface="Calibri"/>
              </a:rPr>
              <a:t> </a:t>
            </a:r>
            <a:r>
              <a:rPr sz="1800" dirty="0">
                <a:solidFill>
                  <a:srgbClr val="44546A"/>
                </a:solidFill>
                <a:latin typeface="Calibri"/>
                <a:cs typeface="Calibri"/>
              </a:rPr>
              <a:t>sale?</a:t>
            </a:r>
            <a:r>
              <a:rPr sz="1800" spc="-25" dirty="0">
                <a:solidFill>
                  <a:srgbClr val="44546A"/>
                </a:solidFill>
                <a:latin typeface="Calibri"/>
                <a:cs typeface="Calibri"/>
              </a:rPr>
              <a:t> </a:t>
            </a:r>
            <a:r>
              <a:rPr sz="1800" dirty="0">
                <a:solidFill>
                  <a:srgbClr val="44546A"/>
                </a:solidFill>
                <a:latin typeface="Calibri"/>
                <a:cs typeface="Calibri"/>
              </a:rPr>
              <a:t>(Do</a:t>
            </a:r>
            <a:r>
              <a:rPr sz="1800" spc="-20" dirty="0">
                <a:solidFill>
                  <a:srgbClr val="44546A"/>
                </a:solidFill>
                <a:latin typeface="Calibri"/>
                <a:cs typeface="Calibri"/>
              </a:rPr>
              <a:t> </a:t>
            </a:r>
            <a:r>
              <a:rPr sz="1800" dirty="0">
                <a:solidFill>
                  <a:srgbClr val="44546A"/>
                </a:solidFill>
                <a:latin typeface="Calibri"/>
                <a:cs typeface="Calibri"/>
              </a:rPr>
              <a:t>we</a:t>
            </a:r>
            <a:r>
              <a:rPr sz="1800" spc="-25" dirty="0">
                <a:solidFill>
                  <a:srgbClr val="44546A"/>
                </a:solidFill>
                <a:latin typeface="Calibri"/>
                <a:cs typeface="Calibri"/>
              </a:rPr>
              <a:t> </a:t>
            </a:r>
            <a:r>
              <a:rPr sz="1800" spc="-20" dirty="0">
                <a:solidFill>
                  <a:srgbClr val="44546A"/>
                </a:solidFill>
                <a:latin typeface="Calibri"/>
                <a:cs typeface="Calibri"/>
              </a:rPr>
              <a:t>need </a:t>
            </a:r>
            <a:r>
              <a:rPr sz="1800" dirty="0">
                <a:solidFill>
                  <a:srgbClr val="44546A"/>
                </a:solidFill>
                <a:latin typeface="Calibri"/>
                <a:cs typeface="Calibri"/>
              </a:rPr>
              <a:t>inventory</a:t>
            </a:r>
            <a:r>
              <a:rPr sz="1800" spc="-40" dirty="0">
                <a:solidFill>
                  <a:srgbClr val="44546A"/>
                </a:solidFill>
                <a:latin typeface="Calibri"/>
                <a:cs typeface="Calibri"/>
              </a:rPr>
              <a:t> </a:t>
            </a:r>
            <a:r>
              <a:rPr sz="1800" dirty="0">
                <a:solidFill>
                  <a:srgbClr val="44546A"/>
                </a:solidFill>
                <a:latin typeface="Calibri"/>
                <a:cs typeface="Calibri"/>
              </a:rPr>
              <a:t>and</a:t>
            </a:r>
            <a:r>
              <a:rPr sz="1800" spc="-30" dirty="0">
                <a:solidFill>
                  <a:srgbClr val="44546A"/>
                </a:solidFill>
                <a:latin typeface="Calibri"/>
                <a:cs typeface="Calibri"/>
              </a:rPr>
              <a:t> </a:t>
            </a:r>
            <a:r>
              <a:rPr sz="1800" spc="-10" dirty="0">
                <a:solidFill>
                  <a:srgbClr val="44546A"/>
                </a:solidFill>
                <a:latin typeface="Calibri"/>
                <a:cs typeface="Calibri"/>
              </a:rPr>
              <a:t>stock?)</a:t>
            </a:r>
            <a:endParaRPr sz="1800">
              <a:latin typeface="Calibri"/>
              <a:cs typeface="Calibri"/>
            </a:endParaRPr>
          </a:p>
        </p:txBody>
      </p:sp>
      <p:grpSp>
        <p:nvGrpSpPr>
          <p:cNvPr id="4" name="object 4"/>
          <p:cNvGrpSpPr/>
          <p:nvPr/>
        </p:nvGrpSpPr>
        <p:grpSpPr>
          <a:xfrm>
            <a:off x="5815584" y="0"/>
            <a:ext cx="6373495" cy="6858000"/>
            <a:chOff x="5815584" y="0"/>
            <a:chExt cx="6373495" cy="6858000"/>
          </a:xfrm>
        </p:grpSpPr>
        <p:pic>
          <p:nvPicPr>
            <p:cNvPr id="5" name="object 5"/>
            <p:cNvPicPr/>
            <p:nvPr/>
          </p:nvPicPr>
          <p:blipFill>
            <a:blip r:embed="rId2" cstate="print"/>
            <a:stretch>
              <a:fillRect/>
            </a:stretch>
          </p:blipFill>
          <p:spPr>
            <a:xfrm>
              <a:off x="5815584" y="0"/>
              <a:ext cx="6373368" cy="6857999"/>
            </a:xfrm>
            <a:prstGeom prst="rect">
              <a:avLst/>
            </a:prstGeom>
          </p:spPr>
        </p:pic>
        <p:pic>
          <p:nvPicPr>
            <p:cNvPr id="6" name="object 6"/>
            <p:cNvPicPr/>
            <p:nvPr/>
          </p:nvPicPr>
          <p:blipFill>
            <a:blip r:embed="rId3" cstate="print"/>
            <a:stretch>
              <a:fillRect/>
            </a:stretch>
          </p:blipFill>
          <p:spPr>
            <a:xfrm>
              <a:off x="5864352" y="295655"/>
              <a:ext cx="6324600" cy="6562344"/>
            </a:xfrm>
            <a:prstGeom prst="rect">
              <a:avLst/>
            </a:prstGeom>
          </p:spPr>
        </p:pic>
        <p:pic>
          <p:nvPicPr>
            <p:cNvPr id="7" name="object 7"/>
            <p:cNvPicPr/>
            <p:nvPr/>
          </p:nvPicPr>
          <p:blipFill>
            <a:blip r:embed="rId4" cstate="print"/>
            <a:stretch>
              <a:fillRect/>
            </a:stretch>
          </p:blipFill>
          <p:spPr>
            <a:xfrm>
              <a:off x="5867400" y="335279"/>
              <a:ext cx="6321552" cy="6522720"/>
            </a:xfrm>
            <a:prstGeom prst="rect">
              <a:avLst/>
            </a:prstGeom>
          </p:spPr>
        </p:pic>
        <p:pic>
          <p:nvPicPr>
            <p:cNvPr id="8" name="object 8"/>
            <p:cNvPicPr/>
            <p:nvPr/>
          </p:nvPicPr>
          <p:blipFill>
            <a:blip r:embed="rId5" cstate="print"/>
            <a:stretch>
              <a:fillRect/>
            </a:stretch>
          </p:blipFill>
          <p:spPr>
            <a:xfrm>
              <a:off x="7708392" y="1819655"/>
              <a:ext cx="4142232" cy="4142231"/>
            </a:xfrm>
            <a:prstGeom prst="rect">
              <a:avLst/>
            </a:prstGeom>
          </p:spPr>
        </p:pic>
        <p:pic>
          <p:nvPicPr>
            <p:cNvPr id="9" name="object 9"/>
            <p:cNvPicPr/>
            <p:nvPr/>
          </p:nvPicPr>
          <p:blipFill>
            <a:blip r:embed="rId6" cstate="print"/>
            <a:stretch>
              <a:fillRect/>
            </a:stretch>
          </p:blipFill>
          <p:spPr>
            <a:xfrm>
              <a:off x="10853928" y="5507735"/>
              <a:ext cx="1097279" cy="661416"/>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0517" y="2774187"/>
            <a:ext cx="3068320" cy="1181100"/>
          </a:xfrm>
          <a:prstGeom prst="rect">
            <a:avLst/>
          </a:prstGeom>
        </p:spPr>
        <p:txBody>
          <a:bodyPr vert="horz" wrap="square" lIns="0" tIns="83820" rIns="0" bIns="0" rtlCol="0">
            <a:spAutoFit/>
          </a:bodyPr>
          <a:lstStyle/>
          <a:p>
            <a:pPr marL="12700" marR="5080">
              <a:lnSpc>
                <a:spcPts val="4300"/>
              </a:lnSpc>
              <a:spcBef>
                <a:spcPts val="660"/>
              </a:spcBef>
            </a:pPr>
            <a:r>
              <a:rPr sz="4000" dirty="0">
                <a:latin typeface="Calibri"/>
                <a:cs typeface="Calibri"/>
              </a:rPr>
              <a:t>How</a:t>
            </a:r>
            <a:r>
              <a:rPr sz="4000" spc="-55" dirty="0">
                <a:latin typeface="Calibri"/>
                <a:cs typeface="Calibri"/>
              </a:rPr>
              <a:t> </a:t>
            </a:r>
            <a:r>
              <a:rPr sz="4000" dirty="0">
                <a:latin typeface="Calibri"/>
                <a:cs typeface="Calibri"/>
              </a:rPr>
              <a:t>much</a:t>
            </a:r>
            <a:r>
              <a:rPr sz="4000" spc="-55" dirty="0">
                <a:latin typeface="Calibri"/>
                <a:cs typeface="Calibri"/>
              </a:rPr>
              <a:t> </a:t>
            </a:r>
            <a:r>
              <a:rPr sz="4000" spc="-20" dirty="0">
                <a:latin typeface="Calibri"/>
                <a:cs typeface="Calibri"/>
              </a:rPr>
              <a:t>will </a:t>
            </a:r>
            <a:r>
              <a:rPr sz="4000" dirty="0">
                <a:latin typeface="Calibri"/>
                <a:cs typeface="Calibri"/>
              </a:rPr>
              <a:t>they</a:t>
            </a:r>
            <a:r>
              <a:rPr sz="4000" spc="-35" dirty="0">
                <a:latin typeface="Calibri"/>
                <a:cs typeface="Calibri"/>
              </a:rPr>
              <a:t> </a:t>
            </a:r>
            <a:r>
              <a:rPr sz="4000" spc="-20" dirty="0">
                <a:latin typeface="Calibri"/>
                <a:cs typeface="Calibri"/>
              </a:rPr>
              <a:t>pay?</a:t>
            </a:r>
            <a:endParaRPr sz="4000">
              <a:latin typeface="Calibri"/>
              <a:cs typeface="Calibri"/>
            </a:endParaRPr>
          </a:p>
        </p:txBody>
      </p:sp>
      <p:grpSp>
        <p:nvGrpSpPr>
          <p:cNvPr id="3" name="object 3"/>
          <p:cNvGrpSpPr/>
          <p:nvPr/>
        </p:nvGrpSpPr>
        <p:grpSpPr>
          <a:xfrm>
            <a:off x="5303520" y="680962"/>
            <a:ext cx="6364605" cy="917575"/>
            <a:chOff x="5303520" y="680962"/>
            <a:chExt cx="6364605" cy="917575"/>
          </a:xfrm>
        </p:grpSpPr>
        <p:sp>
          <p:nvSpPr>
            <p:cNvPr id="4" name="object 4"/>
            <p:cNvSpPr/>
            <p:nvPr/>
          </p:nvSpPr>
          <p:spPr>
            <a:xfrm>
              <a:off x="5303520" y="680962"/>
              <a:ext cx="6364605" cy="917575"/>
            </a:xfrm>
            <a:custGeom>
              <a:avLst/>
              <a:gdLst/>
              <a:ahLst/>
              <a:cxnLst/>
              <a:rect l="l" t="t" r="r" b="b"/>
              <a:pathLst>
                <a:path w="6364605" h="917575">
                  <a:moveTo>
                    <a:pt x="6272470" y="0"/>
                  </a:moveTo>
                  <a:lnTo>
                    <a:pt x="91753" y="0"/>
                  </a:lnTo>
                  <a:lnTo>
                    <a:pt x="56038" y="7210"/>
                  </a:lnTo>
                  <a:lnTo>
                    <a:pt x="26873" y="26874"/>
                  </a:lnTo>
                  <a:lnTo>
                    <a:pt x="7210" y="56040"/>
                  </a:lnTo>
                  <a:lnTo>
                    <a:pt x="0" y="91754"/>
                  </a:lnTo>
                  <a:lnTo>
                    <a:pt x="0" y="825781"/>
                  </a:lnTo>
                  <a:lnTo>
                    <a:pt x="7210" y="861496"/>
                  </a:lnTo>
                  <a:lnTo>
                    <a:pt x="26873" y="890662"/>
                  </a:lnTo>
                  <a:lnTo>
                    <a:pt x="56038" y="910326"/>
                  </a:lnTo>
                  <a:lnTo>
                    <a:pt x="91753" y="917536"/>
                  </a:lnTo>
                  <a:lnTo>
                    <a:pt x="6272470" y="917536"/>
                  </a:lnTo>
                  <a:lnTo>
                    <a:pt x="6308185" y="910326"/>
                  </a:lnTo>
                  <a:lnTo>
                    <a:pt x="6337350" y="890662"/>
                  </a:lnTo>
                  <a:lnTo>
                    <a:pt x="6357013" y="861496"/>
                  </a:lnTo>
                  <a:lnTo>
                    <a:pt x="6364224" y="825781"/>
                  </a:lnTo>
                  <a:lnTo>
                    <a:pt x="6364224" y="91754"/>
                  </a:lnTo>
                  <a:lnTo>
                    <a:pt x="6357013" y="56040"/>
                  </a:lnTo>
                  <a:lnTo>
                    <a:pt x="6337350" y="26874"/>
                  </a:lnTo>
                  <a:lnTo>
                    <a:pt x="6308185" y="7210"/>
                  </a:lnTo>
                  <a:lnTo>
                    <a:pt x="6272470" y="0"/>
                  </a:lnTo>
                  <a:close/>
                </a:path>
              </a:pathLst>
            </a:custGeom>
            <a:solidFill>
              <a:srgbClr val="F2F2F2"/>
            </a:solidFill>
          </p:spPr>
          <p:txBody>
            <a:bodyPr wrap="square" lIns="0" tIns="0" rIns="0" bIns="0" rtlCol="0"/>
            <a:lstStyle/>
            <a:p>
              <a:endParaRPr/>
            </a:p>
          </p:txBody>
        </p:sp>
        <p:pic>
          <p:nvPicPr>
            <p:cNvPr id="5" name="object 5"/>
            <p:cNvPicPr/>
            <p:nvPr/>
          </p:nvPicPr>
          <p:blipFill>
            <a:blip r:embed="rId2" cstate="print"/>
            <a:stretch>
              <a:fillRect/>
            </a:stretch>
          </p:blipFill>
          <p:spPr>
            <a:xfrm>
              <a:off x="5580888" y="886967"/>
              <a:ext cx="505967" cy="505967"/>
            </a:xfrm>
            <a:prstGeom prst="rect">
              <a:avLst/>
            </a:prstGeom>
          </p:spPr>
        </p:pic>
      </p:grpSp>
      <p:sp>
        <p:nvSpPr>
          <p:cNvPr id="6" name="object 6"/>
          <p:cNvSpPr txBox="1">
            <a:spLocks noGrp="1"/>
          </p:cNvSpPr>
          <p:nvPr>
            <p:ph type="title"/>
          </p:nvPr>
        </p:nvSpPr>
        <p:spPr>
          <a:prstGeom prst="rect">
            <a:avLst/>
          </a:prstGeom>
        </p:spPr>
        <p:txBody>
          <a:bodyPr vert="horz" wrap="square" lIns="0" tIns="559815" rIns="0" bIns="0" rtlCol="0">
            <a:spAutoFit/>
          </a:bodyPr>
          <a:lstStyle/>
          <a:p>
            <a:pPr marL="5612765">
              <a:lnSpc>
                <a:spcPct val="100000"/>
              </a:lnSpc>
              <a:spcBef>
                <a:spcPts val="100"/>
              </a:spcBef>
            </a:pPr>
            <a:r>
              <a:rPr sz="1900" dirty="0"/>
              <a:t>How</a:t>
            </a:r>
            <a:r>
              <a:rPr sz="1900" spc="-30" dirty="0"/>
              <a:t> </a:t>
            </a:r>
            <a:r>
              <a:rPr sz="1900" dirty="0"/>
              <a:t>did</a:t>
            </a:r>
            <a:r>
              <a:rPr sz="1900" spc="-35" dirty="0"/>
              <a:t> </a:t>
            </a:r>
            <a:r>
              <a:rPr sz="1900" dirty="0"/>
              <a:t>you</a:t>
            </a:r>
            <a:r>
              <a:rPr sz="1900" spc="-35" dirty="0"/>
              <a:t> </a:t>
            </a:r>
            <a:r>
              <a:rPr sz="1900" dirty="0"/>
              <a:t>work</a:t>
            </a:r>
            <a:r>
              <a:rPr sz="1900" spc="-40" dirty="0"/>
              <a:t> </a:t>
            </a:r>
            <a:r>
              <a:rPr sz="1900" dirty="0"/>
              <a:t>out</a:t>
            </a:r>
            <a:r>
              <a:rPr sz="1900" spc="-35" dirty="0"/>
              <a:t> </a:t>
            </a:r>
            <a:r>
              <a:rPr sz="1900" spc="-10" dirty="0"/>
              <a:t>pricing?</a:t>
            </a:r>
            <a:endParaRPr sz="1900"/>
          </a:p>
        </p:txBody>
      </p:sp>
      <p:grpSp>
        <p:nvGrpSpPr>
          <p:cNvPr id="7" name="object 7"/>
          <p:cNvGrpSpPr/>
          <p:nvPr/>
        </p:nvGrpSpPr>
        <p:grpSpPr>
          <a:xfrm>
            <a:off x="5303520" y="1827883"/>
            <a:ext cx="6364605" cy="917575"/>
            <a:chOff x="5303520" y="1827883"/>
            <a:chExt cx="6364605" cy="917575"/>
          </a:xfrm>
        </p:grpSpPr>
        <p:sp>
          <p:nvSpPr>
            <p:cNvPr id="8" name="object 8"/>
            <p:cNvSpPr/>
            <p:nvPr/>
          </p:nvSpPr>
          <p:spPr>
            <a:xfrm>
              <a:off x="5303520" y="1827883"/>
              <a:ext cx="6364605" cy="917575"/>
            </a:xfrm>
            <a:custGeom>
              <a:avLst/>
              <a:gdLst/>
              <a:ahLst/>
              <a:cxnLst/>
              <a:rect l="l" t="t" r="r" b="b"/>
              <a:pathLst>
                <a:path w="6364605" h="917575">
                  <a:moveTo>
                    <a:pt x="6272470" y="0"/>
                  </a:moveTo>
                  <a:lnTo>
                    <a:pt x="91753" y="0"/>
                  </a:lnTo>
                  <a:lnTo>
                    <a:pt x="56038" y="7210"/>
                  </a:lnTo>
                  <a:lnTo>
                    <a:pt x="26873" y="26873"/>
                  </a:lnTo>
                  <a:lnTo>
                    <a:pt x="7210" y="56038"/>
                  </a:lnTo>
                  <a:lnTo>
                    <a:pt x="0" y="91753"/>
                  </a:lnTo>
                  <a:lnTo>
                    <a:pt x="0" y="825781"/>
                  </a:lnTo>
                  <a:lnTo>
                    <a:pt x="7210" y="861496"/>
                  </a:lnTo>
                  <a:lnTo>
                    <a:pt x="26873" y="890661"/>
                  </a:lnTo>
                  <a:lnTo>
                    <a:pt x="56038" y="910325"/>
                  </a:lnTo>
                  <a:lnTo>
                    <a:pt x="91753" y="917535"/>
                  </a:lnTo>
                  <a:lnTo>
                    <a:pt x="6272470" y="917535"/>
                  </a:lnTo>
                  <a:lnTo>
                    <a:pt x="6308185" y="910325"/>
                  </a:lnTo>
                  <a:lnTo>
                    <a:pt x="6337350" y="890661"/>
                  </a:lnTo>
                  <a:lnTo>
                    <a:pt x="6357013" y="861496"/>
                  </a:lnTo>
                  <a:lnTo>
                    <a:pt x="6364224" y="825781"/>
                  </a:lnTo>
                  <a:lnTo>
                    <a:pt x="6364224" y="91753"/>
                  </a:lnTo>
                  <a:lnTo>
                    <a:pt x="6357013" y="56038"/>
                  </a:lnTo>
                  <a:lnTo>
                    <a:pt x="6337350" y="26873"/>
                  </a:lnTo>
                  <a:lnTo>
                    <a:pt x="6308185" y="7210"/>
                  </a:lnTo>
                  <a:lnTo>
                    <a:pt x="6272470" y="0"/>
                  </a:lnTo>
                  <a:close/>
                </a:path>
              </a:pathLst>
            </a:custGeom>
            <a:solidFill>
              <a:srgbClr val="F2F2F2"/>
            </a:solidFill>
          </p:spPr>
          <p:txBody>
            <a:bodyPr wrap="square" lIns="0" tIns="0" rIns="0" bIns="0" rtlCol="0"/>
            <a:lstStyle/>
            <a:p>
              <a:endParaRPr/>
            </a:p>
          </p:txBody>
        </p:sp>
        <p:pic>
          <p:nvPicPr>
            <p:cNvPr id="9" name="object 9"/>
            <p:cNvPicPr/>
            <p:nvPr/>
          </p:nvPicPr>
          <p:blipFill>
            <a:blip r:embed="rId3" cstate="print"/>
            <a:stretch>
              <a:fillRect/>
            </a:stretch>
          </p:blipFill>
          <p:spPr>
            <a:xfrm>
              <a:off x="5580888" y="2033015"/>
              <a:ext cx="505967" cy="505967"/>
            </a:xfrm>
            <a:prstGeom prst="rect">
              <a:avLst/>
            </a:prstGeom>
          </p:spPr>
        </p:pic>
      </p:grpSp>
      <p:sp>
        <p:nvSpPr>
          <p:cNvPr id="10" name="object 10"/>
          <p:cNvSpPr txBox="1"/>
          <p:nvPr/>
        </p:nvSpPr>
        <p:spPr>
          <a:xfrm>
            <a:off x="6447673" y="2105152"/>
            <a:ext cx="3669665"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What</a:t>
            </a:r>
            <a:r>
              <a:rPr sz="1900" spc="-40" dirty="0">
                <a:latin typeface="Calibri"/>
                <a:cs typeface="Calibri"/>
              </a:rPr>
              <a:t> </a:t>
            </a:r>
            <a:r>
              <a:rPr sz="1900" dirty="0">
                <a:latin typeface="Calibri"/>
                <a:cs typeface="Calibri"/>
              </a:rPr>
              <a:t>are</a:t>
            </a:r>
            <a:r>
              <a:rPr sz="1900" spc="-35" dirty="0">
                <a:latin typeface="Calibri"/>
                <a:cs typeface="Calibri"/>
              </a:rPr>
              <a:t> </a:t>
            </a:r>
            <a:r>
              <a:rPr sz="1900" dirty="0">
                <a:latin typeface="Calibri"/>
                <a:cs typeface="Calibri"/>
              </a:rPr>
              <a:t>‘approval’</a:t>
            </a:r>
            <a:r>
              <a:rPr sz="1900" spc="-40" dirty="0">
                <a:latin typeface="Calibri"/>
                <a:cs typeface="Calibri"/>
              </a:rPr>
              <a:t> </a:t>
            </a:r>
            <a:r>
              <a:rPr sz="1900" dirty="0">
                <a:latin typeface="Calibri"/>
                <a:cs typeface="Calibri"/>
              </a:rPr>
              <a:t>levels</a:t>
            </a:r>
            <a:r>
              <a:rPr sz="1900" spc="-45" dirty="0">
                <a:latin typeface="Calibri"/>
                <a:cs typeface="Calibri"/>
              </a:rPr>
              <a:t> </a:t>
            </a:r>
            <a:r>
              <a:rPr sz="1900" dirty="0">
                <a:latin typeface="Calibri"/>
                <a:cs typeface="Calibri"/>
              </a:rPr>
              <a:t>of</a:t>
            </a:r>
            <a:r>
              <a:rPr sz="1900" spc="-40" dirty="0">
                <a:latin typeface="Calibri"/>
                <a:cs typeface="Calibri"/>
              </a:rPr>
              <a:t> </a:t>
            </a:r>
            <a:r>
              <a:rPr sz="1900" spc="-10" dirty="0">
                <a:latin typeface="Calibri"/>
                <a:cs typeface="Calibri"/>
              </a:rPr>
              <a:t>pricing?</a:t>
            </a:r>
            <a:endParaRPr sz="1900">
              <a:latin typeface="Calibri"/>
              <a:cs typeface="Calibri"/>
            </a:endParaRPr>
          </a:p>
        </p:txBody>
      </p:sp>
      <p:grpSp>
        <p:nvGrpSpPr>
          <p:cNvPr id="11" name="object 11"/>
          <p:cNvGrpSpPr/>
          <p:nvPr/>
        </p:nvGrpSpPr>
        <p:grpSpPr>
          <a:xfrm>
            <a:off x="5303520" y="2974802"/>
            <a:ext cx="6364605" cy="917575"/>
            <a:chOff x="5303520" y="2974802"/>
            <a:chExt cx="6364605" cy="917575"/>
          </a:xfrm>
        </p:grpSpPr>
        <p:sp>
          <p:nvSpPr>
            <p:cNvPr id="12" name="object 12"/>
            <p:cNvSpPr/>
            <p:nvPr/>
          </p:nvSpPr>
          <p:spPr>
            <a:xfrm>
              <a:off x="5303520" y="2974802"/>
              <a:ext cx="6364605" cy="917575"/>
            </a:xfrm>
            <a:custGeom>
              <a:avLst/>
              <a:gdLst/>
              <a:ahLst/>
              <a:cxnLst/>
              <a:rect l="l" t="t" r="r" b="b"/>
              <a:pathLst>
                <a:path w="6364605" h="917575">
                  <a:moveTo>
                    <a:pt x="6272470" y="0"/>
                  </a:moveTo>
                  <a:lnTo>
                    <a:pt x="91753" y="0"/>
                  </a:lnTo>
                  <a:lnTo>
                    <a:pt x="56038" y="7210"/>
                  </a:lnTo>
                  <a:lnTo>
                    <a:pt x="26873" y="26874"/>
                  </a:lnTo>
                  <a:lnTo>
                    <a:pt x="7210" y="56040"/>
                  </a:lnTo>
                  <a:lnTo>
                    <a:pt x="0" y="91754"/>
                  </a:lnTo>
                  <a:lnTo>
                    <a:pt x="0" y="825781"/>
                  </a:lnTo>
                  <a:lnTo>
                    <a:pt x="7210" y="861496"/>
                  </a:lnTo>
                  <a:lnTo>
                    <a:pt x="26873" y="890662"/>
                  </a:lnTo>
                  <a:lnTo>
                    <a:pt x="56038" y="910326"/>
                  </a:lnTo>
                  <a:lnTo>
                    <a:pt x="91753" y="917536"/>
                  </a:lnTo>
                  <a:lnTo>
                    <a:pt x="6272470" y="917536"/>
                  </a:lnTo>
                  <a:lnTo>
                    <a:pt x="6308185" y="910326"/>
                  </a:lnTo>
                  <a:lnTo>
                    <a:pt x="6337350" y="890662"/>
                  </a:lnTo>
                  <a:lnTo>
                    <a:pt x="6357013" y="861496"/>
                  </a:lnTo>
                  <a:lnTo>
                    <a:pt x="6364224" y="825781"/>
                  </a:lnTo>
                  <a:lnTo>
                    <a:pt x="6364224" y="91754"/>
                  </a:lnTo>
                  <a:lnTo>
                    <a:pt x="6357013" y="56040"/>
                  </a:lnTo>
                  <a:lnTo>
                    <a:pt x="6337350" y="26874"/>
                  </a:lnTo>
                  <a:lnTo>
                    <a:pt x="6308185" y="7210"/>
                  </a:lnTo>
                  <a:lnTo>
                    <a:pt x="6272470" y="0"/>
                  </a:lnTo>
                  <a:close/>
                </a:path>
              </a:pathLst>
            </a:custGeom>
            <a:solidFill>
              <a:srgbClr val="F2F2F2"/>
            </a:solidFill>
          </p:spPr>
          <p:txBody>
            <a:bodyPr wrap="square" lIns="0" tIns="0" rIns="0" bIns="0" rtlCol="0"/>
            <a:lstStyle/>
            <a:p>
              <a:endParaRPr/>
            </a:p>
          </p:txBody>
        </p:sp>
        <p:pic>
          <p:nvPicPr>
            <p:cNvPr id="13" name="object 13"/>
            <p:cNvPicPr/>
            <p:nvPr/>
          </p:nvPicPr>
          <p:blipFill>
            <a:blip r:embed="rId4" cstate="print"/>
            <a:stretch>
              <a:fillRect/>
            </a:stretch>
          </p:blipFill>
          <p:spPr>
            <a:xfrm>
              <a:off x="5580888" y="3179064"/>
              <a:ext cx="505967" cy="509016"/>
            </a:xfrm>
            <a:prstGeom prst="rect">
              <a:avLst/>
            </a:prstGeom>
          </p:spPr>
        </p:pic>
      </p:grpSp>
      <p:sp>
        <p:nvSpPr>
          <p:cNvPr id="14" name="object 14"/>
          <p:cNvSpPr txBox="1"/>
          <p:nvPr/>
        </p:nvSpPr>
        <p:spPr>
          <a:xfrm>
            <a:off x="6447673" y="3251200"/>
            <a:ext cx="448437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Can</a:t>
            </a:r>
            <a:r>
              <a:rPr sz="1900" spc="-40" dirty="0">
                <a:latin typeface="Calibri"/>
                <a:cs typeface="Calibri"/>
              </a:rPr>
              <a:t> </a:t>
            </a:r>
            <a:r>
              <a:rPr sz="1900" dirty="0">
                <a:latin typeface="Calibri"/>
                <a:cs typeface="Calibri"/>
              </a:rPr>
              <a:t>you</a:t>
            </a:r>
            <a:r>
              <a:rPr sz="1900" spc="-35" dirty="0">
                <a:latin typeface="Calibri"/>
                <a:cs typeface="Calibri"/>
              </a:rPr>
              <a:t> </a:t>
            </a:r>
            <a:r>
              <a:rPr sz="1900" dirty="0">
                <a:latin typeface="Calibri"/>
                <a:cs typeface="Calibri"/>
              </a:rPr>
              <a:t>provide</a:t>
            </a:r>
            <a:r>
              <a:rPr sz="1900" spc="-35" dirty="0">
                <a:latin typeface="Calibri"/>
                <a:cs typeface="Calibri"/>
              </a:rPr>
              <a:t> </a:t>
            </a:r>
            <a:r>
              <a:rPr sz="1900" dirty="0">
                <a:latin typeface="Calibri"/>
                <a:cs typeface="Calibri"/>
              </a:rPr>
              <a:t>proof</a:t>
            </a:r>
            <a:r>
              <a:rPr sz="1900" spc="-40" dirty="0">
                <a:latin typeface="Calibri"/>
                <a:cs typeface="Calibri"/>
              </a:rPr>
              <a:t> </a:t>
            </a:r>
            <a:r>
              <a:rPr sz="1900" dirty="0">
                <a:latin typeface="Calibri"/>
                <a:cs typeface="Calibri"/>
              </a:rPr>
              <a:t>that</a:t>
            </a:r>
            <a:r>
              <a:rPr sz="1900" spc="-40" dirty="0">
                <a:latin typeface="Calibri"/>
                <a:cs typeface="Calibri"/>
              </a:rPr>
              <a:t> </a:t>
            </a:r>
            <a:r>
              <a:rPr sz="1900" dirty="0">
                <a:latin typeface="Calibri"/>
                <a:cs typeface="Calibri"/>
              </a:rPr>
              <a:t>they</a:t>
            </a:r>
            <a:r>
              <a:rPr sz="1900" spc="-35" dirty="0">
                <a:latin typeface="Calibri"/>
                <a:cs typeface="Calibri"/>
              </a:rPr>
              <a:t> </a:t>
            </a:r>
            <a:r>
              <a:rPr sz="1900" dirty="0">
                <a:latin typeface="Calibri"/>
                <a:cs typeface="Calibri"/>
              </a:rPr>
              <a:t>will</a:t>
            </a:r>
            <a:r>
              <a:rPr sz="1900" spc="-35" dirty="0">
                <a:latin typeface="Calibri"/>
                <a:cs typeface="Calibri"/>
              </a:rPr>
              <a:t> </a:t>
            </a:r>
            <a:r>
              <a:rPr sz="1900" dirty="0">
                <a:latin typeface="Calibri"/>
                <a:cs typeface="Calibri"/>
              </a:rPr>
              <a:t>pay</a:t>
            </a:r>
            <a:r>
              <a:rPr sz="1900" spc="-40" dirty="0">
                <a:latin typeface="Calibri"/>
                <a:cs typeface="Calibri"/>
              </a:rPr>
              <a:t> </a:t>
            </a:r>
            <a:r>
              <a:rPr sz="1900" spc="-10" dirty="0">
                <a:latin typeface="Calibri"/>
                <a:cs typeface="Calibri"/>
              </a:rPr>
              <a:t>this?</a:t>
            </a:r>
            <a:endParaRPr sz="1900">
              <a:latin typeface="Calibri"/>
              <a:cs typeface="Calibri"/>
            </a:endParaRPr>
          </a:p>
        </p:txBody>
      </p:sp>
      <p:grpSp>
        <p:nvGrpSpPr>
          <p:cNvPr id="15" name="object 15"/>
          <p:cNvGrpSpPr/>
          <p:nvPr/>
        </p:nvGrpSpPr>
        <p:grpSpPr>
          <a:xfrm>
            <a:off x="5303520" y="4121723"/>
            <a:ext cx="6364605" cy="917575"/>
            <a:chOff x="5303520" y="4121723"/>
            <a:chExt cx="6364605" cy="917575"/>
          </a:xfrm>
        </p:grpSpPr>
        <p:sp>
          <p:nvSpPr>
            <p:cNvPr id="16" name="object 16"/>
            <p:cNvSpPr/>
            <p:nvPr/>
          </p:nvSpPr>
          <p:spPr>
            <a:xfrm>
              <a:off x="5303520" y="4121723"/>
              <a:ext cx="6364605" cy="917575"/>
            </a:xfrm>
            <a:custGeom>
              <a:avLst/>
              <a:gdLst/>
              <a:ahLst/>
              <a:cxnLst/>
              <a:rect l="l" t="t" r="r" b="b"/>
              <a:pathLst>
                <a:path w="6364605" h="917575">
                  <a:moveTo>
                    <a:pt x="6272470" y="0"/>
                  </a:moveTo>
                  <a:lnTo>
                    <a:pt x="91753" y="0"/>
                  </a:lnTo>
                  <a:lnTo>
                    <a:pt x="56038" y="7210"/>
                  </a:lnTo>
                  <a:lnTo>
                    <a:pt x="26873" y="26873"/>
                  </a:lnTo>
                  <a:lnTo>
                    <a:pt x="7210" y="56038"/>
                  </a:lnTo>
                  <a:lnTo>
                    <a:pt x="0" y="91753"/>
                  </a:lnTo>
                  <a:lnTo>
                    <a:pt x="0" y="825781"/>
                  </a:lnTo>
                  <a:lnTo>
                    <a:pt x="7210" y="861496"/>
                  </a:lnTo>
                  <a:lnTo>
                    <a:pt x="26873" y="890661"/>
                  </a:lnTo>
                  <a:lnTo>
                    <a:pt x="56038" y="910325"/>
                  </a:lnTo>
                  <a:lnTo>
                    <a:pt x="91753" y="917535"/>
                  </a:lnTo>
                  <a:lnTo>
                    <a:pt x="6272470" y="917535"/>
                  </a:lnTo>
                  <a:lnTo>
                    <a:pt x="6308185" y="910325"/>
                  </a:lnTo>
                  <a:lnTo>
                    <a:pt x="6337350" y="890661"/>
                  </a:lnTo>
                  <a:lnTo>
                    <a:pt x="6357013" y="861496"/>
                  </a:lnTo>
                  <a:lnTo>
                    <a:pt x="6364224" y="825781"/>
                  </a:lnTo>
                  <a:lnTo>
                    <a:pt x="6364224" y="91753"/>
                  </a:lnTo>
                  <a:lnTo>
                    <a:pt x="6357013" y="56038"/>
                  </a:lnTo>
                  <a:lnTo>
                    <a:pt x="6337350" y="26873"/>
                  </a:lnTo>
                  <a:lnTo>
                    <a:pt x="6308185" y="7210"/>
                  </a:lnTo>
                  <a:lnTo>
                    <a:pt x="6272470" y="0"/>
                  </a:lnTo>
                  <a:close/>
                </a:path>
              </a:pathLst>
            </a:custGeom>
            <a:solidFill>
              <a:srgbClr val="F2F2F2"/>
            </a:solidFill>
          </p:spPr>
          <p:txBody>
            <a:bodyPr wrap="square" lIns="0" tIns="0" rIns="0" bIns="0" rtlCol="0"/>
            <a:lstStyle/>
            <a:p>
              <a:endParaRPr/>
            </a:p>
          </p:txBody>
        </p:sp>
        <p:pic>
          <p:nvPicPr>
            <p:cNvPr id="17" name="object 17"/>
            <p:cNvPicPr/>
            <p:nvPr/>
          </p:nvPicPr>
          <p:blipFill>
            <a:blip r:embed="rId5" cstate="print"/>
            <a:stretch>
              <a:fillRect/>
            </a:stretch>
          </p:blipFill>
          <p:spPr>
            <a:xfrm>
              <a:off x="5580888" y="4328159"/>
              <a:ext cx="505967" cy="505968"/>
            </a:xfrm>
            <a:prstGeom prst="rect">
              <a:avLst/>
            </a:prstGeom>
          </p:spPr>
        </p:pic>
      </p:grpSp>
      <p:grpSp>
        <p:nvGrpSpPr>
          <p:cNvPr id="18" name="object 18"/>
          <p:cNvGrpSpPr/>
          <p:nvPr/>
        </p:nvGrpSpPr>
        <p:grpSpPr>
          <a:xfrm>
            <a:off x="5303520" y="5268643"/>
            <a:ext cx="6364605" cy="917575"/>
            <a:chOff x="5303520" y="5268643"/>
            <a:chExt cx="6364605" cy="917575"/>
          </a:xfrm>
        </p:grpSpPr>
        <p:sp>
          <p:nvSpPr>
            <p:cNvPr id="19" name="object 19"/>
            <p:cNvSpPr/>
            <p:nvPr/>
          </p:nvSpPr>
          <p:spPr>
            <a:xfrm>
              <a:off x="5303520" y="5268643"/>
              <a:ext cx="6364605" cy="917575"/>
            </a:xfrm>
            <a:custGeom>
              <a:avLst/>
              <a:gdLst/>
              <a:ahLst/>
              <a:cxnLst/>
              <a:rect l="l" t="t" r="r" b="b"/>
              <a:pathLst>
                <a:path w="6364605" h="917575">
                  <a:moveTo>
                    <a:pt x="6272470" y="0"/>
                  </a:moveTo>
                  <a:lnTo>
                    <a:pt x="91753" y="0"/>
                  </a:lnTo>
                  <a:lnTo>
                    <a:pt x="56038" y="7210"/>
                  </a:lnTo>
                  <a:lnTo>
                    <a:pt x="26873" y="26874"/>
                  </a:lnTo>
                  <a:lnTo>
                    <a:pt x="7210" y="56040"/>
                  </a:lnTo>
                  <a:lnTo>
                    <a:pt x="0" y="91754"/>
                  </a:lnTo>
                  <a:lnTo>
                    <a:pt x="0" y="825782"/>
                  </a:lnTo>
                  <a:lnTo>
                    <a:pt x="7210" y="861497"/>
                  </a:lnTo>
                  <a:lnTo>
                    <a:pt x="26873" y="890662"/>
                  </a:lnTo>
                  <a:lnTo>
                    <a:pt x="56038" y="910326"/>
                  </a:lnTo>
                  <a:lnTo>
                    <a:pt x="91753" y="917536"/>
                  </a:lnTo>
                  <a:lnTo>
                    <a:pt x="6272470" y="917536"/>
                  </a:lnTo>
                  <a:lnTo>
                    <a:pt x="6308185" y="910326"/>
                  </a:lnTo>
                  <a:lnTo>
                    <a:pt x="6337350" y="890662"/>
                  </a:lnTo>
                  <a:lnTo>
                    <a:pt x="6357013" y="861497"/>
                  </a:lnTo>
                  <a:lnTo>
                    <a:pt x="6364224" y="825782"/>
                  </a:lnTo>
                  <a:lnTo>
                    <a:pt x="6364224" y="91754"/>
                  </a:lnTo>
                  <a:lnTo>
                    <a:pt x="6357013" y="56040"/>
                  </a:lnTo>
                  <a:lnTo>
                    <a:pt x="6337350" y="26874"/>
                  </a:lnTo>
                  <a:lnTo>
                    <a:pt x="6308185" y="7210"/>
                  </a:lnTo>
                  <a:lnTo>
                    <a:pt x="6272470" y="0"/>
                  </a:lnTo>
                  <a:close/>
                </a:path>
              </a:pathLst>
            </a:custGeom>
            <a:solidFill>
              <a:srgbClr val="F2F2F2"/>
            </a:solidFill>
          </p:spPr>
          <p:txBody>
            <a:bodyPr wrap="square" lIns="0" tIns="0" rIns="0" bIns="0" rtlCol="0"/>
            <a:lstStyle/>
            <a:p>
              <a:endParaRPr/>
            </a:p>
          </p:txBody>
        </p:sp>
        <p:pic>
          <p:nvPicPr>
            <p:cNvPr id="20" name="object 20"/>
            <p:cNvPicPr/>
            <p:nvPr/>
          </p:nvPicPr>
          <p:blipFill>
            <a:blip r:embed="rId6" cstate="print"/>
            <a:stretch>
              <a:fillRect/>
            </a:stretch>
          </p:blipFill>
          <p:spPr>
            <a:xfrm>
              <a:off x="5580888" y="5474207"/>
              <a:ext cx="505967" cy="505968"/>
            </a:xfrm>
            <a:prstGeom prst="rect">
              <a:avLst/>
            </a:prstGeom>
          </p:spPr>
        </p:pic>
      </p:grpSp>
      <p:sp>
        <p:nvSpPr>
          <p:cNvPr id="21" name="object 21"/>
          <p:cNvSpPr txBox="1"/>
          <p:nvPr/>
        </p:nvSpPr>
        <p:spPr>
          <a:xfrm>
            <a:off x="6447673" y="4269232"/>
            <a:ext cx="4764405" cy="1717039"/>
          </a:xfrm>
          <a:prstGeom prst="rect">
            <a:avLst/>
          </a:prstGeom>
        </p:spPr>
        <p:txBody>
          <a:bodyPr vert="horz" wrap="square" lIns="0" tIns="51435" rIns="0" bIns="0" rtlCol="0">
            <a:spAutoFit/>
          </a:bodyPr>
          <a:lstStyle/>
          <a:p>
            <a:pPr marL="12700" marR="5080">
              <a:lnSpc>
                <a:spcPts val="1989"/>
              </a:lnSpc>
              <a:spcBef>
                <a:spcPts val="405"/>
              </a:spcBef>
            </a:pPr>
            <a:r>
              <a:rPr sz="1900" dirty="0">
                <a:latin typeface="Calibri"/>
                <a:cs typeface="Calibri"/>
              </a:rPr>
              <a:t>What</a:t>
            </a:r>
            <a:r>
              <a:rPr sz="1900" spc="-35" dirty="0">
                <a:latin typeface="Calibri"/>
                <a:cs typeface="Calibri"/>
              </a:rPr>
              <a:t> </a:t>
            </a:r>
            <a:r>
              <a:rPr sz="1900" dirty="0">
                <a:latin typeface="Calibri"/>
                <a:cs typeface="Calibri"/>
              </a:rPr>
              <a:t>experiments</a:t>
            </a:r>
            <a:r>
              <a:rPr sz="1900" spc="-40" dirty="0">
                <a:latin typeface="Calibri"/>
                <a:cs typeface="Calibri"/>
              </a:rPr>
              <a:t> </a:t>
            </a:r>
            <a:r>
              <a:rPr sz="1900" dirty="0">
                <a:latin typeface="Calibri"/>
                <a:cs typeface="Calibri"/>
              </a:rPr>
              <a:t>can</a:t>
            </a:r>
            <a:r>
              <a:rPr sz="1900" spc="-35" dirty="0">
                <a:latin typeface="Calibri"/>
                <a:cs typeface="Calibri"/>
              </a:rPr>
              <a:t> </a:t>
            </a:r>
            <a:r>
              <a:rPr sz="1900" dirty="0">
                <a:latin typeface="Calibri"/>
                <a:cs typeface="Calibri"/>
              </a:rPr>
              <a:t>you</a:t>
            </a:r>
            <a:r>
              <a:rPr sz="1900" spc="-30" dirty="0">
                <a:latin typeface="Calibri"/>
                <a:cs typeface="Calibri"/>
              </a:rPr>
              <a:t> </a:t>
            </a:r>
            <a:r>
              <a:rPr sz="1900" dirty="0">
                <a:latin typeface="Calibri"/>
                <a:cs typeface="Calibri"/>
              </a:rPr>
              <a:t>design</a:t>
            </a:r>
            <a:r>
              <a:rPr sz="1900" spc="-35" dirty="0">
                <a:latin typeface="Calibri"/>
                <a:cs typeface="Calibri"/>
              </a:rPr>
              <a:t> </a:t>
            </a:r>
            <a:r>
              <a:rPr sz="1900" dirty="0">
                <a:latin typeface="Calibri"/>
                <a:cs typeface="Calibri"/>
              </a:rPr>
              <a:t>to</a:t>
            </a:r>
            <a:r>
              <a:rPr sz="1900" spc="-40" dirty="0">
                <a:latin typeface="Calibri"/>
                <a:cs typeface="Calibri"/>
              </a:rPr>
              <a:t> </a:t>
            </a:r>
            <a:r>
              <a:rPr sz="1900" dirty="0">
                <a:latin typeface="Calibri"/>
                <a:cs typeface="Calibri"/>
              </a:rPr>
              <a:t>test</a:t>
            </a:r>
            <a:r>
              <a:rPr sz="1900" spc="-30" dirty="0">
                <a:latin typeface="Calibri"/>
                <a:cs typeface="Calibri"/>
              </a:rPr>
              <a:t> </a:t>
            </a:r>
            <a:r>
              <a:rPr sz="1900" spc="-10" dirty="0">
                <a:latin typeface="Calibri"/>
                <a:cs typeface="Calibri"/>
              </a:rPr>
              <a:t>pricing limits?</a:t>
            </a:r>
            <a:endParaRPr sz="1900">
              <a:latin typeface="Calibri"/>
              <a:cs typeface="Calibri"/>
            </a:endParaRPr>
          </a:p>
          <a:p>
            <a:pPr>
              <a:lnSpc>
                <a:spcPct val="100000"/>
              </a:lnSpc>
            </a:pPr>
            <a:endParaRPr sz="1900">
              <a:latin typeface="Calibri"/>
              <a:cs typeface="Calibri"/>
            </a:endParaRPr>
          </a:p>
          <a:p>
            <a:pPr>
              <a:lnSpc>
                <a:spcPct val="100000"/>
              </a:lnSpc>
              <a:spcBef>
                <a:spcPts val="380"/>
              </a:spcBef>
            </a:pPr>
            <a:endParaRPr sz="1900">
              <a:latin typeface="Calibri"/>
              <a:cs typeface="Calibri"/>
            </a:endParaRPr>
          </a:p>
          <a:p>
            <a:pPr marL="12700" marR="1019810">
              <a:lnSpc>
                <a:spcPts val="2020"/>
              </a:lnSpc>
              <a:spcBef>
                <a:spcPts val="5"/>
              </a:spcBef>
            </a:pPr>
            <a:r>
              <a:rPr sz="1900" dirty="0">
                <a:latin typeface="Calibri"/>
                <a:cs typeface="Calibri"/>
              </a:rPr>
              <a:t>Are</a:t>
            </a:r>
            <a:r>
              <a:rPr sz="1900" spc="-30" dirty="0">
                <a:latin typeface="Calibri"/>
                <a:cs typeface="Calibri"/>
              </a:rPr>
              <a:t> </a:t>
            </a:r>
            <a:r>
              <a:rPr sz="1900" dirty="0">
                <a:latin typeface="Calibri"/>
                <a:cs typeface="Calibri"/>
              </a:rPr>
              <a:t>you</a:t>
            </a:r>
            <a:r>
              <a:rPr sz="1900" spc="-30" dirty="0">
                <a:latin typeface="Calibri"/>
                <a:cs typeface="Calibri"/>
              </a:rPr>
              <a:t> </a:t>
            </a:r>
            <a:r>
              <a:rPr sz="1900" dirty="0">
                <a:latin typeface="Calibri"/>
                <a:cs typeface="Calibri"/>
              </a:rPr>
              <a:t>charging</a:t>
            </a:r>
            <a:r>
              <a:rPr sz="1900" spc="-25" dirty="0">
                <a:latin typeface="Calibri"/>
                <a:cs typeface="Calibri"/>
              </a:rPr>
              <a:t> </a:t>
            </a:r>
            <a:r>
              <a:rPr sz="1900" dirty="0">
                <a:latin typeface="Calibri"/>
                <a:cs typeface="Calibri"/>
              </a:rPr>
              <a:t>cost</a:t>
            </a:r>
            <a:r>
              <a:rPr sz="1900" spc="-30" dirty="0">
                <a:latin typeface="Calibri"/>
                <a:cs typeface="Calibri"/>
              </a:rPr>
              <a:t> </a:t>
            </a:r>
            <a:r>
              <a:rPr sz="1900" dirty="0">
                <a:latin typeface="Calibri"/>
                <a:cs typeface="Calibri"/>
              </a:rPr>
              <a:t>+</a:t>
            </a:r>
            <a:r>
              <a:rPr sz="1900" spc="-30" dirty="0">
                <a:latin typeface="Calibri"/>
                <a:cs typeface="Calibri"/>
              </a:rPr>
              <a:t> </a:t>
            </a:r>
            <a:r>
              <a:rPr sz="1900" dirty="0">
                <a:latin typeface="Calibri"/>
                <a:cs typeface="Calibri"/>
              </a:rPr>
              <a:t>or</a:t>
            </a:r>
            <a:r>
              <a:rPr sz="1900" spc="-30" dirty="0">
                <a:latin typeface="Calibri"/>
                <a:cs typeface="Calibri"/>
              </a:rPr>
              <a:t> </a:t>
            </a:r>
            <a:r>
              <a:rPr sz="1900" dirty="0">
                <a:latin typeface="Calibri"/>
                <a:cs typeface="Calibri"/>
              </a:rPr>
              <a:t>a</a:t>
            </a:r>
            <a:r>
              <a:rPr sz="1900" spc="-35" dirty="0">
                <a:latin typeface="Calibri"/>
                <a:cs typeface="Calibri"/>
              </a:rPr>
              <a:t> </a:t>
            </a:r>
            <a:r>
              <a:rPr sz="1900" dirty="0">
                <a:latin typeface="Calibri"/>
                <a:cs typeface="Calibri"/>
              </a:rPr>
              <a:t>price</a:t>
            </a:r>
            <a:r>
              <a:rPr sz="1900" spc="-25" dirty="0">
                <a:latin typeface="Calibri"/>
                <a:cs typeface="Calibri"/>
              </a:rPr>
              <a:t> </a:t>
            </a:r>
            <a:r>
              <a:rPr sz="1900" spc="-20" dirty="0">
                <a:latin typeface="Calibri"/>
                <a:cs typeface="Calibri"/>
              </a:rPr>
              <a:t>that </a:t>
            </a:r>
            <a:r>
              <a:rPr sz="1900" dirty="0">
                <a:latin typeface="Calibri"/>
                <a:cs typeface="Calibri"/>
              </a:rPr>
              <a:t>reflects</a:t>
            </a:r>
            <a:r>
              <a:rPr sz="1900" spc="-65" dirty="0">
                <a:latin typeface="Calibri"/>
                <a:cs typeface="Calibri"/>
              </a:rPr>
              <a:t> </a:t>
            </a:r>
            <a:r>
              <a:rPr sz="1900" spc="-10" dirty="0">
                <a:latin typeface="Calibri"/>
                <a:cs typeface="Calibri"/>
              </a:rPr>
              <a:t>benefits</a:t>
            </a:r>
            <a:endParaRPr sz="1900">
              <a:latin typeface="Calibri"/>
              <a:cs typeface="Calibri"/>
            </a:endParaRPr>
          </a:p>
        </p:txBody>
      </p:sp>
      <p:pic>
        <p:nvPicPr>
          <p:cNvPr id="22" name="object 22"/>
          <p:cNvPicPr/>
          <p:nvPr/>
        </p:nvPicPr>
        <p:blipFill>
          <a:blip r:embed="rId7" cstate="print"/>
          <a:stretch>
            <a:fillRect/>
          </a:stretch>
        </p:blipFill>
        <p:spPr>
          <a:xfrm>
            <a:off x="10853928" y="5507735"/>
            <a:ext cx="1097279" cy="6614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5F8FA"/>
          </a:solidFill>
        </p:spPr>
        <p:txBody>
          <a:bodyPr wrap="square" lIns="0" tIns="0" rIns="0" bIns="0" rtlCol="0"/>
          <a:lstStyle/>
          <a:p>
            <a:endParaRPr/>
          </a:p>
        </p:txBody>
      </p:sp>
      <p:pic>
        <p:nvPicPr>
          <p:cNvPr id="3" name="object 3"/>
          <p:cNvPicPr/>
          <p:nvPr/>
        </p:nvPicPr>
        <p:blipFill>
          <a:blip r:embed="rId2" cstate="print"/>
          <a:stretch>
            <a:fillRect/>
          </a:stretch>
        </p:blipFill>
        <p:spPr>
          <a:xfrm>
            <a:off x="576072" y="1584960"/>
            <a:ext cx="11039856" cy="3688079"/>
          </a:xfrm>
          <a:prstGeom prst="rect">
            <a:avLst/>
          </a:prstGeom>
        </p:spPr>
      </p:pic>
      <p:pic>
        <p:nvPicPr>
          <p:cNvPr id="4" name="object 4"/>
          <p:cNvPicPr/>
          <p:nvPr/>
        </p:nvPicPr>
        <p:blipFill>
          <a:blip r:embed="rId3" cstate="print"/>
          <a:stretch>
            <a:fillRect/>
          </a:stretch>
        </p:blipFill>
        <p:spPr>
          <a:xfrm>
            <a:off x="240791" y="6291071"/>
            <a:ext cx="923544" cy="377952"/>
          </a:xfrm>
          <a:prstGeom prst="rect">
            <a:avLst/>
          </a:prstGeom>
        </p:spPr>
      </p:pic>
      <p:sp>
        <p:nvSpPr>
          <p:cNvPr id="5" name="object 5"/>
          <p:cNvSpPr txBox="1">
            <a:spLocks noGrp="1"/>
          </p:cNvSpPr>
          <p:nvPr>
            <p:ph type="title"/>
          </p:nvPr>
        </p:nvSpPr>
        <p:spPr>
          <a:xfrm>
            <a:off x="5410198" y="1374140"/>
            <a:ext cx="1371600" cy="574040"/>
          </a:xfrm>
          <a:prstGeom prst="rect">
            <a:avLst/>
          </a:prstGeom>
        </p:spPr>
        <p:txBody>
          <a:bodyPr vert="horz" wrap="square" lIns="0" tIns="12700" rIns="0" bIns="0" rtlCol="0">
            <a:spAutoFit/>
          </a:bodyPr>
          <a:lstStyle/>
          <a:p>
            <a:pPr marL="12700">
              <a:lnSpc>
                <a:spcPct val="100000"/>
              </a:lnSpc>
              <a:spcBef>
                <a:spcPts val="100"/>
              </a:spcBef>
            </a:pPr>
            <a:r>
              <a:rPr sz="3600" b="1" spc="-10" dirty="0">
                <a:latin typeface="Arial"/>
                <a:cs typeface="Arial"/>
              </a:rPr>
              <a:t>Today</a:t>
            </a:r>
            <a:endParaRPr sz="3600">
              <a:latin typeface="Arial"/>
              <a:cs typeface="Arial"/>
            </a:endParaRPr>
          </a:p>
        </p:txBody>
      </p:sp>
      <p:sp>
        <p:nvSpPr>
          <p:cNvPr id="6" name="object 6"/>
          <p:cNvSpPr txBox="1"/>
          <p:nvPr/>
        </p:nvSpPr>
        <p:spPr>
          <a:xfrm>
            <a:off x="4063205" y="2655315"/>
            <a:ext cx="4065904" cy="1577340"/>
          </a:xfrm>
          <a:prstGeom prst="rect">
            <a:avLst/>
          </a:prstGeom>
        </p:spPr>
        <p:txBody>
          <a:bodyPr vert="horz" wrap="square" lIns="0" tIns="12700" rIns="0" bIns="0" rtlCol="0">
            <a:spAutoFit/>
          </a:bodyPr>
          <a:lstStyle/>
          <a:p>
            <a:pPr algn="ctr">
              <a:lnSpc>
                <a:spcPct val="100000"/>
              </a:lnSpc>
              <a:spcBef>
                <a:spcPts val="100"/>
              </a:spcBef>
            </a:pPr>
            <a:r>
              <a:rPr sz="2200" dirty="0">
                <a:latin typeface="Arial MT"/>
                <a:cs typeface="Arial MT"/>
              </a:rPr>
              <a:t>The</a:t>
            </a:r>
            <a:r>
              <a:rPr sz="2200" spc="-35" dirty="0">
                <a:latin typeface="Arial MT"/>
                <a:cs typeface="Arial MT"/>
              </a:rPr>
              <a:t> </a:t>
            </a:r>
            <a:r>
              <a:rPr sz="2200" spc="-10" dirty="0">
                <a:latin typeface="Arial MT"/>
                <a:cs typeface="Arial MT"/>
              </a:rPr>
              <a:t>Course</a:t>
            </a:r>
            <a:endParaRPr sz="2200">
              <a:latin typeface="Arial MT"/>
              <a:cs typeface="Arial MT"/>
            </a:endParaRPr>
          </a:p>
          <a:p>
            <a:pPr algn="ctr">
              <a:lnSpc>
                <a:spcPct val="100000"/>
              </a:lnSpc>
              <a:spcBef>
                <a:spcPts val="2014"/>
              </a:spcBef>
            </a:pPr>
            <a:r>
              <a:rPr sz="2200" spc="-10" dirty="0">
                <a:latin typeface="Arial MT"/>
                <a:cs typeface="Arial MT"/>
              </a:rPr>
              <a:t>Risks</a:t>
            </a:r>
            <a:endParaRPr sz="2200">
              <a:latin typeface="Arial MT"/>
              <a:cs typeface="Arial MT"/>
            </a:endParaRPr>
          </a:p>
          <a:p>
            <a:pPr algn="ctr">
              <a:lnSpc>
                <a:spcPct val="100000"/>
              </a:lnSpc>
              <a:spcBef>
                <a:spcPts val="2280"/>
              </a:spcBef>
            </a:pPr>
            <a:r>
              <a:rPr sz="2200" dirty="0">
                <a:latin typeface="Arial MT"/>
                <a:cs typeface="Arial MT"/>
              </a:rPr>
              <a:t>A</a:t>
            </a:r>
            <a:r>
              <a:rPr sz="2200" spc="-40" dirty="0">
                <a:latin typeface="Arial MT"/>
                <a:cs typeface="Arial MT"/>
              </a:rPr>
              <a:t> </a:t>
            </a:r>
            <a:r>
              <a:rPr sz="2200" dirty="0">
                <a:latin typeface="Arial MT"/>
                <a:cs typeface="Arial MT"/>
              </a:rPr>
              <a:t>little</a:t>
            </a:r>
            <a:r>
              <a:rPr sz="2200" spc="-35" dirty="0">
                <a:latin typeface="Arial MT"/>
                <a:cs typeface="Arial MT"/>
              </a:rPr>
              <a:t> </a:t>
            </a:r>
            <a:r>
              <a:rPr sz="2200" dirty="0">
                <a:latin typeface="Arial MT"/>
                <a:cs typeface="Arial MT"/>
              </a:rPr>
              <a:t>bit</a:t>
            </a:r>
            <a:r>
              <a:rPr sz="2200" spc="-30" dirty="0">
                <a:latin typeface="Arial MT"/>
                <a:cs typeface="Arial MT"/>
              </a:rPr>
              <a:t> </a:t>
            </a:r>
            <a:r>
              <a:rPr sz="2200" dirty="0">
                <a:latin typeface="Arial MT"/>
                <a:cs typeface="Arial MT"/>
              </a:rPr>
              <a:t>of</a:t>
            </a:r>
            <a:r>
              <a:rPr sz="2200" spc="-35" dirty="0">
                <a:latin typeface="Arial MT"/>
                <a:cs typeface="Arial MT"/>
              </a:rPr>
              <a:t> </a:t>
            </a:r>
            <a:r>
              <a:rPr sz="2200" dirty="0">
                <a:latin typeface="Arial MT"/>
                <a:cs typeface="Arial MT"/>
              </a:rPr>
              <a:t>Customer</a:t>
            </a:r>
            <a:r>
              <a:rPr sz="2200" spc="-30" dirty="0">
                <a:latin typeface="Arial MT"/>
                <a:cs typeface="Arial MT"/>
              </a:rPr>
              <a:t> </a:t>
            </a:r>
            <a:r>
              <a:rPr sz="2200" spc="-10" dirty="0">
                <a:latin typeface="Arial MT"/>
                <a:cs typeface="Arial MT"/>
              </a:rPr>
              <a:t>Discovery</a:t>
            </a:r>
            <a:endParaRPr sz="2200">
              <a:latin typeface="Arial MT"/>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59080" rIns="0" bIns="0" rtlCol="0">
            <a:spAutoFit/>
          </a:bodyPr>
          <a:lstStyle/>
          <a:p>
            <a:pPr marL="128270">
              <a:lnSpc>
                <a:spcPct val="100000"/>
              </a:lnSpc>
              <a:spcBef>
                <a:spcPts val="100"/>
              </a:spcBef>
            </a:pPr>
            <a:r>
              <a:rPr sz="4100" dirty="0"/>
              <a:t>How</a:t>
            </a:r>
            <a:r>
              <a:rPr sz="4100" spc="-40" dirty="0"/>
              <a:t> </a:t>
            </a:r>
            <a:r>
              <a:rPr sz="4100" dirty="0"/>
              <a:t>much</a:t>
            </a:r>
            <a:r>
              <a:rPr sz="4100" spc="-35" dirty="0"/>
              <a:t> </a:t>
            </a:r>
            <a:r>
              <a:rPr sz="4100" dirty="0"/>
              <a:t>will</a:t>
            </a:r>
            <a:r>
              <a:rPr sz="4100" spc="-30" dirty="0"/>
              <a:t> </a:t>
            </a:r>
            <a:r>
              <a:rPr sz="4100" dirty="0"/>
              <a:t>it</a:t>
            </a:r>
            <a:r>
              <a:rPr sz="4100" spc="-30" dirty="0"/>
              <a:t> </a:t>
            </a:r>
            <a:r>
              <a:rPr sz="4100" dirty="0"/>
              <a:t>cost</a:t>
            </a:r>
            <a:r>
              <a:rPr sz="4100" spc="-30" dirty="0"/>
              <a:t> </a:t>
            </a:r>
            <a:r>
              <a:rPr sz="4100" dirty="0"/>
              <a:t>you</a:t>
            </a:r>
            <a:r>
              <a:rPr sz="4100" spc="-35" dirty="0"/>
              <a:t> </a:t>
            </a:r>
            <a:r>
              <a:rPr sz="4100" dirty="0"/>
              <a:t>to</a:t>
            </a:r>
            <a:r>
              <a:rPr sz="4100" spc="-30" dirty="0"/>
              <a:t> </a:t>
            </a:r>
            <a:r>
              <a:rPr sz="4100" dirty="0"/>
              <a:t>get</a:t>
            </a:r>
            <a:r>
              <a:rPr sz="4100" spc="-30" dirty="0"/>
              <a:t> </a:t>
            </a:r>
            <a:r>
              <a:rPr sz="4100" dirty="0"/>
              <a:t>them</a:t>
            </a:r>
            <a:r>
              <a:rPr sz="4100" spc="-25" dirty="0"/>
              <a:t> </a:t>
            </a:r>
            <a:r>
              <a:rPr sz="4100" dirty="0"/>
              <a:t>to</a:t>
            </a:r>
            <a:r>
              <a:rPr sz="4100" spc="-30" dirty="0"/>
              <a:t> </a:t>
            </a:r>
            <a:r>
              <a:rPr sz="4100" spc="-20" dirty="0"/>
              <a:t>pay?</a:t>
            </a:r>
            <a:endParaRPr sz="4100"/>
          </a:p>
        </p:txBody>
      </p:sp>
      <p:grpSp>
        <p:nvGrpSpPr>
          <p:cNvPr id="3" name="object 3"/>
          <p:cNvGrpSpPr/>
          <p:nvPr/>
        </p:nvGrpSpPr>
        <p:grpSpPr>
          <a:xfrm>
            <a:off x="829298" y="2649034"/>
            <a:ext cx="911225" cy="911225"/>
            <a:chOff x="829298" y="2649034"/>
            <a:chExt cx="911225" cy="911225"/>
          </a:xfrm>
        </p:grpSpPr>
        <p:sp>
          <p:nvSpPr>
            <p:cNvPr id="4" name="object 4"/>
            <p:cNvSpPr/>
            <p:nvPr/>
          </p:nvSpPr>
          <p:spPr>
            <a:xfrm>
              <a:off x="829298" y="2649034"/>
              <a:ext cx="911225" cy="911225"/>
            </a:xfrm>
            <a:custGeom>
              <a:avLst/>
              <a:gdLst/>
              <a:ahLst/>
              <a:cxnLst/>
              <a:rect l="l" t="t" r="r" b="b"/>
              <a:pathLst>
                <a:path w="911225" h="911225">
                  <a:moveTo>
                    <a:pt x="455481" y="0"/>
                  </a:moveTo>
                  <a:lnTo>
                    <a:pt x="408910" y="2351"/>
                  </a:lnTo>
                  <a:lnTo>
                    <a:pt x="363685" y="9253"/>
                  </a:lnTo>
                  <a:lnTo>
                    <a:pt x="320035" y="20477"/>
                  </a:lnTo>
                  <a:lnTo>
                    <a:pt x="278187" y="35793"/>
                  </a:lnTo>
                  <a:lnTo>
                    <a:pt x="238371" y="54973"/>
                  </a:lnTo>
                  <a:lnTo>
                    <a:pt x="200817" y="77788"/>
                  </a:lnTo>
                  <a:lnTo>
                    <a:pt x="165752" y="104009"/>
                  </a:lnTo>
                  <a:lnTo>
                    <a:pt x="133407" y="133406"/>
                  </a:lnTo>
                  <a:lnTo>
                    <a:pt x="104009" y="165752"/>
                  </a:lnTo>
                  <a:lnTo>
                    <a:pt x="77789" y="200816"/>
                  </a:lnTo>
                  <a:lnTo>
                    <a:pt x="54974" y="238371"/>
                  </a:lnTo>
                  <a:lnTo>
                    <a:pt x="35793" y="278186"/>
                  </a:lnTo>
                  <a:lnTo>
                    <a:pt x="20477" y="320034"/>
                  </a:lnTo>
                  <a:lnTo>
                    <a:pt x="9253" y="363685"/>
                  </a:lnTo>
                  <a:lnTo>
                    <a:pt x="2351" y="408910"/>
                  </a:lnTo>
                  <a:lnTo>
                    <a:pt x="0" y="455480"/>
                  </a:lnTo>
                  <a:lnTo>
                    <a:pt x="2351" y="502050"/>
                  </a:lnTo>
                  <a:lnTo>
                    <a:pt x="9253" y="547275"/>
                  </a:lnTo>
                  <a:lnTo>
                    <a:pt x="20477" y="590926"/>
                  </a:lnTo>
                  <a:lnTo>
                    <a:pt x="35793" y="632774"/>
                  </a:lnTo>
                  <a:lnTo>
                    <a:pt x="54974" y="672589"/>
                  </a:lnTo>
                  <a:lnTo>
                    <a:pt x="77789" y="710144"/>
                  </a:lnTo>
                  <a:lnTo>
                    <a:pt x="104009" y="745208"/>
                  </a:lnTo>
                  <a:lnTo>
                    <a:pt x="133407" y="777553"/>
                  </a:lnTo>
                  <a:lnTo>
                    <a:pt x="165752" y="806951"/>
                  </a:lnTo>
                  <a:lnTo>
                    <a:pt x="200817" y="833172"/>
                  </a:lnTo>
                  <a:lnTo>
                    <a:pt x="238371" y="855986"/>
                  </a:lnTo>
                  <a:lnTo>
                    <a:pt x="278187" y="875166"/>
                  </a:lnTo>
                  <a:lnTo>
                    <a:pt x="320035" y="890483"/>
                  </a:lnTo>
                  <a:lnTo>
                    <a:pt x="363685" y="901707"/>
                  </a:lnTo>
                  <a:lnTo>
                    <a:pt x="408910" y="908609"/>
                  </a:lnTo>
                  <a:lnTo>
                    <a:pt x="455481" y="910960"/>
                  </a:lnTo>
                  <a:lnTo>
                    <a:pt x="502051" y="908609"/>
                  </a:lnTo>
                  <a:lnTo>
                    <a:pt x="547276" y="901707"/>
                  </a:lnTo>
                  <a:lnTo>
                    <a:pt x="590927" y="890483"/>
                  </a:lnTo>
                  <a:lnTo>
                    <a:pt x="632774" y="875166"/>
                  </a:lnTo>
                  <a:lnTo>
                    <a:pt x="672590" y="855986"/>
                  </a:lnTo>
                  <a:lnTo>
                    <a:pt x="710144" y="833172"/>
                  </a:lnTo>
                  <a:lnTo>
                    <a:pt x="745209" y="806951"/>
                  </a:lnTo>
                  <a:lnTo>
                    <a:pt x="777554" y="777553"/>
                  </a:lnTo>
                  <a:lnTo>
                    <a:pt x="806952" y="745208"/>
                  </a:lnTo>
                  <a:lnTo>
                    <a:pt x="833172" y="710144"/>
                  </a:lnTo>
                  <a:lnTo>
                    <a:pt x="855987" y="672589"/>
                  </a:lnTo>
                  <a:lnTo>
                    <a:pt x="875167" y="632774"/>
                  </a:lnTo>
                  <a:lnTo>
                    <a:pt x="890484" y="590926"/>
                  </a:lnTo>
                  <a:lnTo>
                    <a:pt x="901708" y="547275"/>
                  </a:lnTo>
                  <a:lnTo>
                    <a:pt x="908610" y="502050"/>
                  </a:lnTo>
                  <a:lnTo>
                    <a:pt x="910961" y="455480"/>
                  </a:lnTo>
                  <a:lnTo>
                    <a:pt x="908610" y="408910"/>
                  </a:lnTo>
                  <a:lnTo>
                    <a:pt x="901708" y="363685"/>
                  </a:lnTo>
                  <a:lnTo>
                    <a:pt x="890484" y="320034"/>
                  </a:lnTo>
                  <a:lnTo>
                    <a:pt x="875167" y="278186"/>
                  </a:lnTo>
                  <a:lnTo>
                    <a:pt x="855987" y="238371"/>
                  </a:lnTo>
                  <a:lnTo>
                    <a:pt x="833172" y="200816"/>
                  </a:lnTo>
                  <a:lnTo>
                    <a:pt x="806952" y="165752"/>
                  </a:lnTo>
                  <a:lnTo>
                    <a:pt x="777554" y="133406"/>
                  </a:lnTo>
                  <a:lnTo>
                    <a:pt x="745209" y="104009"/>
                  </a:lnTo>
                  <a:lnTo>
                    <a:pt x="710144" y="77788"/>
                  </a:lnTo>
                  <a:lnTo>
                    <a:pt x="672590" y="54973"/>
                  </a:lnTo>
                  <a:lnTo>
                    <a:pt x="632774" y="35793"/>
                  </a:lnTo>
                  <a:lnTo>
                    <a:pt x="590927" y="20477"/>
                  </a:lnTo>
                  <a:lnTo>
                    <a:pt x="547276" y="9253"/>
                  </a:lnTo>
                  <a:lnTo>
                    <a:pt x="502051" y="2351"/>
                  </a:lnTo>
                  <a:lnTo>
                    <a:pt x="455481" y="0"/>
                  </a:lnTo>
                  <a:close/>
                </a:path>
              </a:pathLst>
            </a:custGeom>
            <a:solidFill>
              <a:srgbClr val="ED7D31"/>
            </a:solidFill>
          </p:spPr>
          <p:txBody>
            <a:bodyPr wrap="square" lIns="0" tIns="0" rIns="0" bIns="0" rtlCol="0"/>
            <a:lstStyle/>
            <a:p>
              <a:endParaRPr/>
            </a:p>
          </p:txBody>
        </p:sp>
        <p:pic>
          <p:nvPicPr>
            <p:cNvPr id="5" name="object 5"/>
            <p:cNvPicPr/>
            <p:nvPr/>
          </p:nvPicPr>
          <p:blipFill>
            <a:blip r:embed="rId2" cstate="print"/>
            <a:stretch>
              <a:fillRect/>
            </a:stretch>
          </p:blipFill>
          <p:spPr>
            <a:xfrm>
              <a:off x="1018032" y="2837688"/>
              <a:ext cx="533400" cy="533400"/>
            </a:xfrm>
            <a:prstGeom prst="rect">
              <a:avLst/>
            </a:prstGeom>
          </p:spPr>
        </p:pic>
      </p:grpSp>
      <p:sp>
        <p:nvSpPr>
          <p:cNvPr id="6" name="object 6"/>
          <p:cNvSpPr txBox="1"/>
          <p:nvPr/>
        </p:nvSpPr>
        <p:spPr>
          <a:xfrm>
            <a:off x="1922767" y="2835147"/>
            <a:ext cx="1456690" cy="485775"/>
          </a:xfrm>
          <a:prstGeom prst="rect">
            <a:avLst/>
          </a:prstGeom>
        </p:spPr>
        <p:txBody>
          <a:bodyPr vert="horz" wrap="square" lIns="0" tIns="43180" rIns="0" bIns="0" rtlCol="0">
            <a:spAutoFit/>
          </a:bodyPr>
          <a:lstStyle/>
          <a:p>
            <a:pPr marL="12700" marR="5080">
              <a:lnSpc>
                <a:spcPts val="1700"/>
              </a:lnSpc>
              <a:spcBef>
                <a:spcPts val="340"/>
              </a:spcBef>
            </a:pPr>
            <a:r>
              <a:rPr sz="1600" dirty="0">
                <a:latin typeface="Calibri"/>
                <a:cs typeface="Calibri"/>
              </a:rPr>
              <a:t>Transaction</a:t>
            </a:r>
            <a:r>
              <a:rPr sz="1600" spc="-55" dirty="0">
                <a:latin typeface="Calibri"/>
                <a:cs typeface="Calibri"/>
              </a:rPr>
              <a:t> </a:t>
            </a:r>
            <a:r>
              <a:rPr sz="1600" spc="-20" dirty="0">
                <a:latin typeface="Calibri"/>
                <a:cs typeface="Calibri"/>
              </a:rPr>
              <a:t>costs </a:t>
            </a:r>
            <a:r>
              <a:rPr sz="1600" spc="-10" dirty="0">
                <a:latin typeface="Calibri"/>
                <a:cs typeface="Calibri"/>
              </a:rPr>
              <a:t>involved</a:t>
            </a:r>
            <a:endParaRPr sz="1600">
              <a:latin typeface="Calibri"/>
              <a:cs typeface="Calibri"/>
            </a:endParaRPr>
          </a:p>
        </p:txBody>
      </p:sp>
      <p:grpSp>
        <p:nvGrpSpPr>
          <p:cNvPr id="7" name="object 7"/>
          <p:cNvGrpSpPr/>
          <p:nvPr/>
        </p:nvGrpSpPr>
        <p:grpSpPr>
          <a:xfrm>
            <a:off x="4456879" y="2649034"/>
            <a:ext cx="911225" cy="911225"/>
            <a:chOff x="4456879" y="2649034"/>
            <a:chExt cx="911225" cy="911225"/>
          </a:xfrm>
        </p:grpSpPr>
        <p:sp>
          <p:nvSpPr>
            <p:cNvPr id="8" name="object 8"/>
            <p:cNvSpPr/>
            <p:nvPr/>
          </p:nvSpPr>
          <p:spPr>
            <a:xfrm>
              <a:off x="4456879" y="2649034"/>
              <a:ext cx="911225" cy="911225"/>
            </a:xfrm>
            <a:custGeom>
              <a:avLst/>
              <a:gdLst/>
              <a:ahLst/>
              <a:cxnLst/>
              <a:rect l="l" t="t" r="r" b="b"/>
              <a:pathLst>
                <a:path w="911225" h="911225">
                  <a:moveTo>
                    <a:pt x="455481" y="0"/>
                  </a:moveTo>
                  <a:lnTo>
                    <a:pt x="408911" y="2351"/>
                  </a:lnTo>
                  <a:lnTo>
                    <a:pt x="363686" y="9253"/>
                  </a:lnTo>
                  <a:lnTo>
                    <a:pt x="320035" y="20477"/>
                  </a:lnTo>
                  <a:lnTo>
                    <a:pt x="278187" y="35793"/>
                  </a:lnTo>
                  <a:lnTo>
                    <a:pt x="238372" y="54973"/>
                  </a:lnTo>
                  <a:lnTo>
                    <a:pt x="200817" y="77788"/>
                  </a:lnTo>
                  <a:lnTo>
                    <a:pt x="165753" y="104009"/>
                  </a:lnTo>
                  <a:lnTo>
                    <a:pt x="133407" y="133406"/>
                  </a:lnTo>
                  <a:lnTo>
                    <a:pt x="104009" y="165752"/>
                  </a:lnTo>
                  <a:lnTo>
                    <a:pt x="77789" y="200816"/>
                  </a:lnTo>
                  <a:lnTo>
                    <a:pt x="54974" y="238371"/>
                  </a:lnTo>
                  <a:lnTo>
                    <a:pt x="35794" y="278186"/>
                  </a:lnTo>
                  <a:lnTo>
                    <a:pt x="20477" y="320034"/>
                  </a:lnTo>
                  <a:lnTo>
                    <a:pt x="9253" y="363685"/>
                  </a:lnTo>
                  <a:lnTo>
                    <a:pt x="2351" y="408910"/>
                  </a:lnTo>
                  <a:lnTo>
                    <a:pt x="0" y="455480"/>
                  </a:lnTo>
                  <a:lnTo>
                    <a:pt x="2351" y="502050"/>
                  </a:lnTo>
                  <a:lnTo>
                    <a:pt x="9253" y="547275"/>
                  </a:lnTo>
                  <a:lnTo>
                    <a:pt x="20477" y="590926"/>
                  </a:lnTo>
                  <a:lnTo>
                    <a:pt x="35794" y="632774"/>
                  </a:lnTo>
                  <a:lnTo>
                    <a:pt x="54974" y="672589"/>
                  </a:lnTo>
                  <a:lnTo>
                    <a:pt x="77789" y="710144"/>
                  </a:lnTo>
                  <a:lnTo>
                    <a:pt x="104009" y="745208"/>
                  </a:lnTo>
                  <a:lnTo>
                    <a:pt x="133407" y="777553"/>
                  </a:lnTo>
                  <a:lnTo>
                    <a:pt x="165753" y="806951"/>
                  </a:lnTo>
                  <a:lnTo>
                    <a:pt x="200817" y="833172"/>
                  </a:lnTo>
                  <a:lnTo>
                    <a:pt x="238372" y="855986"/>
                  </a:lnTo>
                  <a:lnTo>
                    <a:pt x="278187" y="875166"/>
                  </a:lnTo>
                  <a:lnTo>
                    <a:pt x="320035" y="890483"/>
                  </a:lnTo>
                  <a:lnTo>
                    <a:pt x="363686" y="901707"/>
                  </a:lnTo>
                  <a:lnTo>
                    <a:pt x="408911" y="908609"/>
                  </a:lnTo>
                  <a:lnTo>
                    <a:pt x="455481" y="910960"/>
                  </a:lnTo>
                  <a:lnTo>
                    <a:pt x="502051" y="908609"/>
                  </a:lnTo>
                  <a:lnTo>
                    <a:pt x="547276" y="901707"/>
                  </a:lnTo>
                  <a:lnTo>
                    <a:pt x="590927" y="890483"/>
                  </a:lnTo>
                  <a:lnTo>
                    <a:pt x="632775" y="875166"/>
                  </a:lnTo>
                  <a:lnTo>
                    <a:pt x="672590" y="855986"/>
                  </a:lnTo>
                  <a:lnTo>
                    <a:pt x="710145" y="833172"/>
                  </a:lnTo>
                  <a:lnTo>
                    <a:pt x="745209" y="806951"/>
                  </a:lnTo>
                  <a:lnTo>
                    <a:pt x="777555" y="777553"/>
                  </a:lnTo>
                  <a:lnTo>
                    <a:pt x="806952" y="745208"/>
                  </a:lnTo>
                  <a:lnTo>
                    <a:pt x="833173" y="710144"/>
                  </a:lnTo>
                  <a:lnTo>
                    <a:pt x="855988" y="672589"/>
                  </a:lnTo>
                  <a:lnTo>
                    <a:pt x="875168" y="632774"/>
                  </a:lnTo>
                  <a:lnTo>
                    <a:pt x="890484" y="590926"/>
                  </a:lnTo>
                  <a:lnTo>
                    <a:pt x="901708" y="547275"/>
                  </a:lnTo>
                  <a:lnTo>
                    <a:pt x="908610" y="502050"/>
                  </a:lnTo>
                  <a:lnTo>
                    <a:pt x="910962" y="455480"/>
                  </a:lnTo>
                  <a:lnTo>
                    <a:pt x="908610" y="408910"/>
                  </a:lnTo>
                  <a:lnTo>
                    <a:pt x="901708" y="363685"/>
                  </a:lnTo>
                  <a:lnTo>
                    <a:pt x="890484" y="320034"/>
                  </a:lnTo>
                  <a:lnTo>
                    <a:pt x="875168" y="278186"/>
                  </a:lnTo>
                  <a:lnTo>
                    <a:pt x="855988" y="238371"/>
                  </a:lnTo>
                  <a:lnTo>
                    <a:pt x="833173" y="200816"/>
                  </a:lnTo>
                  <a:lnTo>
                    <a:pt x="806952" y="165752"/>
                  </a:lnTo>
                  <a:lnTo>
                    <a:pt x="777555" y="133406"/>
                  </a:lnTo>
                  <a:lnTo>
                    <a:pt x="745209" y="104009"/>
                  </a:lnTo>
                  <a:lnTo>
                    <a:pt x="710145" y="77788"/>
                  </a:lnTo>
                  <a:lnTo>
                    <a:pt x="672590" y="54973"/>
                  </a:lnTo>
                  <a:lnTo>
                    <a:pt x="632775" y="35793"/>
                  </a:lnTo>
                  <a:lnTo>
                    <a:pt x="590927" y="20477"/>
                  </a:lnTo>
                  <a:lnTo>
                    <a:pt x="547276" y="9253"/>
                  </a:lnTo>
                  <a:lnTo>
                    <a:pt x="502051" y="2351"/>
                  </a:lnTo>
                  <a:lnTo>
                    <a:pt x="455481" y="0"/>
                  </a:lnTo>
                  <a:close/>
                </a:path>
              </a:pathLst>
            </a:custGeom>
            <a:solidFill>
              <a:srgbClr val="A5A5A5"/>
            </a:solidFill>
          </p:spPr>
          <p:txBody>
            <a:bodyPr wrap="square" lIns="0" tIns="0" rIns="0" bIns="0" rtlCol="0"/>
            <a:lstStyle/>
            <a:p>
              <a:endParaRPr/>
            </a:p>
          </p:txBody>
        </p:sp>
        <p:pic>
          <p:nvPicPr>
            <p:cNvPr id="9" name="object 9"/>
            <p:cNvPicPr/>
            <p:nvPr/>
          </p:nvPicPr>
          <p:blipFill>
            <a:blip r:embed="rId3" cstate="print"/>
            <a:stretch>
              <a:fillRect/>
            </a:stretch>
          </p:blipFill>
          <p:spPr>
            <a:xfrm>
              <a:off x="4645151" y="2837688"/>
              <a:ext cx="533400" cy="533400"/>
            </a:xfrm>
            <a:prstGeom prst="rect">
              <a:avLst/>
            </a:prstGeom>
          </p:spPr>
        </p:pic>
      </p:grpSp>
      <p:sp>
        <p:nvSpPr>
          <p:cNvPr id="10" name="object 10"/>
          <p:cNvSpPr txBox="1"/>
          <p:nvPr/>
        </p:nvSpPr>
        <p:spPr>
          <a:xfrm>
            <a:off x="5550349" y="2835147"/>
            <a:ext cx="2108200" cy="485775"/>
          </a:xfrm>
          <a:prstGeom prst="rect">
            <a:avLst/>
          </a:prstGeom>
        </p:spPr>
        <p:txBody>
          <a:bodyPr vert="horz" wrap="square" lIns="0" tIns="43180" rIns="0" bIns="0" rtlCol="0">
            <a:spAutoFit/>
          </a:bodyPr>
          <a:lstStyle/>
          <a:p>
            <a:pPr marL="12700" marR="5080">
              <a:lnSpc>
                <a:spcPts val="1700"/>
              </a:lnSpc>
              <a:spcBef>
                <a:spcPts val="340"/>
              </a:spcBef>
            </a:pPr>
            <a:r>
              <a:rPr sz="1600" dirty="0">
                <a:latin typeface="Calibri"/>
                <a:cs typeface="Calibri"/>
              </a:rPr>
              <a:t>How</a:t>
            </a:r>
            <a:r>
              <a:rPr sz="1600" spc="-15" dirty="0">
                <a:latin typeface="Calibri"/>
                <a:cs typeface="Calibri"/>
              </a:rPr>
              <a:t> </a:t>
            </a:r>
            <a:r>
              <a:rPr sz="1600" dirty="0">
                <a:latin typeface="Calibri"/>
                <a:cs typeface="Calibri"/>
              </a:rPr>
              <a:t>will</a:t>
            </a:r>
            <a:r>
              <a:rPr sz="1600" spc="-15" dirty="0">
                <a:latin typeface="Calibri"/>
                <a:cs typeface="Calibri"/>
              </a:rPr>
              <a:t> </a:t>
            </a:r>
            <a:r>
              <a:rPr sz="1600" dirty="0">
                <a:latin typeface="Calibri"/>
                <a:cs typeface="Calibri"/>
              </a:rPr>
              <a:t>you</a:t>
            </a:r>
            <a:r>
              <a:rPr sz="1600" spc="-20" dirty="0">
                <a:latin typeface="Calibri"/>
                <a:cs typeface="Calibri"/>
              </a:rPr>
              <a:t> </a:t>
            </a:r>
            <a:r>
              <a:rPr sz="1600" dirty="0">
                <a:latin typeface="Calibri"/>
                <a:cs typeface="Calibri"/>
              </a:rPr>
              <a:t>get</a:t>
            </a:r>
            <a:r>
              <a:rPr sz="1600" spc="-15" dirty="0">
                <a:latin typeface="Calibri"/>
                <a:cs typeface="Calibri"/>
              </a:rPr>
              <a:t> </a:t>
            </a:r>
            <a:r>
              <a:rPr sz="1600" spc="-20" dirty="0">
                <a:latin typeface="Calibri"/>
                <a:cs typeface="Calibri"/>
              </a:rPr>
              <a:t>each </a:t>
            </a:r>
            <a:r>
              <a:rPr sz="1600" dirty="0">
                <a:latin typeface="Calibri"/>
                <a:cs typeface="Calibri"/>
              </a:rPr>
              <a:t>customer</a:t>
            </a:r>
            <a:r>
              <a:rPr sz="1600" spc="-30" dirty="0">
                <a:latin typeface="Calibri"/>
                <a:cs typeface="Calibri"/>
              </a:rPr>
              <a:t> </a:t>
            </a:r>
            <a:r>
              <a:rPr sz="1600" dirty="0">
                <a:latin typeface="Calibri"/>
                <a:cs typeface="Calibri"/>
              </a:rPr>
              <a:t>(growth</a:t>
            </a:r>
            <a:r>
              <a:rPr sz="1600" spc="-40" dirty="0">
                <a:latin typeface="Calibri"/>
                <a:cs typeface="Calibri"/>
              </a:rPr>
              <a:t> </a:t>
            </a:r>
            <a:r>
              <a:rPr sz="1600" spc="-10" dirty="0">
                <a:latin typeface="Calibri"/>
                <a:cs typeface="Calibri"/>
              </a:rPr>
              <a:t>driver)</a:t>
            </a:r>
            <a:endParaRPr sz="1600">
              <a:latin typeface="Calibri"/>
              <a:cs typeface="Calibri"/>
            </a:endParaRPr>
          </a:p>
        </p:txBody>
      </p:sp>
      <p:grpSp>
        <p:nvGrpSpPr>
          <p:cNvPr id="11" name="object 11"/>
          <p:cNvGrpSpPr/>
          <p:nvPr/>
        </p:nvGrpSpPr>
        <p:grpSpPr>
          <a:xfrm>
            <a:off x="8084461" y="2649034"/>
            <a:ext cx="911225" cy="911225"/>
            <a:chOff x="8084461" y="2649034"/>
            <a:chExt cx="911225" cy="911225"/>
          </a:xfrm>
        </p:grpSpPr>
        <p:sp>
          <p:nvSpPr>
            <p:cNvPr id="12" name="object 12"/>
            <p:cNvSpPr/>
            <p:nvPr/>
          </p:nvSpPr>
          <p:spPr>
            <a:xfrm>
              <a:off x="8084461" y="2649034"/>
              <a:ext cx="911225" cy="911225"/>
            </a:xfrm>
            <a:custGeom>
              <a:avLst/>
              <a:gdLst/>
              <a:ahLst/>
              <a:cxnLst/>
              <a:rect l="l" t="t" r="r" b="b"/>
              <a:pathLst>
                <a:path w="911225" h="911225">
                  <a:moveTo>
                    <a:pt x="455480" y="0"/>
                  </a:moveTo>
                  <a:lnTo>
                    <a:pt x="408910" y="2351"/>
                  </a:lnTo>
                  <a:lnTo>
                    <a:pt x="363685" y="9253"/>
                  </a:lnTo>
                  <a:lnTo>
                    <a:pt x="320034" y="20477"/>
                  </a:lnTo>
                  <a:lnTo>
                    <a:pt x="278186" y="35793"/>
                  </a:lnTo>
                  <a:lnTo>
                    <a:pt x="238371" y="54973"/>
                  </a:lnTo>
                  <a:lnTo>
                    <a:pt x="200816" y="77788"/>
                  </a:lnTo>
                  <a:lnTo>
                    <a:pt x="165752" y="104009"/>
                  </a:lnTo>
                  <a:lnTo>
                    <a:pt x="133406" y="133406"/>
                  </a:lnTo>
                  <a:lnTo>
                    <a:pt x="104009" y="165752"/>
                  </a:lnTo>
                  <a:lnTo>
                    <a:pt x="77788" y="200816"/>
                  </a:lnTo>
                  <a:lnTo>
                    <a:pt x="54973" y="238371"/>
                  </a:lnTo>
                  <a:lnTo>
                    <a:pt x="35793" y="278186"/>
                  </a:lnTo>
                  <a:lnTo>
                    <a:pt x="20477" y="320034"/>
                  </a:lnTo>
                  <a:lnTo>
                    <a:pt x="9253" y="363685"/>
                  </a:lnTo>
                  <a:lnTo>
                    <a:pt x="2351" y="408910"/>
                  </a:lnTo>
                  <a:lnTo>
                    <a:pt x="0" y="455480"/>
                  </a:lnTo>
                  <a:lnTo>
                    <a:pt x="2351" y="502050"/>
                  </a:lnTo>
                  <a:lnTo>
                    <a:pt x="9253" y="547275"/>
                  </a:lnTo>
                  <a:lnTo>
                    <a:pt x="20477" y="590926"/>
                  </a:lnTo>
                  <a:lnTo>
                    <a:pt x="35793" y="632774"/>
                  </a:lnTo>
                  <a:lnTo>
                    <a:pt x="54973" y="672589"/>
                  </a:lnTo>
                  <a:lnTo>
                    <a:pt x="77788" y="710144"/>
                  </a:lnTo>
                  <a:lnTo>
                    <a:pt x="104009" y="745208"/>
                  </a:lnTo>
                  <a:lnTo>
                    <a:pt x="133406" y="777553"/>
                  </a:lnTo>
                  <a:lnTo>
                    <a:pt x="165752" y="806951"/>
                  </a:lnTo>
                  <a:lnTo>
                    <a:pt x="200816" y="833172"/>
                  </a:lnTo>
                  <a:lnTo>
                    <a:pt x="238371" y="855986"/>
                  </a:lnTo>
                  <a:lnTo>
                    <a:pt x="278186" y="875166"/>
                  </a:lnTo>
                  <a:lnTo>
                    <a:pt x="320034" y="890483"/>
                  </a:lnTo>
                  <a:lnTo>
                    <a:pt x="363685" y="901707"/>
                  </a:lnTo>
                  <a:lnTo>
                    <a:pt x="408910" y="908609"/>
                  </a:lnTo>
                  <a:lnTo>
                    <a:pt x="455480" y="910960"/>
                  </a:lnTo>
                  <a:lnTo>
                    <a:pt x="502050" y="908609"/>
                  </a:lnTo>
                  <a:lnTo>
                    <a:pt x="547275" y="901707"/>
                  </a:lnTo>
                  <a:lnTo>
                    <a:pt x="590926" y="890483"/>
                  </a:lnTo>
                  <a:lnTo>
                    <a:pt x="632774" y="875166"/>
                  </a:lnTo>
                  <a:lnTo>
                    <a:pt x="672589" y="855986"/>
                  </a:lnTo>
                  <a:lnTo>
                    <a:pt x="710144" y="833172"/>
                  </a:lnTo>
                  <a:lnTo>
                    <a:pt x="745208" y="806951"/>
                  </a:lnTo>
                  <a:lnTo>
                    <a:pt x="777554" y="777553"/>
                  </a:lnTo>
                  <a:lnTo>
                    <a:pt x="806952" y="745208"/>
                  </a:lnTo>
                  <a:lnTo>
                    <a:pt x="833172" y="710144"/>
                  </a:lnTo>
                  <a:lnTo>
                    <a:pt x="855987" y="672589"/>
                  </a:lnTo>
                  <a:lnTo>
                    <a:pt x="875168" y="632774"/>
                  </a:lnTo>
                  <a:lnTo>
                    <a:pt x="890484" y="590926"/>
                  </a:lnTo>
                  <a:lnTo>
                    <a:pt x="901708" y="547275"/>
                  </a:lnTo>
                  <a:lnTo>
                    <a:pt x="908610" y="502050"/>
                  </a:lnTo>
                  <a:lnTo>
                    <a:pt x="910962" y="455480"/>
                  </a:lnTo>
                  <a:lnTo>
                    <a:pt x="908610" y="408910"/>
                  </a:lnTo>
                  <a:lnTo>
                    <a:pt x="901708" y="363685"/>
                  </a:lnTo>
                  <a:lnTo>
                    <a:pt x="890484" y="320034"/>
                  </a:lnTo>
                  <a:lnTo>
                    <a:pt x="875168" y="278186"/>
                  </a:lnTo>
                  <a:lnTo>
                    <a:pt x="855987" y="238371"/>
                  </a:lnTo>
                  <a:lnTo>
                    <a:pt x="833172" y="200816"/>
                  </a:lnTo>
                  <a:lnTo>
                    <a:pt x="806952" y="165752"/>
                  </a:lnTo>
                  <a:lnTo>
                    <a:pt x="777554" y="133406"/>
                  </a:lnTo>
                  <a:lnTo>
                    <a:pt x="745208" y="104009"/>
                  </a:lnTo>
                  <a:lnTo>
                    <a:pt x="710144" y="77788"/>
                  </a:lnTo>
                  <a:lnTo>
                    <a:pt x="672589" y="54973"/>
                  </a:lnTo>
                  <a:lnTo>
                    <a:pt x="632774" y="35793"/>
                  </a:lnTo>
                  <a:lnTo>
                    <a:pt x="590926" y="20477"/>
                  </a:lnTo>
                  <a:lnTo>
                    <a:pt x="547275" y="9253"/>
                  </a:lnTo>
                  <a:lnTo>
                    <a:pt x="502050" y="2351"/>
                  </a:lnTo>
                  <a:lnTo>
                    <a:pt x="455480" y="0"/>
                  </a:lnTo>
                  <a:close/>
                </a:path>
              </a:pathLst>
            </a:custGeom>
            <a:solidFill>
              <a:srgbClr val="FFC000"/>
            </a:solidFill>
          </p:spPr>
          <p:txBody>
            <a:bodyPr wrap="square" lIns="0" tIns="0" rIns="0" bIns="0" rtlCol="0"/>
            <a:lstStyle/>
            <a:p>
              <a:endParaRPr/>
            </a:p>
          </p:txBody>
        </p:sp>
        <p:pic>
          <p:nvPicPr>
            <p:cNvPr id="13" name="object 13"/>
            <p:cNvPicPr/>
            <p:nvPr/>
          </p:nvPicPr>
          <p:blipFill>
            <a:blip r:embed="rId4" cstate="print"/>
            <a:stretch>
              <a:fillRect/>
            </a:stretch>
          </p:blipFill>
          <p:spPr>
            <a:xfrm>
              <a:off x="8275319" y="2837688"/>
              <a:ext cx="530351" cy="533400"/>
            </a:xfrm>
            <a:prstGeom prst="rect">
              <a:avLst/>
            </a:prstGeom>
          </p:spPr>
        </p:pic>
      </p:grpSp>
      <p:sp>
        <p:nvSpPr>
          <p:cNvPr id="14" name="object 14"/>
          <p:cNvSpPr txBox="1"/>
          <p:nvPr/>
        </p:nvSpPr>
        <p:spPr>
          <a:xfrm>
            <a:off x="9177928" y="2725420"/>
            <a:ext cx="1993264" cy="714375"/>
          </a:xfrm>
          <a:prstGeom prst="rect">
            <a:avLst/>
          </a:prstGeom>
        </p:spPr>
        <p:txBody>
          <a:bodyPr vert="horz" wrap="square" lIns="0" tIns="33655" rIns="0" bIns="0" rtlCol="0">
            <a:spAutoFit/>
          </a:bodyPr>
          <a:lstStyle/>
          <a:p>
            <a:pPr marL="12700" marR="5080">
              <a:lnSpc>
                <a:spcPct val="91300"/>
              </a:lnSpc>
              <a:spcBef>
                <a:spcPts val="265"/>
              </a:spcBef>
            </a:pPr>
            <a:r>
              <a:rPr sz="1600" dirty="0">
                <a:latin typeface="Calibri"/>
                <a:cs typeface="Calibri"/>
              </a:rPr>
              <a:t>Conferences</a:t>
            </a:r>
            <a:r>
              <a:rPr sz="1600" spc="-40" dirty="0">
                <a:latin typeface="Calibri"/>
                <a:cs typeface="Calibri"/>
              </a:rPr>
              <a:t> </a:t>
            </a:r>
            <a:r>
              <a:rPr sz="1600" dirty="0">
                <a:latin typeface="Calibri"/>
                <a:cs typeface="Calibri"/>
              </a:rPr>
              <a:t>–</a:t>
            </a:r>
            <a:r>
              <a:rPr sz="1600" spc="-35" dirty="0">
                <a:latin typeface="Calibri"/>
                <a:cs typeface="Calibri"/>
              </a:rPr>
              <a:t> </a:t>
            </a:r>
            <a:r>
              <a:rPr sz="1600" dirty="0">
                <a:latin typeface="Calibri"/>
                <a:cs typeface="Calibri"/>
              </a:rPr>
              <a:t>great</a:t>
            </a:r>
            <a:r>
              <a:rPr sz="1600" spc="-35" dirty="0">
                <a:latin typeface="Calibri"/>
                <a:cs typeface="Calibri"/>
              </a:rPr>
              <a:t> </a:t>
            </a:r>
            <a:r>
              <a:rPr sz="1600" spc="-25" dirty="0">
                <a:latin typeface="Calibri"/>
                <a:cs typeface="Calibri"/>
              </a:rPr>
              <a:t>for </a:t>
            </a:r>
            <a:r>
              <a:rPr sz="1600" dirty="0">
                <a:latin typeface="Calibri"/>
                <a:cs typeface="Calibri"/>
              </a:rPr>
              <a:t>awareness.</a:t>
            </a:r>
            <a:r>
              <a:rPr sz="1600" spc="-75" dirty="0">
                <a:latin typeface="Calibri"/>
                <a:cs typeface="Calibri"/>
              </a:rPr>
              <a:t> </a:t>
            </a:r>
            <a:r>
              <a:rPr sz="1600" spc="-20" dirty="0">
                <a:latin typeface="Calibri"/>
                <a:cs typeface="Calibri"/>
              </a:rPr>
              <a:t>Very </a:t>
            </a:r>
            <a:r>
              <a:rPr sz="1600" dirty="0">
                <a:latin typeface="Calibri"/>
                <a:cs typeface="Calibri"/>
              </a:rPr>
              <a:t>expensive</a:t>
            </a:r>
            <a:r>
              <a:rPr sz="1600" spc="-35" dirty="0">
                <a:latin typeface="Calibri"/>
                <a:cs typeface="Calibri"/>
              </a:rPr>
              <a:t> </a:t>
            </a:r>
            <a:r>
              <a:rPr sz="1600" dirty="0">
                <a:latin typeface="Calibri"/>
                <a:cs typeface="Calibri"/>
              </a:rPr>
              <a:t>sales</a:t>
            </a:r>
            <a:r>
              <a:rPr sz="1600" spc="-40" dirty="0">
                <a:latin typeface="Calibri"/>
                <a:cs typeface="Calibri"/>
              </a:rPr>
              <a:t> </a:t>
            </a:r>
            <a:r>
              <a:rPr sz="1600" spc="-10" dirty="0">
                <a:latin typeface="Calibri"/>
                <a:cs typeface="Calibri"/>
              </a:rPr>
              <a:t>channel</a:t>
            </a:r>
            <a:endParaRPr sz="1600">
              <a:latin typeface="Calibri"/>
              <a:cs typeface="Calibri"/>
            </a:endParaRPr>
          </a:p>
        </p:txBody>
      </p:sp>
      <p:grpSp>
        <p:nvGrpSpPr>
          <p:cNvPr id="15" name="object 15"/>
          <p:cNvGrpSpPr/>
          <p:nvPr/>
        </p:nvGrpSpPr>
        <p:grpSpPr>
          <a:xfrm>
            <a:off x="829298" y="4256133"/>
            <a:ext cx="911225" cy="911225"/>
            <a:chOff x="829298" y="4256133"/>
            <a:chExt cx="911225" cy="911225"/>
          </a:xfrm>
        </p:grpSpPr>
        <p:sp>
          <p:nvSpPr>
            <p:cNvPr id="16" name="object 16"/>
            <p:cNvSpPr/>
            <p:nvPr/>
          </p:nvSpPr>
          <p:spPr>
            <a:xfrm>
              <a:off x="829298" y="4256133"/>
              <a:ext cx="911225" cy="911225"/>
            </a:xfrm>
            <a:custGeom>
              <a:avLst/>
              <a:gdLst/>
              <a:ahLst/>
              <a:cxnLst/>
              <a:rect l="l" t="t" r="r" b="b"/>
              <a:pathLst>
                <a:path w="911225" h="911225">
                  <a:moveTo>
                    <a:pt x="455481" y="0"/>
                  </a:moveTo>
                  <a:lnTo>
                    <a:pt x="408910" y="2351"/>
                  </a:lnTo>
                  <a:lnTo>
                    <a:pt x="363685" y="9253"/>
                  </a:lnTo>
                  <a:lnTo>
                    <a:pt x="320035" y="20477"/>
                  </a:lnTo>
                  <a:lnTo>
                    <a:pt x="278187" y="35793"/>
                  </a:lnTo>
                  <a:lnTo>
                    <a:pt x="238371" y="54973"/>
                  </a:lnTo>
                  <a:lnTo>
                    <a:pt x="200817" y="77788"/>
                  </a:lnTo>
                  <a:lnTo>
                    <a:pt x="165752" y="104009"/>
                  </a:lnTo>
                  <a:lnTo>
                    <a:pt x="133407" y="133406"/>
                  </a:lnTo>
                  <a:lnTo>
                    <a:pt x="104009" y="165752"/>
                  </a:lnTo>
                  <a:lnTo>
                    <a:pt x="77789" y="200816"/>
                  </a:lnTo>
                  <a:lnTo>
                    <a:pt x="54974" y="238371"/>
                  </a:lnTo>
                  <a:lnTo>
                    <a:pt x="35793" y="278186"/>
                  </a:lnTo>
                  <a:lnTo>
                    <a:pt x="20477" y="320034"/>
                  </a:lnTo>
                  <a:lnTo>
                    <a:pt x="9253" y="363685"/>
                  </a:lnTo>
                  <a:lnTo>
                    <a:pt x="2351" y="408910"/>
                  </a:lnTo>
                  <a:lnTo>
                    <a:pt x="0" y="455480"/>
                  </a:lnTo>
                  <a:lnTo>
                    <a:pt x="2351" y="502050"/>
                  </a:lnTo>
                  <a:lnTo>
                    <a:pt x="9253" y="547275"/>
                  </a:lnTo>
                  <a:lnTo>
                    <a:pt x="20477" y="590926"/>
                  </a:lnTo>
                  <a:lnTo>
                    <a:pt x="35793" y="632774"/>
                  </a:lnTo>
                  <a:lnTo>
                    <a:pt x="54974" y="672589"/>
                  </a:lnTo>
                  <a:lnTo>
                    <a:pt x="77789" y="710144"/>
                  </a:lnTo>
                  <a:lnTo>
                    <a:pt x="104009" y="745208"/>
                  </a:lnTo>
                  <a:lnTo>
                    <a:pt x="133407" y="777554"/>
                  </a:lnTo>
                  <a:lnTo>
                    <a:pt x="165752" y="806952"/>
                  </a:lnTo>
                  <a:lnTo>
                    <a:pt x="200817" y="833172"/>
                  </a:lnTo>
                  <a:lnTo>
                    <a:pt x="238371" y="855987"/>
                  </a:lnTo>
                  <a:lnTo>
                    <a:pt x="278187" y="875168"/>
                  </a:lnTo>
                  <a:lnTo>
                    <a:pt x="320035" y="890484"/>
                  </a:lnTo>
                  <a:lnTo>
                    <a:pt x="363685" y="901708"/>
                  </a:lnTo>
                  <a:lnTo>
                    <a:pt x="408910" y="908610"/>
                  </a:lnTo>
                  <a:lnTo>
                    <a:pt x="455481" y="910962"/>
                  </a:lnTo>
                  <a:lnTo>
                    <a:pt x="502051" y="908610"/>
                  </a:lnTo>
                  <a:lnTo>
                    <a:pt x="547276" y="901708"/>
                  </a:lnTo>
                  <a:lnTo>
                    <a:pt x="590927" y="890484"/>
                  </a:lnTo>
                  <a:lnTo>
                    <a:pt x="632774" y="875168"/>
                  </a:lnTo>
                  <a:lnTo>
                    <a:pt x="672590" y="855987"/>
                  </a:lnTo>
                  <a:lnTo>
                    <a:pt x="710144" y="833172"/>
                  </a:lnTo>
                  <a:lnTo>
                    <a:pt x="745209" y="806952"/>
                  </a:lnTo>
                  <a:lnTo>
                    <a:pt x="777554" y="777554"/>
                  </a:lnTo>
                  <a:lnTo>
                    <a:pt x="806952" y="745208"/>
                  </a:lnTo>
                  <a:lnTo>
                    <a:pt x="833172" y="710144"/>
                  </a:lnTo>
                  <a:lnTo>
                    <a:pt x="855987" y="672589"/>
                  </a:lnTo>
                  <a:lnTo>
                    <a:pt x="875167" y="632774"/>
                  </a:lnTo>
                  <a:lnTo>
                    <a:pt x="890484" y="590926"/>
                  </a:lnTo>
                  <a:lnTo>
                    <a:pt x="901708" y="547275"/>
                  </a:lnTo>
                  <a:lnTo>
                    <a:pt x="908610" y="502050"/>
                  </a:lnTo>
                  <a:lnTo>
                    <a:pt x="910961" y="455480"/>
                  </a:lnTo>
                  <a:lnTo>
                    <a:pt x="908610" y="408910"/>
                  </a:lnTo>
                  <a:lnTo>
                    <a:pt x="901708" y="363685"/>
                  </a:lnTo>
                  <a:lnTo>
                    <a:pt x="890484" y="320034"/>
                  </a:lnTo>
                  <a:lnTo>
                    <a:pt x="875167" y="278186"/>
                  </a:lnTo>
                  <a:lnTo>
                    <a:pt x="855987" y="238371"/>
                  </a:lnTo>
                  <a:lnTo>
                    <a:pt x="833172" y="200816"/>
                  </a:lnTo>
                  <a:lnTo>
                    <a:pt x="806952" y="165752"/>
                  </a:lnTo>
                  <a:lnTo>
                    <a:pt x="777554" y="133406"/>
                  </a:lnTo>
                  <a:lnTo>
                    <a:pt x="745209" y="104009"/>
                  </a:lnTo>
                  <a:lnTo>
                    <a:pt x="710144" y="77788"/>
                  </a:lnTo>
                  <a:lnTo>
                    <a:pt x="672590" y="54973"/>
                  </a:lnTo>
                  <a:lnTo>
                    <a:pt x="632774" y="35793"/>
                  </a:lnTo>
                  <a:lnTo>
                    <a:pt x="590927" y="20477"/>
                  </a:lnTo>
                  <a:lnTo>
                    <a:pt x="547276" y="9253"/>
                  </a:lnTo>
                  <a:lnTo>
                    <a:pt x="502051" y="2351"/>
                  </a:lnTo>
                  <a:lnTo>
                    <a:pt x="455481" y="0"/>
                  </a:lnTo>
                  <a:close/>
                </a:path>
              </a:pathLst>
            </a:custGeom>
            <a:solidFill>
              <a:srgbClr val="599BD5"/>
            </a:solidFill>
          </p:spPr>
          <p:txBody>
            <a:bodyPr wrap="square" lIns="0" tIns="0" rIns="0" bIns="0" rtlCol="0"/>
            <a:lstStyle/>
            <a:p>
              <a:endParaRPr/>
            </a:p>
          </p:txBody>
        </p:sp>
        <p:pic>
          <p:nvPicPr>
            <p:cNvPr id="17" name="object 17"/>
            <p:cNvPicPr/>
            <p:nvPr/>
          </p:nvPicPr>
          <p:blipFill>
            <a:blip r:embed="rId5" cstate="print"/>
            <a:stretch>
              <a:fillRect/>
            </a:stretch>
          </p:blipFill>
          <p:spPr>
            <a:xfrm>
              <a:off x="1018032" y="4447032"/>
              <a:ext cx="533400" cy="530351"/>
            </a:xfrm>
            <a:prstGeom prst="rect">
              <a:avLst/>
            </a:prstGeom>
          </p:spPr>
        </p:pic>
      </p:grpSp>
      <p:sp>
        <p:nvSpPr>
          <p:cNvPr id="18" name="object 18"/>
          <p:cNvSpPr txBox="1"/>
          <p:nvPr/>
        </p:nvSpPr>
        <p:spPr>
          <a:xfrm>
            <a:off x="1922767" y="4441444"/>
            <a:ext cx="1896110" cy="485775"/>
          </a:xfrm>
          <a:prstGeom prst="rect">
            <a:avLst/>
          </a:prstGeom>
        </p:spPr>
        <p:txBody>
          <a:bodyPr vert="horz" wrap="square" lIns="0" tIns="43180" rIns="0" bIns="0" rtlCol="0">
            <a:spAutoFit/>
          </a:bodyPr>
          <a:lstStyle/>
          <a:p>
            <a:pPr marL="12700" marR="5080">
              <a:lnSpc>
                <a:spcPts val="1700"/>
              </a:lnSpc>
              <a:spcBef>
                <a:spcPts val="340"/>
              </a:spcBef>
            </a:pPr>
            <a:r>
              <a:rPr sz="1600" dirty="0">
                <a:latin typeface="Calibri"/>
                <a:cs typeface="Calibri"/>
              </a:rPr>
              <a:t>Social</a:t>
            </a:r>
            <a:r>
              <a:rPr sz="1600" spc="-25" dirty="0">
                <a:latin typeface="Calibri"/>
                <a:cs typeface="Calibri"/>
              </a:rPr>
              <a:t> </a:t>
            </a:r>
            <a:r>
              <a:rPr sz="1600" dirty="0">
                <a:latin typeface="Calibri"/>
                <a:cs typeface="Calibri"/>
              </a:rPr>
              <a:t>media</a:t>
            </a:r>
            <a:r>
              <a:rPr sz="1600" spc="-20" dirty="0">
                <a:latin typeface="Calibri"/>
                <a:cs typeface="Calibri"/>
              </a:rPr>
              <a:t> </a:t>
            </a:r>
            <a:r>
              <a:rPr sz="1600" dirty="0">
                <a:latin typeface="Calibri"/>
                <a:cs typeface="Calibri"/>
              </a:rPr>
              <a:t>–</a:t>
            </a:r>
            <a:r>
              <a:rPr sz="1600" spc="-15" dirty="0">
                <a:latin typeface="Calibri"/>
                <a:cs typeface="Calibri"/>
              </a:rPr>
              <a:t> </a:t>
            </a:r>
            <a:r>
              <a:rPr sz="1600" dirty="0">
                <a:latin typeface="Calibri"/>
                <a:cs typeface="Calibri"/>
              </a:rPr>
              <a:t>can</a:t>
            </a:r>
            <a:r>
              <a:rPr sz="1600" spc="-20" dirty="0">
                <a:latin typeface="Calibri"/>
                <a:cs typeface="Calibri"/>
              </a:rPr>
              <a:t> </a:t>
            </a:r>
            <a:r>
              <a:rPr sz="1600" spc="-25" dirty="0">
                <a:latin typeface="Calibri"/>
                <a:cs typeface="Calibri"/>
              </a:rPr>
              <a:t>you </a:t>
            </a:r>
            <a:r>
              <a:rPr sz="1600" dirty="0">
                <a:latin typeface="Calibri"/>
                <a:cs typeface="Calibri"/>
              </a:rPr>
              <a:t>demonstrate</a:t>
            </a:r>
            <a:r>
              <a:rPr sz="1600" spc="-65" dirty="0">
                <a:latin typeface="Calibri"/>
                <a:cs typeface="Calibri"/>
              </a:rPr>
              <a:t> </a:t>
            </a:r>
            <a:r>
              <a:rPr sz="1600" spc="-20" dirty="0">
                <a:latin typeface="Calibri"/>
                <a:cs typeface="Calibri"/>
              </a:rPr>
              <a:t>model</a:t>
            </a:r>
            <a:endParaRPr sz="1600">
              <a:latin typeface="Calibri"/>
              <a:cs typeface="Calibri"/>
            </a:endParaRPr>
          </a:p>
        </p:txBody>
      </p:sp>
      <p:grpSp>
        <p:nvGrpSpPr>
          <p:cNvPr id="19" name="object 19"/>
          <p:cNvGrpSpPr/>
          <p:nvPr/>
        </p:nvGrpSpPr>
        <p:grpSpPr>
          <a:xfrm>
            <a:off x="4456879" y="4256133"/>
            <a:ext cx="911225" cy="911225"/>
            <a:chOff x="4456879" y="4256133"/>
            <a:chExt cx="911225" cy="911225"/>
          </a:xfrm>
        </p:grpSpPr>
        <p:sp>
          <p:nvSpPr>
            <p:cNvPr id="20" name="object 20"/>
            <p:cNvSpPr/>
            <p:nvPr/>
          </p:nvSpPr>
          <p:spPr>
            <a:xfrm>
              <a:off x="4456879" y="4256133"/>
              <a:ext cx="911225" cy="911225"/>
            </a:xfrm>
            <a:custGeom>
              <a:avLst/>
              <a:gdLst/>
              <a:ahLst/>
              <a:cxnLst/>
              <a:rect l="l" t="t" r="r" b="b"/>
              <a:pathLst>
                <a:path w="911225" h="911225">
                  <a:moveTo>
                    <a:pt x="455481" y="0"/>
                  </a:moveTo>
                  <a:lnTo>
                    <a:pt x="408911" y="2351"/>
                  </a:lnTo>
                  <a:lnTo>
                    <a:pt x="363686" y="9253"/>
                  </a:lnTo>
                  <a:lnTo>
                    <a:pt x="320035" y="20477"/>
                  </a:lnTo>
                  <a:lnTo>
                    <a:pt x="278187" y="35793"/>
                  </a:lnTo>
                  <a:lnTo>
                    <a:pt x="238372" y="54973"/>
                  </a:lnTo>
                  <a:lnTo>
                    <a:pt x="200817" y="77788"/>
                  </a:lnTo>
                  <a:lnTo>
                    <a:pt x="165753" y="104009"/>
                  </a:lnTo>
                  <a:lnTo>
                    <a:pt x="133407" y="133406"/>
                  </a:lnTo>
                  <a:lnTo>
                    <a:pt x="104009" y="165752"/>
                  </a:lnTo>
                  <a:lnTo>
                    <a:pt x="77789" y="200816"/>
                  </a:lnTo>
                  <a:lnTo>
                    <a:pt x="54974" y="238371"/>
                  </a:lnTo>
                  <a:lnTo>
                    <a:pt x="35794" y="278186"/>
                  </a:lnTo>
                  <a:lnTo>
                    <a:pt x="20477" y="320034"/>
                  </a:lnTo>
                  <a:lnTo>
                    <a:pt x="9253" y="363685"/>
                  </a:lnTo>
                  <a:lnTo>
                    <a:pt x="2351" y="408910"/>
                  </a:lnTo>
                  <a:lnTo>
                    <a:pt x="0" y="455480"/>
                  </a:lnTo>
                  <a:lnTo>
                    <a:pt x="2351" y="502050"/>
                  </a:lnTo>
                  <a:lnTo>
                    <a:pt x="9253" y="547275"/>
                  </a:lnTo>
                  <a:lnTo>
                    <a:pt x="20477" y="590926"/>
                  </a:lnTo>
                  <a:lnTo>
                    <a:pt x="35794" y="632774"/>
                  </a:lnTo>
                  <a:lnTo>
                    <a:pt x="54974" y="672589"/>
                  </a:lnTo>
                  <a:lnTo>
                    <a:pt x="77789" y="710144"/>
                  </a:lnTo>
                  <a:lnTo>
                    <a:pt x="104009" y="745208"/>
                  </a:lnTo>
                  <a:lnTo>
                    <a:pt x="133407" y="777554"/>
                  </a:lnTo>
                  <a:lnTo>
                    <a:pt x="165753" y="806952"/>
                  </a:lnTo>
                  <a:lnTo>
                    <a:pt x="200817" y="833172"/>
                  </a:lnTo>
                  <a:lnTo>
                    <a:pt x="238372" y="855987"/>
                  </a:lnTo>
                  <a:lnTo>
                    <a:pt x="278187" y="875168"/>
                  </a:lnTo>
                  <a:lnTo>
                    <a:pt x="320035" y="890484"/>
                  </a:lnTo>
                  <a:lnTo>
                    <a:pt x="363686" y="901708"/>
                  </a:lnTo>
                  <a:lnTo>
                    <a:pt x="408911" y="908610"/>
                  </a:lnTo>
                  <a:lnTo>
                    <a:pt x="455481" y="910962"/>
                  </a:lnTo>
                  <a:lnTo>
                    <a:pt x="502051" y="908610"/>
                  </a:lnTo>
                  <a:lnTo>
                    <a:pt x="547276" y="901708"/>
                  </a:lnTo>
                  <a:lnTo>
                    <a:pt x="590927" y="890484"/>
                  </a:lnTo>
                  <a:lnTo>
                    <a:pt x="632775" y="875168"/>
                  </a:lnTo>
                  <a:lnTo>
                    <a:pt x="672590" y="855987"/>
                  </a:lnTo>
                  <a:lnTo>
                    <a:pt x="710145" y="833172"/>
                  </a:lnTo>
                  <a:lnTo>
                    <a:pt x="745209" y="806952"/>
                  </a:lnTo>
                  <a:lnTo>
                    <a:pt x="777555" y="777554"/>
                  </a:lnTo>
                  <a:lnTo>
                    <a:pt x="806952" y="745208"/>
                  </a:lnTo>
                  <a:lnTo>
                    <a:pt x="833173" y="710144"/>
                  </a:lnTo>
                  <a:lnTo>
                    <a:pt x="855988" y="672589"/>
                  </a:lnTo>
                  <a:lnTo>
                    <a:pt x="875168" y="632774"/>
                  </a:lnTo>
                  <a:lnTo>
                    <a:pt x="890484" y="590926"/>
                  </a:lnTo>
                  <a:lnTo>
                    <a:pt x="901708" y="547275"/>
                  </a:lnTo>
                  <a:lnTo>
                    <a:pt x="908610" y="502050"/>
                  </a:lnTo>
                  <a:lnTo>
                    <a:pt x="910962" y="455480"/>
                  </a:lnTo>
                  <a:lnTo>
                    <a:pt x="908610" y="408910"/>
                  </a:lnTo>
                  <a:lnTo>
                    <a:pt x="901708" y="363685"/>
                  </a:lnTo>
                  <a:lnTo>
                    <a:pt x="890484" y="320034"/>
                  </a:lnTo>
                  <a:lnTo>
                    <a:pt x="875168" y="278186"/>
                  </a:lnTo>
                  <a:lnTo>
                    <a:pt x="855988" y="238371"/>
                  </a:lnTo>
                  <a:lnTo>
                    <a:pt x="833173" y="200816"/>
                  </a:lnTo>
                  <a:lnTo>
                    <a:pt x="806952" y="165752"/>
                  </a:lnTo>
                  <a:lnTo>
                    <a:pt x="777555" y="133406"/>
                  </a:lnTo>
                  <a:lnTo>
                    <a:pt x="745209" y="104009"/>
                  </a:lnTo>
                  <a:lnTo>
                    <a:pt x="710145" y="77788"/>
                  </a:lnTo>
                  <a:lnTo>
                    <a:pt x="672590" y="54973"/>
                  </a:lnTo>
                  <a:lnTo>
                    <a:pt x="632775" y="35793"/>
                  </a:lnTo>
                  <a:lnTo>
                    <a:pt x="590927" y="20477"/>
                  </a:lnTo>
                  <a:lnTo>
                    <a:pt x="547276" y="9253"/>
                  </a:lnTo>
                  <a:lnTo>
                    <a:pt x="502051" y="2351"/>
                  </a:lnTo>
                  <a:lnTo>
                    <a:pt x="455481" y="0"/>
                  </a:lnTo>
                  <a:close/>
                </a:path>
              </a:pathLst>
            </a:custGeom>
            <a:solidFill>
              <a:srgbClr val="70AD47"/>
            </a:solidFill>
          </p:spPr>
          <p:txBody>
            <a:bodyPr wrap="square" lIns="0" tIns="0" rIns="0" bIns="0" rtlCol="0"/>
            <a:lstStyle/>
            <a:p>
              <a:endParaRPr/>
            </a:p>
          </p:txBody>
        </p:sp>
        <p:pic>
          <p:nvPicPr>
            <p:cNvPr id="21" name="object 21"/>
            <p:cNvPicPr/>
            <p:nvPr/>
          </p:nvPicPr>
          <p:blipFill>
            <a:blip r:embed="rId6" cstate="print"/>
            <a:stretch>
              <a:fillRect/>
            </a:stretch>
          </p:blipFill>
          <p:spPr>
            <a:xfrm>
              <a:off x="4645151" y="4447032"/>
              <a:ext cx="533400" cy="530351"/>
            </a:xfrm>
            <a:prstGeom prst="rect">
              <a:avLst/>
            </a:prstGeom>
          </p:spPr>
        </p:pic>
      </p:grpSp>
      <p:sp>
        <p:nvSpPr>
          <p:cNvPr id="22" name="object 22"/>
          <p:cNvSpPr txBox="1"/>
          <p:nvPr/>
        </p:nvSpPr>
        <p:spPr>
          <a:xfrm>
            <a:off x="5550349" y="4331716"/>
            <a:ext cx="2084705" cy="714375"/>
          </a:xfrm>
          <a:prstGeom prst="rect">
            <a:avLst/>
          </a:prstGeom>
        </p:spPr>
        <p:txBody>
          <a:bodyPr vert="horz" wrap="square" lIns="0" tIns="33655" rIns="0" bIns="0" rtlCol="0">
            <a:spAutoFit/>
          </a:bodyPr>
          <a:lstStyle/>
          <a:p>
            <a:pPr marL="12700" marR="5080">
              <a:lnSpc>
                <a:spcPct val="91200"/>
              </a:lnSpc>
              <a:spcBef>
                <a:spcPts val="265"/>
              </a:spcBef>
            </a:pPr>
            <a:r>
              <a:rPr sz="1600" dirty="0">
                <a:latin typeface="Calibri"/>
                <a:cs typeface="Calibri"/>
              </a:rPr>
              <a:t>Sales</a:t>
            </a:r>
            <a:r>
              <a:rPr sz="1600" spc="-20" dirty="0">
                <a:latin typeface="Calibri"/>
                <a:cs typeface="Calibri"/>
              </a:rPr>
              <a:t> </a:t>
            </a:r>
            <a:r>
              <a:rPr sz="1600" dirty="0">
                <a:latin typeface="Calibri"/>
                <a:cs typeface="Calibri"/>
              </a:rPr>
              <a:t>force/</a:t>
            </a:r>
            <a:r>
              <a:rPr sz="1600" spc="-20" dirty="0">
                <a:latin typeface="Calibri"/>
                <a:cs typeface="Calibri"/>
              </a:rPr>
              <a:t> </a:t>
            </a:r>
            <a:r>
              <a:rPr sz="1600" spc="-10" dirty="0">
                <a:latin typeface="Calibri"/>
                <a:cs typeface="Calibri"/>
              </a:rPr>
              <a:t>person </a:t>
            </a:r>
            <a:r>
              <a:rPr sz="1600" dirty="0">
                <a:latin typeface="Calibri"/>
                <a:cs typeface="Calibri"/>
              </a:rPr>
              <a:t>(expensive)</a:t>
            </a:r>
            <a:r>
              <a:rPr sz="1600" spc="-25" dirty="0">
                <a:latin typeface="Calibri"/>
                <a:cs typeface="Calibri"/>
              </a:rPr>
              <a:t> </a:t>
            </a:r>
            <a:r>
              <a:rPr sz="1600" dirty="0">
                <a:latin typeface="Calibri"/>
                <a:cs typeface="Calibri"/>
              </a:rPr>
              <a:t>–</a:t>
            </a:r>
            <a:r>
              <a:rPr sz="1600" spc="-30" dirty="0">
                <a:latin typeface="Calibri"/>
                <a:cs typeface="Calibri"/>
              </a:rPr>
              <a:t> </a:t>
            </a:r>
            <a:r>
              <a:rPr sz="1600" dirty="0">
                <a:latin typeface="Calibri"/>
                <a:cs typeface="Calibri"/>
              </a:rPr>
              <a:t>add</a:t>
            </a:r>
            <a:r>
              <a:rPr sz="1600" spc="-35" dirty="0">
                <a:latin typeface="Calibri"/>
                <a:cs typeface="Calibri"/>
              </a:rPr>
              <a:t> </a:t>
            </a:r>
            <a:r>
              <a:rPr sz="1600" dirty="0">
                <a:latin typeface="Calibri"/>
                <a:cs typeface="Calibri"/>
              </a:rPr>
              <a:t>to</a:t>
            </a:r>
            <a:r>
              <a:rPr sz="1600" spc="-20" dirty="0">
                <a:latin typeface="Calibri"/>
                <a:cs typeface="Calibri"/>
              </a:rPr>
              <a:t> cost </a:t>
            </a:r>
            <a:r>
              <a:rPr sz="1600" dirty="0">
                <a:latin typeface="Calibri"/>
                <a:cs typeface="Calibri"/>
              </a:rPr>
              <a:t>of</a:t>
            </a:r>
            <a:r>
              <a:rPr sz="1600" spc="-40" dirty="0">
                <a:latin typeface="Calibri"/>
                <a:cs typeface="Calibri"/>
              </a:rPr>
              <a:t> </a:t>
            </a:r>
            <a:r>
              <a:rPr sz="1600" dirty="0">
                <a:latin typeface="Calibri"/>
                <a:cs typeface="Calibri"/>
              </a:rPr>
              <a:t>customer</a:t>
            </a:r>
            <a:r>
              <a:rPr sz="1600" spc="-30" dirty="0">
                <a:latin typeface="Calibri"/>
                <a:cs typeface="Calibri"/>
              </a:rPr>
              <a:t> </a:t>
            </a:r>
            <a:r>
              <a:rPr sz="1600" spc="-10" dirty="0">
                <a:latin typeface="Calibri"/>
                <a:cs typeface="Calibri"/>
              </a:rPr>
              <a:t>acquisition</a:t>
            </a:r>
            <a:endParaRPr sz="1600">
              <a:latin typeface="Calibri"/>
              <a:cs typeface="Calibri"/>
            </a:endParaRPr>
          </a:p>
        </p:txBody>
      </p:sp>
      <p:grpSp>
        <p:nvGrpSpPr>
          <p:cNvPr id="23" name="object 23"/>
          <p:cNvGrpSpPr/>
          <p:nvPr/>
        </p:nvGrpSpPr>
        <p:grpSpPr>
          <a:xfrm>
            <a:off x="8084461" y="4256133"/>
            <a:ext cx="911225" cy="911225"/>
            <a:chOff x="8084461" y="4256133"/>
            <a:chExt cx="911225" cy="911225"/>
          </a:xfrm>
        </p:grpSpPr>
        <p:sp>
          <p:nvSpPr>
            <p:cNvPr id="24" name="object 24"/>
            <p:cNvSpPr/>
            <p:nvPr/>
          </p:nvSpPr>
          <p:spPr>
            <a:xfrm>
              <a:off x="8084461" y="4256133"/>
              <a:ext cx="911225" cy="911225"/>
            </a:xfrm>
            <a:custGeom>
              <a:avLst/>
              <a:gdLst/>
              <a:ahLst/>
              <a:cxnLst/>
              <a:rect l="l" t="t" r="r" b="b"/>
              <a:pathLst>
                <a:path w="911225" h="911225">
                  <a:moveTo>
                    <a:pt x="455480" y="0"/>
                  </a:moveTo>
                  <a:lnTo>
                    <a:pt x="408910" y="2351"/>
                  </a:lnTo>
                  <a:lnTo>
                    <a:pt x="363685" y="9253"/>
                  </a:lnTo>
                  <a:lnTo>
                    <a:pt x="320034" y="20477"/>
                  </a:lnTo>
                  <a:lnTo>
                    <a:pt x="278186" y="35793"/>
                  </a:lnTo>
                  <a:lnTo>
                    <a:pt x="238371" y="54973"/>
                  </a:lnTo>
                  <a:lnTo>
                    <a:pt x="200816" y="77788"/>
                  </a:lnTo>
                  <a:lnTo>
                    <a:pt x="165752" y="104009"/>
                  </a:lnTo>
                  <a:lnTo>
                    <a:pt x="133406" y="133406"/>
                  </a:lnTo>
                  <a:lnTo>
                    <a:pt x="104009" y="165752"/>
                  </a:lnTo>
                  <a:lnTo>
                    <a:pt x="77788" y="200816"/>
                  </a:lnTo>
                  <a:lnTo>
                    <a:pt x="54973" y="238371"/>
                  </a:lnTo>
                  <a:lnTo>
                    <a:pt x="35793" y="278186"/>
                  </a:lnTo>
                  <a:lnTo>
                    <a:pt x="20477" y="320034"/>
                  </a:lnTo>
                  <a:lnTo>
                    <a:pt x="9253" y="363685"/>
                  </a:lnTo>
                  <a:lnTo>
                    <a:pt x="2351" y="408910"/>
                  </a:lnTo>
                  <a:lnTo>
                    <a:pt x="0" y="455480"/>
                  </a:lnTo>
                  <a:lnTo>
                    <a:pt x="2351" y="502050"/>
                  </a:lnTo>
                  <a:lnTo>
                    <a:pt x="9253" y="547275"/>
                  </a:lnTo>
                  <a:lnTo>
                    <a:pt x="20477" y="590926"/>
                  </a:lnTo>
                  <a:lnTo>
                    <a:pt x="35793" y="632774"/>
                  </a:lnTo>
                  <a:lnTo>
                    <a:pt x="54973" y="672589"/>
                  </a:lnTo>
                  <a:lnTo>
                    <a:pt x="77788" y="710144"/>
                  </a:lnTo>
                  <a:lnTo>
                    <a:pt x="104009" y="745208"/>
                  </a:lnTo>
                  <a:lnTo>
                    <a:pt x="133406" y="777554"/>
                  </a:lnTo>
                  <a:lnTo>
                    <a:pt x="165752" y="806952"/>
                  </a:lnTo>
                  <a:lnTo>
                    <a:pt x="200816" y="833172"/>
                  </a:lnTo>
                  <a:lnTo>
                    <a:pt x="238371" y="855987"/>
                  </a:lnTo>
                  <a:lnTo>
                    <a:pt x="278186" y="875168"/>
                  </a:lnTo>
                  <a:lnTo>
                    <a:pt x="320034" y="890484"/>
                  </a:lnTo>
                  <a:lnTo>
                    <a:pt x="363685" y="901708"/>
                  </a:lnTo>
                  <a:lnTo>
                    <a:pt x="408910" y="908610"/>
                  </a:lnTo>
                  <a:lnTo>
                    <a:pt x="455480" y="910962"/>
                  </a:lnTo>
                  <a:lnTo>
                    <a:pt x="502050" y="908610"/>
                  </a:lnTo>
                  <a:lnTo>
                    <a:pt x="547275" y="901708"/>
                  </a:lnTo>
                  <a:lnTo>
                    <a:pt x="590926" y="890484"/>
                  </a:lnTo>
                  <a:lnTo>
                    <a:pt x="632774" y="875168"/>
                  </a:lnTo>
                  <a:lnTo>
                    <a:pt x="672589" y="855987"/>
                  </a:lnTo>
                  <a:lnTo>
                    <a:pt x="710144" y="833172"/>
                  </a:lnTo>
                  <a:lnTo>
                    <a:pt x="745208" y="806952"/>
                  </a:lnTo>
                  <a:lnTo>
                    <a:pt x="777554" y="777554"/>
                  </a:lnTo>
                  <a:lnTo>
                    <a:pt x="806952" y="745208"/>
                  </a:lnTo>
                  <a:lnTo>
                    <a:pt x="833172" y="710144"/>
                  </a:lnTo>
                  <a:lnTo>
                    <a:pt x="855987" y="672589"/>
                  </a:lnTo>
                  <a:lnTo>
                    <a:pt x="875168" y="632774"/>
                  </a:lnTo>
                  <a:lnTo>
                    <a:pt x="890484" y="590926"/>
                  </a:lnTo>
                  <a:lnTo>
                    <a:pt x="901708" y="547275"/>
                  </a:lnTo>
                  <a:lnTo>
                    <a:pt x="908610" y="502050"/>
                  </a:lnTo>
                  <a:lnTo>
                    <a:pt x="910962" y="455480"/>
                  </a:lnTo>
                  <a:lnTo>
                    <a:pt x="908610" y="408910"/>
                  </a:lnTo>
                  <a:lnTo>
                    <a:pt x="901708" y="363685"/>
                  </a:lnTo>
                  <a:lnTo>
                    <a:pt x="890484" y="320034"/>
                  </a:lnTo>
                  <a:lnTo>
                    <a:pt x="875168" y="278186"/>
                  </a:lnTo>
                  <a:lnTo>
                    <a:pt x="855987" y="238371"/>
                  </a:lnTo>
                  <a:lnTo>
                    <a:pt x="833172" y="200816"/>
                  </a:lnTo>
                  <a:lnTo>
                    <a:pt x="806952" y="165752"/>
                  </a:lnTo>
                  <a:lnTo>
                    <a:pt x="777554" y="133406"/>
                  </a:lnTo>
                  <a:lnTo>
                    <a:pt x="745208" y="104009"/>
                  </a:lnTo>
                  <a:lnTo>
                    <a:pt x="710144" y="77788"/>
                  </a:lnTo>
                  <a:lnTo>
                    <a:pt x="672589" y="54973"/>
                  </a:lnTo>
                  <a:lnTo>
                    <a:pt x="632774" y="35793"/>
                  </a:lnTo>
                  <a:lnTo>
                    <a:pt x="590926" y="20477"/>
                  </a:lnTo>
                  <a:lnTo>
                    <a:pt x="547275" y="9253"/>
                  </a:lnTo>
                  <a:lnTo>
                    <a:pt x="502050" y="2351"/>
                  </a:lnTo>
                  <a:lnTo>
                    <a:pt x="455480" y="0"/>
                  </a:lnTo>
                  <a:close/>
                </a:path>
              </a:pathLst>
            </a:custGeom>
            <a:solidFill>
              <a:srgbClr val="ED7D31"/>
            </a:solidFill>
          </p:spPr>
          <p:txBody>
            <a:bodyPr wrap="square" lIns="0" tIns="0" rIns="0" bIns="0" rtlCol="0"/>
            <a:lstStyle/>
            <a:p>
              <a:endParaRPr/>
            </a:p>
          </p:txBody>
        </p:sp>
        <p:pic>
          <p:nvPicPr>
            <p:cNvPr id="25" name="object 25"/>
            <p:cNvPicPr/>
            <p:nvPr/>
          </p:nvPicPr>
          <p:blipFill>
            <a:blip r:embed="rId7" cstate="print"/>
            <a:stretch>
              <a:fillRect/>
            </a:stretch>
          </p:blipFill>
          <p:spPr>
            <a:xfrm>
              <a:off x="8275319" y="4447032"/>
              <a:ext cx="530351" cy="530351"/>
            </a:xfrm>
            <a:prstGeom prst="rect">
              <a:avLst/>
            </a:prstGeom>
          </p:spPr>
        </p:pic>
      </p:grpSp>
      <p:sp>
        <p:nvSpPr>
          <p:cNvPr id="26" name="object 26"/>
          <p:cNvSpPr txBox="1"/>
          <p:nvPr/>
        </p:nvSpPr>
        <p:spPr>
          <a:xfrm>
            <a:off x="9177928" y="4331716"/>
            <a:ext cx="2100580" cy="714375"/>
          </a:xfrm>
          <a:prstGeom prst="rect">
            <a:avLst/>
          </a:prstGeom>
        </p:spPr>
        <p:txBody>
          <a:bodyPr vert="horz" wrap="square" lIns="0" tIns="33655" rIns="0" bIns="0" rtlCol="0">
            <a:spAutoFit/>
          </a:bodyPr>
          <a:lstStyle/>
          <a:p>
            <a:pPr marL="12700" marR="5080">
              <a:lnSpc>
                <a:spcPct val="91200"/>
              </a:lnSpc>
              <a:spcBef>
                <a:spcPts val="265"/>
              </a:spcBef>
            </a:pPr>
            <a:r>
              <a:rPr sz="1600" dirty="0">
                <a:latin typeface="Calibri"/>
                <a:cs typeface="Calibri"/>
              </a:rPr>
              <a:t>Word</a:t>
            </a:r>
            <a:r>
              <a:rPr sz="1600" spc="-20" dirty="0">
                <a:latin typeface="Calibri"/>
                <a:cs typeface="Calibri"/>
              </a:rPr>
              <a:t> </a:t>
            </a:r>
            <a:r>
              <a:rPr sz="1600" dirty="0">
                <a:latin typeface="Calibri"/>
                <a:cs typeface="Calibri"/>
              </a:rPr>
              <a:t>of</a:t>
            </a:r>
            <a:r>
              <a:rPr sz="1600" spc="-15" dirty="0">
                <a:latin typeface="Calibri"/>
                <a:cs typeface="Calibri"/>
              </a:rPr>
              <a:t> </a:t>
            </a:r>
            <a:r>
              <a:rPr sz="1600" dirty="0">
                <a:latin typeface="Calibri"/>
                <a:cs typeface="Calibri"/>
              </a:rPr>
              <a:t>mouth</a:t>
            </a:r>
            <a:r>
              <a:rPr sz="1600" spc="-15" dirty="0">
                <a:latin typeface="Calibri"/>
                <a:cs typeface="Calibri"/>
              </a:rPr>
              <a:t> </a:t>
            </a:r>
            <a:r>
              <a:rPr sz="1600" dirty="0">
                <a:latin typeface="Calibri"/>
                <a:cs typeface="Calibri"/>
              </a:rPr>
              <a:t>-</a:t>
            </a:r>
            <a:r>
              <a:rPr sz="1600" spc="-15" dirty="0">
                <a:latin typeface="Calibri"/>
                <a:cs typeface="Calibri"/>
              </a:rPr>
              <a:t> </a:t>
            </a:r>
            <a:r>
              <a:rPr sz="1600" dirty="0">
                <a:latin typeface="Calibri"/>
                <a:cs typeface="Calibri"/>
              </a:rPr>
              <a:t>can</a:t>
            </a:r>
            <a:r>
              <a:rPr sz="1600" spc="-15" dirty="0">
                <a:latin typeface="Calibri"/>
                <a:cs typeface="Calibri"/>
              </a:rPr>
              <a:t> </a:t>
            </a:r>
            <a:r>
              <a:rPr sz="1600" spc="-25" dirty="0">
                <a:latin typeface="Calibri"/>
                <a:cs typeface="Calibri"/>
              </a:rPr>
              <a:t>you </a:t>
            </a:r>
            <a:r>
              <a:rPr sz="1600" dirty="0">
                <a:latin typeface="Calibri"/>
                <a:cs typeface="Calibri"/>
              </a:rPr>
              <a:t>demonstrate</a:t>
            </a:r>
            <a:r>
              <a:rPr sz="1600" spc="-65" dirty="0">
                <a:latin typeface="Calibri"/>
                <a:cs typeface="Calibri"/>
              </a:rPr>
              <a:t> </a:t>
            </a:r>
            <a:r>
              <a:rPr sz="1600" spc="-10" dirty="0">
                <a:latin typeface="Calibri"/>
                <a:cs typeface="Calibri"/>
              </a:rPr>
              <a:t>growth model</a:t>
            </a:r>
            <a:endParaRPr sz="1600">
              <a:latin typeface="Calibri"/>
              <a:cs typeface="Calibri"/>
            </a:endParaRPr>
          </a:p>
        </p:txBody>
      </p:sp>
      <p:pic>
        <p:nvPicPr>
          <p:cNvPr id="27" name="object 27"/>
          <p:cNvPicPr/>
          <p:nvPr/>
        </p:nvPicPr>
        <p:blipFill>
          <a:blip r:embed="rId8" cstate="print"/>
          <a:stretch>
            <a:fillRect/>
          </a:stretch>
        </p:blipFill>
        <p:spPr>
          <a:xfrm>
            <a:off x="10853928" y="5507735"/>
            <a:ext cx="1097279" cy="66141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94808" y="2128011"/>
            <a:ext cx="2788285" cy="2250440"/>
          </a:xfrm>
          <a:prstGeom prst="rect">
            <a:avLst/>
          </a:prstGeom>
        </p:spPr>
        <p:txBody>
          <a:bodyPr vert="horz" wrap="square" lIns="0" tIns="88900" rIns="0" bIns="0" rtlCol="0">
            <a:spAutoFit/>
          </a:bodyPr>
          <a:lstStyle/>
          <a:p>
            <a:pPr marL="12700" marR="5080">
              <a:lnSpc>
                <a:spcPct val="90400"/>
              </a:lnSpc>
              <a:spcBef>
                <a:spcPts val="700"/>
              </a:spcBef>
            </a:pPr>
            <a:r>
              <a:rPr sz="5200" dirty="0">
                <a:latin typeface="Calibri"/>
                <a:cs typeface="Calibri"/>
              </a:rPr>
              <a:t>Will</a:t>
            </a:r>
            <a:r>
              <a:rPr sz="5200" spc="-35" dirty="0">
                <a:latin typeface="Calibri"/>
                <a:cs typeface="Calibri"/>
              </a:rPr>
              <a:t> </a:t>
            </a:r>
            <a:r>
              <a:rPr sz="5200" spc="-20" dirty="0">
                <a:latin typeface="Calibri"/>
                <a:cs typeface="Calibri"/>
              </a:rPr>
              <a:t>they </a:t>
            </a:r>
            <a:r>
              <a:rPr sz="5200" spc="-10" dirty="0">
                <a:latin typeface="Calibri"/>
                <a:cs typeface="Calibri"/>
              </a:rPr>
              <a:t>repeat purchase?</a:t>
            </a:r>
            <a:endParaRPr sz="5200">
              <a:latin typeface="Calibri"/>
              <a:cs typeface="Calibri"/>
            </a:endParaRPr>
          </a:p>
        </p:txBody>
      </p:sp>
      <p:grpSp>
        <p:nvGrpSpPr>
          <p:cNvPr id="3" name="object 3"/>
          <p:cNvGrpSpPr/>
          <p:nvPr/>
        </p:nvGrpSpPr>
        <p:grpSpPr>
          <a:xfrm>
            <a:off x="838200" y="624691"/>
            <a:ext cx="6630670" cy="916305"/>
            <a:chOff x="838200" y="624691"/>
            <a:chExt cx="6630670" cy="916305"/>
          </a:xfrm>
        </p:grpSpPr>
        <p:sp>
          <p:nvSpPr>
            <p:cNvPr id="4" name="object 4"/>
            <p:cNvSpPr/>
            <p:nvPr/>
          </p:nvSpPr>
          <p:spPr>
            <a:xfrm>
              <a:off x="838200" y="624691"/>
              <a:ext cx="6630670" cy="916305"/>
            </a:xfrm>
            <a:custGeom>
              <a:avLst/>
              <a:gdLst/>
              <a:ahLst/>
              <a:cxnLst/>
              <a:rect l="l" t="t" r="r" b="b"/>
              <a:pathLst>
                <a:path w="6630670" h="916305">
                  <a:moveTo>
                    <a:pt x="6538573" y="0"/>
                  </a:moveTo>
                  <a:lnTo>
                    <a:pt x="91599" y="0"/>
                  </a:lnTo>
                  <a:lnTo>
                    <a:pt x="55945" y="7198"/>
                  </a:lnTo>
                  <a:lnTo>
                    <a:pt x="26829" y="26829"/>
                  </a:lnTo>
                  <a:lnTo>
                    <a:pt x="7198" y="55945"/>
                  </a:lnTo>
                  <a:lnTo>
                    <a:pt x="0" y="91600"/>
                  </a:lnTo>
                  <a:lnTo>
                    <a:pt x="0" y="824414"/>
                  </a:lnTo>
                  <a:lnTo>
                    <a:pt x="7198" y="860068"/>
                  </a:lnTo>
                  <a:lnTo>
                    <a:pt x="26829" y="889185"/>
                  </a:lnTo>
                  <a:lnTo>
                    <a:pt x="55945" y="908815"/>
                  </a:lnTo>
                  <a:lnTo>
                    <a:pt x="91599" y="916014"/>
                  </a:lnTo>
                  <a:lnTo>
                    <a:pt x="6538573" y="916014"/>
                  </a:lnTo>
                  <a:lnTo>
                    <a:pt x="6574228" y="908815"/>
                  </a:lnTo>
                  <a:lnTo>
                    <a:pt x="6603344" y="889185"/>
                  </a:lnTo>
                  <a:lnTo>
                    <a:pt x="6622975" y="860068"/>
                  </a:lnTo>
                  <a:lnTo>
                    <a:pt x="6630173" y="824414"/>
                  </a:lnTo>
                  <a:lnTo>
                    <a:pt x="6630173" y="91600"/>
                  </a:lnTo>
                  <a:lnTo>
                    <a:pt x="6622975" y="55945"/>
                  </a:lnTo>
                  <a:lnTo>
                    <a:pt x="6603344" y="26829"/>
                  </a:lnTo>
                  <a:lnTo>
                    <a:pt x="6574228" y="7198"/>
                  </a:lnTo>
                  <a:lnTo>
                    <a:pt x="6538573" y="0"/>
                  </a:lnTo>
                  <a:close/>
                </a:path>
              </a:pathLst>
            </a:custGeom>
            <a:solidFill>
              <a:srgbClr val="F2F2F2"/>
            </a:solidFill>
          </p:spPr>
          <p:txBody>
            <a:bodyPr wrap="square" lIns="0" tIns="0" rIns="0" bIns="0" rtlCol="0"/>
            <a:lstStyle/>
            <a:p>
              <a:endParaRPr/>
            </a:p>
          </p:txBody>
        </p:sp>
        <p:pic>
          <p:nvPicPr>
            <p:cNvPr id="5" name="object 5"/>
            <p:cNvPicPr/>
            <p:nvPr/>
          </p:nvPicPr>
          <p:blipFill>
            <a:blip r:embed="rId2" cstate="print"/>
            <a:stretch>
              <a:fillRect/>
            </a:stretch>
          </p:blipFill>
          <p:spPr>
            <a:xfrm>
              <a:off x="1112520" y="829056"/>
              <a:ext cx="509016" cy="505968"/>
            </a:xfrm>
            <a:prstGeom prst="rect">
              <a:avLst/>
            </a:prstGeom>
          </p:spPr>
        </p:pic>
      </p:grpSp>
      <p:sp>
        <p:nvSpPr>
          <p:cNvPr id="6" name="object 6"/>
          <p:cNvSpPr txBox="1">
            <a:spLocks noGrp="1"/>
          </p:cNvSpPr>
          <p:nvPr>
            <p:ph type="title"/>
          </p:nvPr>
        </p:nvSpPr>
        <p:spPr>
          <a:xfrm>
            <a:off x="1980421" y="770127"/>
            <a:ext cx="5220970" cy="571500"/>
          </a:xfrm>
          <a:prstGeom prst="rect">
            <a:avLst/>
          </a:prstGeom>
        </p:spPr>
        <p:txBody>
          <a:bodyPr vert="horz" wrap="square" lIns="0" tIns="48260" rIns="0" bIns="0" rtlCol="0">
            <a:spAutoFit/>
          </a:bodyPr>
          <a:lstStyle/>
          <a:p>
            <a:pPr marL="12700" marR="5080">
              <a:lnSpc>
                <a:spcPts val="2020"/>
              </a:lnSpc>
              <a:spcBef>
                <a:spcPts val="380"/>
              </a:spcBef>
            </a:pPr>
            <a:r>
              <a:rPr sz="1900" dirty="0"/>
              <a:t>Does</a:t>
            </a:r>
            <a:r>
              <a:rPr sz="1900" spc="-50" dirty="0"/>
              <a:t> </a:t>
            </a:r>
            <a:r>
              <a:rPr sz="1900" dirty="0"/>
              <a:t>your</a:t>
            </a:r>
            <a:r>
              <a:rPr sz="1900" spc="-40" dirty="0"/>
              <a:t> </a:t>
            </a:r>
            <a:r>
              <a:rPr sz="1900" dirty="0"/>
              <a:t>model</a:t>
            </a:r>
            <a:r>
              <a:rPr sz="1900" spc="-35" dirty="0"/>
              <a:t> </a:t>
            </a:r>
            <a:r>
              <a:rPr sz="1900" dirty="0"/>
              <a:t>rely</a:t>
            </a:r>
            <a:r>
              <a:rPr sz="1900" spc="-40" dirty="0"/>
              <a:t> </a:t>
            </a:r>
            <a:r>
              <a:rPr sz="1900" dirty="0"/>
              <a:t>on</a:t>
            </a:r>
            <a:r>
              <a:rPr sz="1900" spc="-35" dirty="0"/>
              <a:t> </a:t>
            </a:r>
            <a:r>
              <a:rPr sz="1900" dirty="0"/>
              <a:t>people</a:t>
            </a:r>
            <a:r>
              <a:rPr sz="1900" spc="-35" dirty="0"/>
              <a:t> </a:t>
            </a:r>
            <a:r>
              <a:rPr sz="1900" dirty="0"/>
              <a:t>buying</a:t>
            </a:r>
            <a:r>
              <a:rPr sz="1900" spc="-30" dirty="0"/>
              <a:t> </a:t>
            </a:r>
            <a:r>
              <a:rPr sz="1900" dirty="0"/>
              <a:t>your</a:t>
            </a:r>
            <a:r>
              <a:rPr sz="1900" spc="-45" dirty="0"/>
              <a:t> </a:t>
            </a:r>
            <a:r>
              <a:rPr sz="1900" spc="-10" dirty="0"/>
              <a:t>solution </a:t>
            </a:r>
            <a:r>
              <a:rPr sz="1900" dirty="0"/>
              <a:t>or</a:t>
            </a:r>
            <a:r>
              <a:rPr sz="1900" spc="-40" dirty="0"/>
              <a:t> </a:t>
            </a:r>
            <a:r>
              <a:rPr sz="1900" dirty="0"/>
              <a:t>using</a:t>
            </a:r>
            <a:r>
              <a:rPr sz="1900" spc="-30" dirty="0"/>
              <a:t> </a:t>
            </a:r>
            <a:r>
              <a:rPr sz="1900" dirty="0"/>
              <a:t>it</a:t>
            </a:r>
            <a:r>
              <a:rPr sz="1900" spc="-35" dirty="0"/>
              <a:t> </a:t>
            </a:r>
            <a:r>
              <a:rPr sz="1900" dirty="0"/>
              <a:t>more</a:t>
            </a:r>
            <a:r>
              <a:rPr sz="1900" spc="-30" dirty="0"/>
              <a:t> </a:t>
            </a:r>
            <a:r>
              <a:rPr sz="1900" dirty="0"/>
              <a:t>than</a:t>
            </a:r>
            <a:r>
              <a:rPr sz="1900" spc="-35" dirty="0"/>
              <a:t> </a:t>
            </a:r>
            <a:r>
              <a:rPr sz="1900" spc="-20" dirty="0"/>
              <a:t>once?</a:t>
            </a:r>
            <a:endParaRPr sz="1900"/>
          </a:p>
        </p:txBody>
      </p:sp>
      <p:grpSp>
        <p:nvGrpSpPr>
          <p:cNvPr id="7" name="object 7"/>
          <p:cNvGrpSpPr/>
          <p:nvPr/>
        </p:nvGrpSpPr>
        <p:grpSpPr>
          <a:xfrm>
            <a:off x="838200" y="1769709"/>
            <a:ext cx="6630670" cy="916305"/>
            <a:chOff x="838200" y="1769709"/>
            <a:chExt cx="6630670" cy="916305"/>
          </a:xfrm>
        </p:grpSpPr>
        <p:sp>
          <p:nvSpPr>
            <p:cNvPr id="8" name="object 8"/>
            <p:cNvSpPr/>
            <p:nvPr/>
          </p:nvSpPr>
          <p:spPr>
            <a:xfrm>
              <a:off x="838200" y="1769709"/>
              <a:ext cx="6630670" cy="916305"/>
            </a:xfrm>
            <a:custGeom>
              <a:avLst/>
              <a:gdLst/>
              <a:ahLst/>
              <a:cxnLst/>
              <a:rect l="l" t="t" r="r" b="b"/>
              <a:pathLst>
                <a:path w="6630670" h="916305">
                  <a:moveTo>
                    <a:pt x="6538573" y="0"/>
                  </a:moveTo>
                  <a:lnTo>
                    <a:pt x="91599" y="0"/>
                  </a:lnTo>
                  <a:lnTo>
                    <a:pt x="55945" y="7198"/>
                  </a:lnTo>
                  <a:lnTo>
                    <a:pt x="26829" y="26829"/>
                  </a:lnTo>
                  <a:lnTo>
                    <a:pt x="7198" y="55945"/>
                  </a:lnTo>
                  <a:lnTo>
                    <a:pt x="0" y="91600"/>
                  </a:lnTo>
                  <a:lnTo>
                    <a:pt x="0" y="824414"/>
                  </a:lnTo>
                  <a:lnTo>
                    <a:pt x="7198" y="860068"/>
                  </a:lnTo>
                  <a:lnTo>
                    <a:pt x="26829" y="889185"/>
                  </a:lnTo>
                  <a:lnTo>
                    <a:pt x="55945" y="908815"/>
                  </a:lnTo>
                  <a:lnTo>
                    <a:pt x="91599" y="916014"/>
                  </a:lnTo>
                  <a:lnTo>
                    <a:pt x="6538573" y="916014"/>
                  </a:lnTo>
                  <a:lnTo>
                    <a:pt x="6574228" y="908815"/>
                  </a:lnTo>
                  <a:lnTo>
                    <a:pt x="6603344" y="889185"/>
                  </a:lnTo>
                  <a:lnTo>
                    <a:pt x="6622975" y="860068"/>
                  </a:lnTo>
                  <a:lnTo>
                    <a:pt x="6630173" y="824414"/>
                  </a:lnTo>
                  <a:lnTo>
                    <a:pt x="6630173" y="91600"/>
                  </a:lnTo>
                  <a:lnTo>
                    <a:pt x="6622975" y="55945"/>
                  </a:lnTo>
                  <a:lnTo>
                    <a:pt x="6603344" y="26829"/>
                  </a:lnTo>
                  <a:lnTo>
                    <a:pt x="6574228" y="7198"/>
                  </a:lnTo>
                  <a:lnTo>
                    <a:pt x="6538573" y="0"/>
                  </a:lnTo>
                  <a:close/>
                </a:path>
              </a:pathLst>
            </a:custGeom>
            <a:solidFill>
              <a:srgbClr val="F2F2F2"/>
            </a:solidFill>
          </p:spPr>
          <p:txBody>
            <a:bodyPr wrap="square" lIns="0" tIns="0" rIns="0" bIns="0" rtlCol="0"/>
            <a:lstStyle/>
            <a:p>
              <a:endParaRPr/>
            </a:p>
          </p:txBody>
        </p:sp>
        <p:pic>
          <p:nvPicPr>
            <p:cNvPr id="9" name="object 9"/>
            <p:cNvPicPr/>
            <p:nvPr/>
          </p:nvPicPr>
          <p:blipFill>
            <a:blip r:embed="rId3" cstate="print"/>
            <a:stretch>
              <a:fillRect/>
            </a:stretch>
          </p:blipFill>
          <p:spPr>
            <a:xfrm>
              <a:off x="1112520" y="1975103"/>
              <a:ext cx="509016" cy="505968"/>
            </a:xfrm>
            <a:prstGeom prst="rect">
              <a:avLst/>
            </a:prstGeom>
          </p:spPr>
        </p:pic>
      </p:grpSp>
      <p:sp>
        <p:nvSpPr>
          <p:cNvPr id="10" name="object 10"/>
          <p:cNvSpPr txBox="1"/>
          <p:nvPr/>
        </p:nvSpPr>
        <p:spPr>
          <a:xfrm>
            <a:off x="1980421" y="2047240"/>
            <a:ext cx="4275455"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Have</a:t>
            </a:r>
            <a:r>
              <a:rPr sz="1900" spc="-50" dirty="0">
                <a:latin typeface="Calibri"/>
                <a:cs typeface="Calibri"/>
              </a:rPr>
              <a:t> </a:t>
            </a:r>
            <a:r>
              <a:rPr sz="1900" dirty="0">
                <a:latin typeface="Calibri"/>
                <a:cs typeface="Calibri"/>
              </a:rPr>
              <a:t>you</a:t>
            </a:r>
            <a:r>
              <a:rPr sz="1900" spc="-50" dirty="0">
                <a:latin typeface="Calibri"/>
                <a:cs typeface="Calibri"/>
              </a:rPr>
              <a:t> </a:t>
            </a:r>
            <a:r>
              <a:rPr sz="1900" dirty="0">
                <a:latin typeface="Calibri"/>
                <a:cs typeface="Calibri"/>
              </a:rPr>
              <a:t>done</a:t>
            </a:r>
            <a:r>
              <a:rPr sz="1900" spc="-45" dirty="0">
                <a:latin typeface="Calibri"/>
                <a:cs typeface="Calibri"/>
              </a:rPr>
              <a:t> </a:t>
            </a:r>
            <a:r>
              <a:rPr sz="1900" dirty="0">
                <a:latin typeface="Calibri"/>
                <a:cs typeface="Calibri"/>
              </a:rPr>
              <a:t>experiments</a:t>
            </a:r>
            <a:r>
              <a:rPr sz="1900" spc="-60" dirty="0">
                <a:latin typeface="Calibri"/>
                <a:cs typeface="Calibri"/>
              </a:rPr>
              <a:t> </a:t>
            </a:r>
            <a:r>
              <a:rPr sz="1900" dirty="0">
                <a:latin typeface="Calibri"/>
                <a:cs typeface="Calibri"/>
              </a:rPr>
              <a:t>around</a:t>
            </a:r>
            <a:r>
              <a:rPr sz="1900" spc="-50" dirty="0">
                <a:latin typeface="Calibri"/>
                <a:cs typeface="Calibri"/>
              </a:rPr>
              <a:t> </a:t>
            </a:r>
            <a:r>
              <a:rPr sz="1900" spc="-10" dirty="0">
                <a:latin typeface="Calibri"/>
                <a:cs typeface="Calibri"/>
              </a:rPr>
              <a:t>usage?</a:t>
            </a:r>
            <a:endParaRPr sz="1900">
              <a:latin typeface="Calibri"/>
              <a:cs typeface="Calibri"/>
            </a:endParaRPr>
          </a:p>
        </p:txBody>
      </p:sp>
      <p:grpSp>
        <p:nvGrpSpPr>
          <p:cNvPr id="11" name="object 11"/>
          <p:cNvGrpSpPr/>
          <p:nvPr/>
        </p:nvGrpSpPr>
        <p:grpSpPr>
          <a:xfrm>
            <a:off x="838200" y="2914727"/>
            <a:ext cx="6630670" cy="916305"/>
            <a:chOff x="838200" y="2914727"/>
            <a:chExt cx="6630670" cy="916305"/>
          </a:xfrm>
        </p:grpSpPr>
        <p:sp>
          <p:nvSpPr>
            <p:cNvPr id="12" name="object 12"/>
            <p:cNvSpPr/>
            <p:nvPr/>
          </p:nvSpPr>
          <p:spPr>
            <a:xfrm>
              <a:off x="838200" y="2914727"/>
              <a:ext cx="6630670" cy="916305"/>
            </a:xfrm>
            <a:custGeom>
              <a:avLst/>
              <a:gdLst/>
              <a:ahLst/>
              <a:cxnLst/>
              <a:rect l="l" t="t" r="r" b="b"/>
              <a:pathLst>
                <a:path w="6630670" h="916304">
                  <a:moveTo>
                    <a:pt x="6538573" y="0"/>
                  </a:moveTo>
                  <a:lnTo>
                    <a:pt x="91599" y="0"/>
                  </a:lnTo>
                  <a:lnTo>
                    <a:pt x="55945" y="7198"/>
                  </a:lnTo>
                  <a:lnTo>
                    <a:pt x="26829" y="26829"/>
                  </a:lnTo>
                  <a:lnTo>
                    <a:pt x="7198" y="55945"/>
                  </a:lnTo>
                  <a:lnTo>
                    <a:pt x="0" y="91600"/>
                  </a:lnTo>
                  <a:lnTo>
                    <a:pt x="0" y="824414"/>
                  </a:lnTo>
                  <a:lnTo>
                    <a:pt x="7198" y="860068"/>
                  </a:lnTo>
                  <a:lnTo>
                    <a:pt x="26829" y="889185"/>
                  </a:lnTo>
                  <a:lnTo>
                    <a:pt x="55945" y="908815"/>
                  </a:lnTo>
                  <a:lnTo>
                    <a:pt x="91599" y="916014"/>
                  </a:lnTo>
                  <a:lnTo>
                    <a:pt x="6538573" y="916014"/>
                  </a:lnTo>
                  <a:lnTo>
                    <a:pt x="6574228" y="908815"/>
                  </a:lnTo>
                  <a:lnTo>
                    <a:pt x="6603344" y="889185"/>
                  </a:lnTo>
                  <a:lnTo>
                    <a:pt x="6622975" y="860068"/>
                  </a:lnTo>
                  <a:lnTo>
                    <a:pt x="6630173" y="824414"/>
                  </a:lnTo>
                  <a:lnTo>
                    <a:pt x="6630173" y="91600"/>
                  </a:lnTo>
                  <a:lnTo>
                    <a:pt x="6622975" y="55945"/>
                  </a:lnTo>
                  <a:lnTo>
                    <a:pt x="6603344" y="26829"/>
                  </a:lnTo>
                  <a:lnTo>
                    <a:pt x="6574228" y="7198"/>
                  </a:lnTo>
                  <a:lnTo>
                    <a:pt x="6538573" y="0"/>
                  </a:lnTo>
                  <a:close/>
                </a:path>
              </a:pathLst>
            </a:custGeom>
            <a:solidFill>
              <a:srgbClr val="F2F2F2"/>
            </a:solidFill>
          </p:spPr>
          <p:txBody>
            <a:bodyPr wrap="square" lIns="0" tIns="0" rIns="0" bIns="0" rtlCol="0"/>
            <a:lstStyle/>
            <a:p>
              <a:endParaRPr/>
            </a:p>
          </p:txBody>
        </p:sp>
        <p:pic>
          <p:nvPicPr>
            <p:cNvPr id="13" name="object 13"/>
            <p:cNvPicPr/>
            <p:nvPr/>
          </p:nvPicPr>
          <p:blipFill>
            <a:blip r:embed="rId4" cstate="print"/>
            <a:stretch>
              <a:fillRect/>
            </a:stretch>
          </p:blipFill>
          <p:spPr>
            <a:xfrm>
              <a:off x="1112520" y="3118104"/>
              <a:ext cx="509016" cy="509016"/>
            </a:xfrm>
            <a:prstGeom prst="rect">
              <a:avLst/>
            </a:prstGeom>
          </p:spPr>
        </p:pic>
      </p:grpSp>
      <p:sp>
        <p:nvSpPr>
          <p:cNvPr id="14" name="object 14"/>
          <p:cNvSpPr txBox="1"/>
          <p:nvPr/>
        </p:nvSpPr>
        <p:spPr>
          <a:xfrm>
            <a:off x="1980421" y="3190240"/>
            <a:ext cx="4175125"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Have</a:t>
            </a:r>
            <a:r>
              <a:rPr sz="1900" spc="-40" dirty="0">
                <a:latin typeface="Calibri"/>
                <a:cs typeface="Calibri"/>
              </a:rPr>
              <a:t> </a:t>
            </a:r>
            <a:r>
              <a:rPr sz="1900" dirty="0">
                <a:latin typeface="Calibri"/>
                <a:cs typeface="Calibri"/>
              </a:rPr>
              <a:t>you</a:t>
            </a:r>
            <a:r>
              <a:rPr sz="1900" spc="-40" dirty="0">
                <a:latin typeface="Calibri"/>
                <a:cs typeface="Calibri"/>
              </a:rPr>
              <a:t> </a:t>
            </a:r>
            <a:r>
              <a:rPr sz="1900" dirty="0">
                <a:latin typeface="Calibri"/>
                <a:cs typeface="Calibri"/>
              </a:rPr>
              <a:t>invested</a:t>
            </a:r>
            <a:r>
              <a:rPr sz="1900" spc="-40" dirty="0">
                <a:latin typeface="Calibri"/>
                <a:cs typeface="Calibri"/>
              </a:rPr>
              <a:t> </a:t>
            </a:r>
            <a:r>
              <a:rPr sz="1900" dirty="0">
                <a:latin typeface="Calibri"/>
                <a:cs typeface="Calibri"/>
              </a:rPr>
              <a:t>in</a:t>
            </a:r>
            <a:r>
              <a:rPr sz="1900" spc="-40" dirty="0">
                <a:latin typeface="Calibri"/>
                <a:cs typeface="Calibri"/>
              </a:rPr>
              <a:t> </a:t>
            </a:r>
            <a:r>
              <a:rPr sz="1900" dirty="0">
                <a:latin typeface="Calibri"/>
                <a:cs typeface="Calibri"/>
              </a:rPr>
              <a:t>the</a:t>
            </a:r>
            <a:r>
              <a:rPr sz="1900" spc="-35" dirty="0">
                <a:latin typeface="Calibri"/>
                <a:cs typeface="Calibri"/>
              </a:rPr>
              <a:t> </a:t>
            </a:r>
            <a:r>
              <a:rPr sz="1900" dirty="0">
                <a:latin typeface="Calibri"/>
                <a:cs typeface="Calibri"/>
              </a:rPr>
              <a:t>user</a:t>
            </a:r>
            <a:r>
              <a:rPr sz="1900" spc="-40" dirty="0">
                <a:latin typeface="Calibri"/>
                <a:cs typeface="Calibri"/>
              </a:rPr>
              <a:t> </a:t>
            </a:r>
            <a:r>
              <a:rPr sz="1900" spc="-10" dirty="0">
                <a:latin typeface="Calibri"/>
                <a:cs typeface="Calibri"/>
              </a:rPr>
              <a:t>experience?</a:t>
            </a:r>
            <a:endParaRPr sz="1900">
              <a:latin typeface="Calibri"/>
              <a:cs typeface="Calibri"/>
            </a:endParaRPr>
          </a:p>
        </p:txBody>
      </p:sp>
      <p:grpSp>
        <p:nvGrpSpPr>
          <p:cNvPr id="15" name="object 15"/>
          <p:cNvGrpSpPr/>
          <p:nvPr/>
        </p:nvGrpSpPr>
        <p:grpSpPr>
          <a:xfrm>
            <a:off x="838200" y="4059745"/>
            <a:ext cx="6630670" cy="916305"/>
            <a:chOff x="838200" y="4059745"/>
            <a:chExt cx="6630670" cy="916305"/>
          </a:xfrm>
        </p:grpSpPr>
        <p:sp>
          <p:nvSpPr>
            <p:cNvPr id="16" name="object 16"/>
            <p:cNvSpPr/>
            <p:nvPr/>
          </p:nvSpPr>
          <p:spPr>
            <a:xfrm>
              <a:off x="838200" y="4059745"/>
              <a:ext cx="6630670" cy="916305"/>
            </a:xfrm>
            <a:custGeom>
              <a:avLst/>
              <a:gdLst/>
              <a:ahLst/>
              <a:cxnLst/>
              <a:rect l="l" t="t" r="r" b="b"/>
              <a:pathLst>
                <a:path w="6630670" h="916304">
                  <a:moveTo>
                    <a:pt x="6538573" y="0"/>
                  </a:moveTo>
                  <a:lnTo>
                    <a:pt x="91599" y="0"/>
                  </a:lnTo>
                  <a:lnTo>
                    <a:pt x="55945" y="7198"/>
                  </a:lnTo>
                  <a:lnTo>
                    <a:pt x="26829" y="26829"/>
                  </a:lnTo>
                  <a:lnTo>
                    <a:pt x="7198" y="55945"/>
                  </a:lnTo>
                  <a:lnTo>
                    <a:pt x="0" y="91600"/>
                  </a:lnTo>
                  <a:lnTo>
                    <a:pt x="0" y="824414"/>
                  </a:lnTo>
                  <a:lnTo>
                    <a:pt x="7198" y="860068"/>
                  </a:lnTo>
                  <a:lnTo>
                    <a:pt x="26829" y="889185"/>
                  </a:lnTo>
                  <a:lnTo>
                    <a:pt x="55945" y="908815"/>
                  </a:lnTo>
                  <a:lnTo>
                    <a:pt x="91599" y="916014"/>
                  </a:lnTo>
                  <a:lnTo>
                    <a:pt x="6538573" y="916014"/>
                  </a:lnTo>
                  <a:lnTo>
                    <a:pt x="6574228" y="908815"/>
                  </a:lnTo>
                  <a:lnTo>
                    <a:pt x="6603344" y="889185"/>
                  </a:lnTo>
                  <a:lnTo>
                    <a:pt x="6622975" y="860068"/>
                  </a:lnTo>
                  <a:lnTo>
                    <a:pt x="6630173" y="824414"/>
                  </a:lnTo>
                  <a:lnTo>
                    <a:pt x="6630173" y="91600"/>
                  </a:lnTo>
                  <a:lnTo>
                    <a:pt x="6622975" y="55945"/>
                  </a:lnTo>
                  <a:lnTo>
                    <a:pt x="6603344" y="26829"/>
                  </a:lnTo>
                  <a:lnTo>
                    <a:pt x="6574228" y="7198"/>
                  </a:lnTo>
                  <a:lnTo>
                    <a:pt x="6538573" y="0"/>
                  </a:lnTo>
                  <a:close/>
                </a:path>
              </a:pathLst>
            </a:custGeom>
            <a:solidFill>
              <a:srgbClr val="F2F2F2"/>
            </a:solidFill>
          </p:spPr>
          <p:txBody>
            <a:bodyPr wrap="square" lIns="0" tIns="0" rIns="0" bIns="0" rtlCol="0"/>
            <a:lstStyle/>
            <a:p>
              <a:endParaRPr/>
            </a:p>
          </p:txBody>
        </p:sp>
        <p:pic>
          <p:nvPicPr>
            <p:cNvPr id="17" name="object 17"/>
            <p:cNvPicPr/>
            <p:nvPr/>
          </p:nvPicPr>
          <p:blipFill>
            <a:blip r:embed="rId5" cstate="print"/>
            <a:stretch>
              <a:fillRect/>
            </a:stretch>
          </p:blipFill>
          <p:spPr>
            <a:xfrm>
              <a:off x="1112520" y="4264152"/>
              <a:ext cx="509016" cy="505968"/>
            </a:xfrm>
            <a:prstGeom prst="rect">
              <a:avLst/>
            </a:prstGeom>
          </p:spPr>
        </p:pic>
      </p:grpSp>
      <p:sp>
        <p:nvSpPr>
          <p:cNvPr id="18" name="object 18"/>
          <p:cNvSpPr txBox="1"/>
          <p:nvPr/>
        </p:nvSpPr>
        <p:spPr>
          <a:xfrm>
            <a:off x="1980421" y="4336288"/>
            <a:ext cx="430784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Do</a:t>
            </a:r>
            <a:r>
              <a:rPr sz="1900" spc="-45" dirty="0">
                <a:latin typeface="Calibri"/>
                <a:cs typeface="Calibri"/>
              </a:rPr>
              <a:t> </a:t>
            </a:r>
            <a:r>
              <a:rPr sz="1900" dirty="0">
                <a:latin typeface="Calibri"/>
                <a:cs typeface="Calibri"/>
              </a:rPr>
              <a:t>you</a:t>
            </a:r>
            <a:r>
              <a:rPr sz="1900" spc="-40" dirty="0">
                <a:latin typeface="Calibri"/>
                <a:cs typeface="Calibri"/>
              </a:rPr>
              <a:t> </a:t>
            </a:r>
            <a:r>
              <a:rPr sz="1900" dirty="0">
                <a:latin typeface="Calibri"/>
                <a:cs typeface="Calibri"/>
              </a:rPr>
              <a:t>have</a:t>
            </a:r>
            <a:r>
              <a:rPr sz="1900" spc="-30" dirty="0">
                <a:latin typeface="Calibri"/>
                <a:cs typeface="Calibri"/>
              </a:rPr>
              <a:t> </a:t>
            </a:r>
            <a:r>
              <a:rPr sz="1900" dirty="0">
                <a:latin typeface="Calibri"/>
                <a:cs typeface="Calibri"/>
              </a:rPr>
              <a:t>data</a:t>
            </a:r>
            <a:r>
              <a:rPr sz="1900" spc="-40" dirty="0">
                <a:latin typeface="Calibri"/>
                <a:cs typeface="Calibri"/>
              </a:rPr>
              <a:t> </a:t>
            </a:r>
            <a:r>
              <a:rPr sz="1900" dirty="0">
                <a:latin typeface="Calibri"/>
                <a:cs typeface="Calibri"/>
              </a:rPr>
              <a:t>that</a:t>
            </a:r>
            <a:r>
              <a:rPr sz="1900" spc="-35" dirty="0">
                <a:latin typeface="Calibri"/>
                <a:cs typeface="Calibri"/>
              </a:rPr>
              <a:t> </a:t>
            </a:r>
            <a:r>
              <a:rPr sz="1900" dirty="0">
                <a:latin typeface="Calibri"/>
                <a:cs typeface="Calibri"/>
              </a:rPr>
              <a:t>shows</a:t>
            </a:r>
            <a:r>
              <a:rPr sz="1900" spc="-50" dirty="0">
                <a:latin typeface="Calibri"/>
                <a:cs typeface="Calibri"/>
              </a:rPr>
              <a:t> </a:t>
            </a:r>
            <a:r>
              <a:rPr sz="1900" dirty="0">
                <a:latin typeface="Calibri"/>
                <a:cs typeface="Calibri"/>
              </a:rPr>
              <a:t>repeat</a:t>
            </a:r>
            <a:r>
              <a:rPr sz="1900" spc="-35" dirty="0">
                <a:latin typeface="Calibri"/>
                <a:cs typeface="Calibri"/>
              </a:rPr>
              <a:t> </a:t>
            </a:r>
            <a:r>
              <a:rPr sz="1900" spc="-10" dirty="0">
                <a:latin typeface="Calibri"/>
                <a:cs typeface="Calibri"/>
              </a:rPr>
              <a:t>usage?</a:t>
            </a:r>
            <a:endParaRPr sz="1900">
              <a:latin typeface="Calibri"/>
              <a:cs typeface="Calibri"/>
            </a:endParaRPr>
          </a:p>
        </p:txBody>
      </p:sp>
      <p:grpSp>
        <p:nvGrpSpPr>
          <p:cNvPr id="19" name="object 19"/>
          <p:cNvGrpSpPr/>
          <p:nvPr/>
        </p:nvGrpSpPr>
        <p:grpSpPr>
          <a:xfrm>
            <a:off x="838200" y="5204763"/>
            <a:ext cx="6630670" cy="916305"/>
            <a:chOff x="838200" y="5204763"/>
            <a:chExt cx="6630670" cy="916305"/>
          </a:xfrm>
        </p:grpSpPr>
        <p:sp>
          <p:nvSpPr>
            <p:cNvPr id="20" name="object 20"/>
            <p:cNvSpPr/>
            <p:nvPr/>
          </p:nvSpPr>
          <p:spPr>
            <a:xfrm>
              <a:off x="838200" y="5204763"/>
              <a:ext cx="6630670" cy="916305"/>
            </a:xfrm>
            <a:custGeom>
              <a:avLst/>
              <a:gdLst/>
              <a:ahLst/>
              <a:cxnLst/>
              <a:rect l="l" t="t" r="r" b="b"/>
              <a:pathLst>
                <a:path w="6630670" h="916304">
                  <a:moveTo>
                    <a:pt x="6538573" y="0"/>
                  </a:moveTo>
                  <a:lnTo>
                    <a:pt x="91599" y="0"/>
                  </a:lnTo>
                  <a:lnTo>
                    <a:pt x="55945" y="7198"/>
                  </a:lnTo>
                  <a:lnTo>
                    <a:pt x="26829" y="26829"/>
                  </a:lnTo>
                  <a:lnTo>
                    <a:pt x="7198" y="55945"/>
                  </a:lnTo>
                  <a:lnTo>
                    <a:pt x="0" y="91600"/>
                  </a:lnTo>
                  <a:lnTo>
                    <a:pt x="0" y="824414"/>
                  </a:lnTo>
                  <a:lnTo>
                    <a:pt x="7198" y="860069"/>
                  </a:lnTo>
                  <a:lnTo>
                    <a:pt x="26829" y="889185"/>
                  </a:lnTo>
                  <a:lnTo>
                    <a:pt x="55945" y="908815"/>
                  </a:lnTo>
                  <a:lnTo>
                    <a:pt x="91599" y="916014"/>
                  </a:lnTo>
                  <a:lnTo>
                    <a:pt x="6538573" y="916014"/>
                  </a:lnTo>
                  <a:lnTo>
                    <a:pt x="6574228" y="908815"/>
                  </a:lnTo>
                  <a:lnTo>
                    <a:pt x="6603344" y="889185"/>
                  </a:lnTo>
                  <a:lnTo>
                    <a:pt x="6622975" y="860069"/>
                  </a:lnTo>
                  <a:lnTo>
                    <a:pt x="6630173" y="824414"/>
                  </a:lnTo>
                  <a:lnTo>
                    <a:pt x="6630173" y="91600"/>
                  </a:lnTo>
                  <a:lnTo>
                    <a:pt x="6622975" y="55945"/>
                  </a:lnTo>
                  <a:lnTo>
                    <a:pt x="6603344" y="26829"/>
                  </a:lnTo>
                  <a:lnTo>
                    <a:pt x="6574228" y="7198"/>
                  </a:lnTo>
                  <a:lnTo>
                    <a:pt x="6538573" y="0"/>
                  </a:lnTo>
                  <a:close/>
                </a:path>
              </a:pathLst>
            </a:custGeom>
            <a:solidFill>
              <a:srgbClr val="F2F2F2"/>
            </a:solidFill>
          </p:spPr>
          <p:txBody>
            <a:bodyPr wrap="square" lIns="0" tIns="0" rIns="0" bIns="0" rtlCol="0"/>
            <a:lstStyle/>
            <a:p>
              <a:endParaRPr/>
            </a:p>
          </p:txBody>
        </p:sp>
        <p:pic>
          <p:nvPicPr>
            <p:cNvPr id="21" name="object 21"/>
            <p:cNvPicPr/>
            <p:nvPr/>
          </p:nvPicPr>
          <p:blipFill>
            <a:blip r:embed="rId6" cstate="print"/>
            <a:stretch>
              <a:fillRect/>
            </a:stretch>
          </p:blipFill>
          <p:spPr>
            <a:xfrm>
              <a:off x="1112520" y="5410200"/>
              <a:ext cx="509016" cy="505968"/>
            </a:xfrm>
            <a:prstGeom prst="rect">
              <a:avLst/>
            </a:prstGeom>
          </p:spPr>
        </p:pic>
      </p:grpSp>
      <p:sp>
        <p:nvSpPr>
          <p:cNvPr id="22" name="object 22"/>
          <p:cNvSpPr txBox="1"/>
          <p:nvPr/>
        </p:nvSpPr>
        <p:spPr>
          <a:xfrm>
            <a:off x="1980421" y="5482335"/>
            <a:ext cx="431038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This</a:t>
            </a:r>
            <a:r>
              <a:rPr sz="1900" spc="-50" dirty="0">
                <a:latin typeface="Calibri"/>
                <a:cs typeface="Calibri"/>
              </a:rPr>
              <a:t> </a:t>
            </a:r>
            <a:r>
              <a:rPr sz="1900" dirty="0">
                <a:latin typeface="Calibri"/>
                <a:cs typeface="Calibri"/>
              </a:rPr>
              <a:t>will</a:t>
            </a:r>
            <a:r>
              <a:rPr sz="1900" spc="-40" dirty="0">
                <a:latin typeface="Calibri"/>
                <a:cs typeface="Calibri"/>
              </a:rPr>
              <a:t> </a:t>
            </a:r>
            <a:r>
              <a:rPr sz="1900" dirty="0">
                <a:latin typeface="Calibri"/>
                <a:cs typeface="Calibri"/>
              </a:rPr>
              <a:t>increase</a:t>
            </a:r>
            <a:r>
              <a:rPr sz="1900" spc="-40" dirty="0">
                <a:latin typeface="Calibri"/>
                <a:cs typeface="Calibri"/>
              </a:rPr>
              <a:t> </a:t>
            </a:r>
            <a:r>
              <a:rPr sz="1900" dirty="0">
                <a:latin typeface="Calibri"/>
                <a:cs typeface="Calibri"/>
              </a:rPr>
              <a:t>the</a:t>
            </a:r>
            <a:r>
              <a:rPr sz="1900" spc="-45" dirty="0">
                <a:latin typeface="Calibri"/>
                <a:cs typeface="Calibri"/>
              </a:rPr>
              <a:t> </a:t>
            </a:r>
            <a:r>
              <a:rPr sz="1900" dirty="0">
                <a:latin typeface="Calibri"/>
                <a:cs typeface="Calibri"/>
              </a:rPr>
              <a:t>lifetime</a:t>
            </a:r>
            <a:r>
              <a:rPr sz="1900" spc="-40" dirty="0">
                <a:latin typeface="Calibri"/>
                <a:cs typeface="Calibri"/>
              </a:rPr>
              <a:t> </a:t>
            </a:r>
            <a:r>
              <a:rPr sz="1900" dirty="0">
                <a:latin typeface="Calibri"/>
                <a:cs typeface="Calibri"/>
              </a:rPr>
              <a:t>value</a:t>
            </a:r>
            <a:r>
              <a:rPr sz="1900" spc="-40" dirty="0">
                <a:latin typeface="Calibri"/>
                <a:cs typeface="Calibri"/>
              </a:rPr>
              <a:t> </a:t>
            </a:r>
            <a:r>
              <a:rPr sz="1900" dirty="0">
                <a:latin typeface="Calibri"/>
                <a:cs typeface="Calibri"/>
              </a:rPr>
              <a:t>of</a:t>
            </a:r>
            <a:r>
              <a:rPr sz="1900" spc="-45" dirty="0">
                <a:latin typeface="Calibri"/>
                <a:cs typeface="Calibri"/>
              </a:rPr>
              <a:t> </a:t>
            </a:r>
            <a:r>
              <a:rPr sz="1900" spc="-10" dirty="0">
                <a:latin typeface="Calibri"/>
                <a:cs typeface="Calibri"/>
              </a:rPr>
              <a:t>client</a:t>
            </a:r>
            <a:endParaRPr sz="19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4890770" cy="6858000"/>
          </a:xfrm>
          <a:custGeom>
            <a:avLst/>
            <a:gdLst/>
            <a:ahLst/>
            <a:cxnLst/>
            <a:rect l="l" t="t" r="r" b="b"/>
            <a:pathLst>
              <a:path w="4890770" h="6858000">
                <a:moveTo>
                  <a:pt x="4890596" y="0"/>
                </a:moveTo>
                <a:lnTo>
                  <a:pt x="0" y="0"/>
                </a:lnTo>
                <a:lnTo>
                  <a:pt x="0" y="6857999"/>
                </a:lnTo>
                <a:lnTo>
                  <a:pt x="4890596" y="6857999"/>
                </a:lnTo>
                <a:lnTo>
                  <a:pt x="4890596" y="0"/>
                </a:lnTo>
                <a:close/>
              </a:path>
            </a:pathLst>
          </a:custGeom>
          <a:solidFill>
            <a:srgbClr val="000000"/>
          </a:solidFill>
        </p:spPr>
        <p:txBody>
          <a:bodyPr wrap="square" lIns="0" tIns="0" rIns="0" bIns="0" rtlCol="0"/>
          <a:lstStyle/>
          <a:p>
            <a:endParaRPr/>
          </a:p>
        </p:txBody>
      </p:sp>
      <p:sp>
        <p:nvSpPr>
          <p:cNvPr id="3" name="object 3"/>
          <p:cNvSpPr txBox="1"/>
          <p:nvPr/>
        </p:nvSpPr>
        <p:spPr>
          <a:xfrm>
            <a:off x="916925" y="2598420"/>
            <a:ext cx="2894330" cy="1290320"/>
          </a:xfrm>
          <a:prstGeom prst="rect">
            <a:avLst/>
          </a:prstGeom>
        </p:spPr>
        <p:txBody>
          <a:bodyPr vert="horz" wrap="square" lIns="0" tIns="95885" rIns="0" bIns="0" rtlCol="0">
            <a:spAutoFit/>
          </a:bodyPr>
          <a:lstStyle/>
          <a:p>
            <a:pPr marL="12700" marR="5080">
              <a:lnSpc>
                <a:spcPts val="4680"/>
              </a:lnSpc>
              <a:spcBef>
                <a:spcPts val="755"/>
              </a:spcBef>
            </a:pPr>
            <a:r>
              <a:rPr sz="4400" dirty="0">
                <a:solidFill>
                  <a:srgbClr val="FFFFFF"/>
                </a:solidFill>
                <a:latin typeface="Calibri"/>
                <a:cs typeface="Calibri"/>
              </a:rPr>
              <a:t>Will</a:t>
            </a:r>
            <a:r>
              <a:rPr sz="4400" spc="-60" dirty="0">
                <a:solidFill>
                  <a:srgbClr val="FFFFFF"/>
                </a:solidFill>
                <a:latin typeface="Calibri"/>
                <a:cs typeface="Calibri"/>
              </a:rPr>
              <a:t> </a:t>
            </a:r>
            <a:r>
              <a:rPr sz="4400" dirty="0">
                <a:solidFill>
                  <a:srgbClr val="FFFFFF"/>
                </a:solidFill>
                <a:latin typeface="Calibri"/>
                <a:cs typeface="Calibri"/>
              </a:rPr>
              <a:t>they</a:t>
            </a:r>
            <a:r>
              <a:rPr sz="4400" spc="-70" dirty="0">
                <a:solidFill>
                  <a:srgbClr val="FFFFFF"/>
                </a:solidFill>
                <a:latin typeface="Calibri"/>
                <a:cs typeface="Calibri"/>
              </a:rPr>
              <a:t> </a:t>
            </a:r>
            <a:r>
              <a:rPr sz="4400" spc="-20" dirty="0">
                <a:solidFill>
                  <a:srgbClr val="FFFFFF"/>
                </a:solidFill>
                <a:latin typeface="Calibri"/>
                <a:cs typeface="Calibri"/>
              </a:rPr>
              <a:t>tell </a:t>
            </a:r>
            <a:r>
              <a:rPr sz="4400" spc="-10" dirty="0">
                <a:solidFill>
                  <a:srgbClr val="FFFFFF"/>
                </a:solidFill>
                <a:latin typeface="Calibri"/>
                <a:cs typeface="Calibri"/>
              </a:rPr>
              <a:t>others?</a:t>
            </a:r>
            <a:endParaRPr sz="4400">
              <a:latin typeface="Calibri"/>
              <a:cs typeface="Calibri"/>
            </a:endParaRPr>
          </a:p>
        </p:txBody>
      </p:sp>
      <p:grpSp>
        <p:nvGrpSpPr>
          <p:cNvPr id="4" name="object 4"/>
          <p:cNvGrpSpPr/>
          <p:nvPr/>
        </p:nvGrpSpPr>
        <p:grpSpPr>
          <a:xfrm>
            <a:off x="0" y="202911"/>
            <a:ext cx="5085080" cy="6312535"/>
            <a:chOff x="0" y="202911"/>
            <a:chExt cx="5085080" cy="6312535"/>
          </a:xfrm>
        </p:grpSpPr>
        <p:sp>
          <p:nvSpPr>
            <p:cNvPr id="5" name="object 5"/>
            <p:cNvSpPr/>
            <p:nvPr/>
          </p:nvSpPr>
          <p:spPr>
            <a:xfrm>
              <a:off x="0" y="202920"/>
              <a:ext cx="1910714" cy="4914900"/>
            </a:xfrm>
            <a:custGeom>
              <a:avLst/>
              <a:gdLst/>
              <a:ahLst/>
              <a:cxnLst/>
              <a:rect l="l" t="t" r="r" b="b"/>
              <a:pathLst>
                <a:path w="1910714" h="4914900">
                  <a:moveTo>
                    <a:pt x="771271" y="4731804"/>
                  </a:moveTo>
                  <a:lnTo>
                    <a:pt x="764755" y="4683290"/>
                  </a:lnTo>
                  <a:lnTo>
                    <a:pt x="746353" y="4639691"/>
                  </a:lnTo>
                  <a:lnTo>
                    <a:pt x="717816" y="4602746"/>
                  </a:lnTo>
                  <a:lnTo>
                    <a:pt x="680885" y="4574210"/>
                  </a:lnTo>
                  <a:lnTo>
                    <a:pt x="637286" y="4555807"/>
                  </a:lnTo>
                  <a:lnTo>
                    <a:pt x="588759" y="4549292"/>
                  </a:lnTo>
                  <a:lnTo>
                    <a:pt x="540245" y="4555807"/>
                  </a:lnTo>
                  <a:lnTo>
                    <a:pt x="496646" y="4574210"/>
                  </a:lnTo>
                  <a:lnTo>
                    <a:pt x="459714" y="4602746"/>
                  </a:lnTo>
                  <a:lnTo>
                    <a:pt x="431177" y="4639691"/>
                  </a:lnTo>
                  <a:lnTo>
                    <a:pt x="412775" y="4683290"/>
                  </a:lnTo>
                  <a:lnTo>
                    <a:pt x="406247" y="4731804"/>
                  </a:lnTo>
                  <a:lnTo>
                    <a:pt x="412775" y="4780318"/>
                  </a:lnTo>
                  <a:lnTo>
                    <a:pt x="431177" y="4823917"/>
                  </a:lnTo>
                  <a:lnTo>
                    <a:pt x="459714" y="4860861"/>
                  </a:lnTo>
                  <a:lnTo>
                    <a:pt x="496646" y="4889398"/>
                  </a:lnTo>
                  <a:lnTo>
                    <a:pt x="540245" y="4907800"/>
                  </a:lnTo>
                  <a:lnTo>
                    <a:pt x="588759" y="4914316"/>
                  </a:lnTo>
                  <a:lnTo>
                    <a:pt x="637286" y="4907800"/>
                  </a:lnTo>
                  <a:lnTo>
                    <a:pt x="680885" y="4889398"/>
                  </a:lnTo>
                  <a:lnTo>
                    <a:pt x="717816" y="4860861"/>
                  </a:lnTo>
                  <a:lnTo>
                    <a:pt x="746353" y="4823917"/>
                  </a:lnTo>
                  <a:lnTo>
                    <a:pt x="764755" y="4780318"/>
                  </a:lnTo>
                  <a:lnTo>
                    <a:pt x="771271" y="4731804"/>
                  </a:lnTo>
                  <a:close/>
                </a:path>
                <a:path w="1910714" h="4914900">
                  <a:moveTo>
                    <a:pt x="1910245" y="682929"/>
                  </a:moveTo>
                  <a:lnTo>
                    <a:pt x="1664779" y="435025"/>
                  </a:lnTo>
                  <a:lnTo>
                    <a:pt x="1429042" y="673201"/>
                  </a:lnTo>
                  <a:lnTo>
                    <a:pt x="1193292" y="435025"/>
                  </a:lnTo>
                  <a:lnTo>
                    <a:pt x="955116" y="673201"/>
                  </a:lnTo>
                  <a:lnTo>
                    <a:pt x="719378" y="435025"/>
                  </a:lnTo>
                  <a:lnTo>
                    <a:pt x="483628" y="673201"/>
                  </a:lnTo>
                  <a:lnTo>
                    <a:pt x="245452" y="435025"/>
                  </a:lnTo>
                  <a:lnTo>
                    <a:pt x="0" y="682929"/>
                  </a:lnTo>
                  <a:lnTo>
                    <a:pt x="19431" y="699935"/>
                  </a:lnTo>
                  <a:lnTo>
                    <a:pt x="245452" y="473913"/>
                  </a:lnTo>
                  <a:lnTo>
                    <a:pt x="483628" y="709663"/>
                  </a:lnTo>
                  <a:lnTo>
                    <a:pt x="719378" y="473913"/>
                  </a:lnTo>
                  <a:lnTo>
                    <a:pt x="955116" y="709663"/>
                  </a:lnTo>
                  <a:lnTo>
                    <a:pt x="1193292" y="473913"/>
                  </a:lnTo>
                  <a:lnTo>
                    <a:pt x="1429042" y="709663"/>
                  </a:lnTo>
                  <a:lnTo>
                    <a:pt x="1664779" y="473913"/>
                  </a:lnTo>
                  <a:lnTo>
                    <a:pt x="1893239" y="699935"/>
                  </a:lnTo>
                  <a:lnTo>
                    <a:pt x="1910245" y="682929"/>
                  </a:lnTo>
                  <a:close/>
                </a:path>
                <a:path w="1910714" h="4914900">
                  <a:moveTo>
                    <a:pt x="1910245" y="245465"/>
                  </a:moveTo>
                  <a:lnTo>
                    <a:pt x="1664779" y="0"/>
                  </a:lnTo>
                  <a:lnTo>
                    <a:pt x="1429042" y="235737"/>
                  </a:lnTo>
                  <a:lnTo>
                    <a:pt x="1193292" y="0"/>
                  </a:lnTo>
                  <a:lnTo>
                    <a:pt x="955116" y="235737"/>
                  </a:lnTo>
                  <a:lnTo>
                    <a:pt x="719378" y="0"/>
                  </a:lnTo>
                  <a:lnTo>
                    <a:pt x="483628" y="235737"/>
                  </a:lnTo>
                  <a:lnTo>
                    <a:pt x="245452" y="0"/>
                  </a:lnTo>
                  <a:lnTo>
                    <a:pt x="0" y="245465"/>
                  </a:lnTo>
                  <a:lnTo>
                    <a:pt x="19431" y="264909"/>
                  </a:lnTo>
                  <a:lnTo>
                    <a:pt x="245452" y="38887"/>
                  </a:lnTo>
                  <a:lnTo>
                    <a:pt x="483628" y="274624"/>
                  </a:lnTo>
                  <a:lnTo>
                    <a:pt x="719378" y="38887"/>
                  </a:lnTo>
                  <a:lnTo>
                    <a:pt x="955116" y="274624"/>
                  </a:lnTo>
                  <a:lnTo>
                    <a:pt x="1193292" y="38887"/>
                  </a:lnTo>
                  <a:lnTo>
                    <a:pt x="1429042" y="274624"/>
                  </a:lnTo>
                  <a:lnTo>
                    <a:pt x="1664779" y="38887"/>
                  </a:lnTo>
                  <a:lnTo>
                    <a:pt x="1893239" y="264909"/>
                  </a:lnTo>
                  <a:lnTo>
                    <a:pt x="1910245" y="245465"/>
                  </a:lnTo>
                  <a:close/>
                </a:path>
              </a:pathLst>
            </a:custGeom>
            <a:solidFill>
              <a:srgbClr val="FFFFFF"/>
            </a:solidFill>
          </p:spPr>
          <p:txBody>
            <a:bodyPr wrap="square" lIns="0" tIns="0" rIns="0" bIns="0" rtlCol="0"/>
            <a:lstStyle/>
            <a:p>
              <a:endParaRPr/>
            </a:p>
          </p:txBody>
        </p:sp>
        <p:sp>
          <p:nvSpPr>
            <p:cNvPr id="6" name="object 6"/>
            <p:cNvSpPr/>
            <p:nvPr/>
          </p:nvSpPr>
          <p:spPr>
            <a:xfrm>
              <a:off x="406260" y="4752208"/>
              <a:ext cx="365125" cy="365125"/>
            </a:xfrm>
            <a:custGeom>
              <a:avLst/>
              <a:gdLst/>
              <a:ahLst/>
              <a:cxnLst/>
              <a:rect l="l" t="t" r="r" b="b"/>
              <a:pathLst>
                <a:path w="365125" h="365125">
                  <a:moveTo>
                    <a:pt x="0" y="182510"/>
                  </a:moveTo>
                  <a:lnTo>
                    <a:pt x="6519" y="133991"/>
                  </a:lnTo>
                  <a:lnTo>
                    <a:pt x="24918" y="90393"/>
                  </a:lnTo>
                  <a:lnTo>
                    <a:pt x="53456" y="53456"/>
                  </a:lnTo>
                  <a:lnTo>
                    <a:pt x="90393" y="24918"/>
                  </a:lnTo>
                  <a:lnTo>
                    <a:pt x="133991" y="6519"/>
                  </a:lnTo>
                  <a:lnTo>
                    <a:pt x="182510" y="0"/>
                  </a:lnTo>
                  <a:lnTo>
                    <a:pt x="231029" y="6519"/>
                  </a:lnTo>
                  <a:lnTo>
                    <a:pt x="274627" y="24918"/>
                  </a:lnTo>
                  <a:lnTo>
                    <a:pt x="311564" y="53456"/>
                  </a:lnTo>
                  <a:lnTo>
                    <a:pt x="340102" y="90393"/>
                  </a:lnTo>
                  <a:lnTo>
                    <a:pt x="358501" y="133991"/>
                  </a:lnTo>
                  <a:lnTo>
                    <a:pt x="365021" y="182510"/>
                  </a:lnTo>
                  <a:lnTo>
                    <a:pt x="358501" y="231029"/>
                  </a:lnTo>
                  <a:lnTo>
                    <a:pt x="340102" y="274627"/>
                  </a:lnTo>
                  <a:lnTo>
                    <a:pt x="311564" y="311564"/>
                  </a:lnTo>
                  <a:lnTo>
                    <a:pt x="274627" y="340102"/>
                  </a:lnTo>
                  <a:lnTo>
                    <a:pt x="231029" y="358501"/>
                  </a:lnTo>
                  <a:lnTo>
                    <a:pt x="182510" y="365021"/>
                  </a:lnTo>
                  <a:lnTo>
                    <a:pt x="133991" y="358501"/>
                  </a:lnTo>
                  <a:lnTo>
                    <a:pt x="90393" y="340102"/>
                  </a:lnTo>
                  <a:lnTo>
                    <a:pt x="53456" y="311564"/>
                  </a:lnTo>
                  <a:lnTo>
                    <a:pt x="24918" y="274627"/>
                  </a:lnTo>
                  <a:lnTo>
                    <a:pt x="6519" y="231029"/>
                  </a:lnTo>
                  <a:lnTo>
                    <a:pt x="0" y="182510"/>
                  </a:lnTo>
                  <a:close/>
                </a:path>
              </a:pathLst>
            </a:custGeom>
            <a:ln w="28575">
              <a:solidFill>
                <a:srgbClr val="FFFFFF"/>
              </a:solidFill>
            </a:ln>
          </p:spPr>
          <p:txBody>
            <a:bodyPr wrap="square" lIns="0" tIns="0" rIns="0" bIns="0" rtlCol="0"/>
            <a:lstStyle/>
            <a:p>
              <a:endParaRPr/>
            </a:p>
          </p:txBody>
        </p:sp>
        <p:sp>
          <p:nvSpPr>
            <p:cNvPr id="7" name="object 7"/>
            <p:cNvSpPr/>
            <p:nvPr/>
          </p:nvSpPr>
          <p:spPr>
            <a:xfrm>
              <a:off x="406260" y="4752208"/>
              <a:ext cx="365125" cy="365125"/>
            </a:xfrm>
            <a:custGeom>
              <a:avLst/>
              <a:gdLst/>
              <a:ahLst/>
              <a:cxnLst/>
              <a:rect l="l" t="t" r="r" b="b"/>
              <a:pathLst>
                <a:path w="365125" h="365125">
                  <a:moveTo>
                    <a:pt x="182510" y="0"/>
                  </a:moveTo>
                  <a:lnTo>
                    <a:pt x="133991" y="6519"/>
                  </a:lnTo>
                  <a:lnTo>
                    <a:pt x="90393" y="24918"/>
                  </a:lnTo>
                  <a:lnTo>
                    <a:pt x="53456" y="53456"/>
                  </a:lnTo>
                  <a:lnTo>
                    <a:pt x="24918" y="90394"/>
                  </a:lnTo>
                  <a:lnTo>
                    <a:pt x="6519" y="133992"/>
                  </a:lnTo>
                  <a:lnTo>
                    <a:pt x="0" y="182510"/>
                  </a:lnTo>
                  <a:lnTo>
                    <a:pt x="6519" y="231028"/>
                  </a:lnTo>
                  <a:lnTo>
                    <a:pt x="24918" y="274626"/>
                  </a:lnTo>
                  <a:lnTo>
                    <a:pt x="53456" y="311564"/>
                  </a:lnTo>
                  <a:lnTo>
                    <a:pt x="90393" y="340102"/>
                  </a:lnTo>
                  <a:lnTo>
                    <a:pt x="133991" y="358501"/>
                  </a:lnTo>
                  <a:lnTo>
                    <a:pt x="182510" y="365020"/>
                  </a:lnTo>
                  <a:lnTo>
                    <a:pt x="231028" y="358501"/>
                  </a:lnTo>
                  <a:lnTo>
                    <a:pt x="274626" y="340102"/>
                  </a:lnTo>
                  <a:lnTo>
                    <a:pt x="311564" y="311564"/>
                  </a:lnTo>
                  <a:lnTo>
                    <a:pt x="340102" y="274626"/>
                  </a:lnTo>
                  <a:lnTo>
                    <a:pt x="358501" y="231028"/>
                  </a:lnTo>
                  <a:lnTo>
                    <a:pt x="365020" y="182510"/>
                  </a:lnTo>
                  <a:lnTo>
                    <a:pt x="358501" y="133992"/>
                  </a:lnTo>
                  <a:lnTo>
                    <a:pt x="340102" y="90394"/>
                  </a:lnTo>
                  <a:lnTo>
                    <a:pt x="311564" y="53456"/>
                  </a:lnTo>
                  <a:lnTo>
                    <a:pt x="274626" y="24918"/>
                  </a:lnTo>
                  <a:lnTo>
                    <a:pt x="231028" y="6519"/>
                  </a:lnTo>
                  <a:lnTo>
                    <a:pt x="182510" y="0"/>
                  </a:lnTo>
                  <a:close/>
                </a:path>
              </a:pathLst>
            </a:custGeom>
            <a:solidFill>
              <a:srgbClr val="70AD47">
                <a:alpha val="29798"/>
              </a:srgbClr>
            </a:solidFill>
          </p:spPr>
          <p:txBody>
            <a:bodyPr wrap="square" lIns="0" tIns="0" rIns="0" bIns="0" rtlCol="0"/>
            <a:lstStyle/>
            <a:p>
              <a:endParaRPr/>
            </a:p>
          </p:txBody>
        </p:sp>
        <p:sp>
          <p:nvSpPr>
            <p:cNvPr id="8" name="object 8"/>
            <p:cNvSpPr/>
            <p:nvPr/>
          </p:nvSpPr>
          <p:spPr>
            <a:xfrm>
              <a:off x="406260" y="4752208"/>
              <a:ext cx="365125" cy="365125"/>
            </a:xfrm>
            <a:custGeom>
              <a:avLst/>
              <a:gdLst/>
              <a:ahLst/>
              <a:cxnLst/>
              <a:rect l="l" t="t" r="r" b="b"/>
              <a:pathLst>
                <a:path w="365125" h="365125">
                  <a:moveTo>
                    <a:pt x="0" y="182510"/>
                  </a:moveTo>
                  <a:lnTo>
                    <a:pt x="6519" y="133991"/>
                  </a:lnTo>
                  <a:lnTo>
                    <a:pt x="24918" y="90393"/>
                  </a:lnTo>
                  <a:lnTo>
                    <a:pt x="53456" y="53456"/>
                  </a:lnTo>
                  <a:lnTo>
                    <a:pt x="90393" y="24918"/>
                  </a:lnTo>
                  <a:lnTo>
                    <a:pt x="133991" y="6519"/>
                  </a:lnTo>
                  <a:lnTo>
                    <a:pt x="182510" y="0"/>
                  </a:lnTo>
                  <a:lnTo>
                    <a:pt x="231029" y="6519"/>
                  </a:lnTo>
                  <a:lnTo>
                    <a:pt x="274627" y="24918"/>
                  </a:lnTo>
                  <a:lnTo>
                    <a:pt x="311564" y="53456"/>
                  </a:lnTo>
                  <a:lnTo>
                    <a:pt x="340102" y="90393"/>
                  </a:lnTo>
                  <a:lnTo>
                    <a:pt x="358501" y="133991"/>
                  </a:lnTo>
                  <a:lnTo>
                    <a:pt x="365021" y="182510"/>
                  </a:lnTo>
                  <a:lnTo>
                    <a:pt x="358501" y="231029"/>
                  </a:lnTo>
                  <a:lnTo>
                    <a:pt x="340102" y="274627"/>
                  </a:lnTo>
                  <a:lnTo>
                    <a:pt x="311564" y="311564"/>
                  </a:lnTo>
                  <a:lnTo>
                    <a:pt x="274627" y="340102"/>
                  </a:lnTo>
                  <a:lnTo>
                    <a:pt x="231029" y="358501"/>
                  </a:lnTo>
                  <a:lnTo>
                    <a:pt x="182510" y="365021"/>
                  </a:lnTo>
                  <a:lnTo>
                    <a:pt x="133991" y="358501"/>
                  </a:lnTo>
                  <a:lnTo>
                    <a:pt x="90393" y="340102"/>
                  </a:lnTo>
                  <a:lnTo>
                    <a:pt x="53456" y="311564"/>
                  </a:lnTo>
                  <a:lnTo>
                    <a:pt x="24918" y="274627"/>
                  </a:lnTo>
                  <a:lnTo>
                    <a:pt x="6519" y="231029"/>
                  </a:lnTo>
                  <a:lnTo>
                    <a:pt x="0" y="182510"/>
                  </a:lnTo>
                  <a:close/>
                </a:path>
              </a:pathLst>
            </a:custGeom>
            <a:ln w="28575">
              <a:solidFill>
                <a:srgbClr val="FFFFFF"/>
              </a:solidFill>
            </a:ln>
          </p:spPr>
          <p:txBody>
            <a:bodyPr wrap="square" lIns="0" tIns="0" rIns="0" bIns="0" rtlCol="0"/>
            <a:lstStyle/>
            <a:p>
              <a:endParaRPr/>
            </a:p>
          </p:txBody>
        </p:sp>
        <p:pic>
          <p:nvPicPr>
            <p:cNvPr id="9" name="object 9"/>
            <p:cNvPicPr/>
            <p:nvPr/>
          </p:nvPicPr>
          <p:blipFill>
            <a:blip r:embed="rId2" cstate="print"/>
            <a:stretch>
              <a:fillRect/>
            </a:stretch>
          </p:blipFill>
          <p:spPr>
            <a:xfrm>
              <a:off x="4164463" y="5594730"/>
              <a:ext cx="206970" cy="206971"/>
            </a:xfrm>
            <a:prstGeom prst="rect">
              <a:avLst/>
            </a:prstGeom>
          </p:spPr>
        </p:pic>
        <p:sp>
          <p:nvSpPr>
            <p:cNvPr id="10" name="object 10"/>
            <p:cNvSpPr/>
            <p:nvPr/>
          </p:nvSpPr>
          <p:spPr>
            <a:xfrm>
              <a:off x="4109656" y="5539943"/>
              <a:ext cx="975360" cy="975360"/>
            </a:xfrm>
            <a:custGeom>
              <a:avLst/>
              <a:gdLst/>
              <a:ahLst/>
              <a:cxnLst/>
              <a:rect l="l" t="t" r="r" b="b"/>
              <a:pathLst>
                <a:path w="975360" h="975359">
                  <a:moveTo>
                    <a:pt x="425462" y="3492"/>
                  </a:moveTo>
                  <a:lnTo>
                    <a:pt x="387426" y="9944"/>
                  </a:lnTo>
                  <a:lnTo>
                    <a:pt x="9956" y="387413"/>
                  </a:lnTo>
                  <a:lnTo>
                    <a:pt x="3492" y="425450"/>
                  </a:lnTo>
                  <a:lnTo>
                    <a:pt x="425462" y="3492"/>
                  </a:lnTo>
                  <a:close/>
                </a:path>
                <a:path w="975360" h="975359">
                  <a:moveTo>
                    <a:pt x="538899" y="2260"/>
                  </a:moveTo>
                  <a:lnTo>
                    <a:pt x="517080" y="203"/>
                  </a:lnTo>
                  <a:lnTo>
                    <a:pt x="509752" y="0"/>
                  </a:lnTo>
                  <a:lnTo>
                    <a:pt x="0" y="509739"/>
                  </a:lnTo>
                  <a:lnTo>
                    <a:pt x="215" y="517067"/>
                  </a:lnTo>
                  <a:lnTo>
                    <a:pt x="749" y="524383"/>
                  </a:lnTo>
                  <a:lnTo>
                    <a:pt x="2273" y="538886"/>
                  </a:lnTo>
                  <a:lnTo>
                    <a:pt x="538899" y="2260"/>
                  </a:lnTo>
                  <a:close/>
                </a:path>
                <a:path w="975360" h="975359">
                  <a:moveTo>
                    <a:pt x="632256" y="21463"/>
                  </a:moveTo>
                  <a:lnTo>
                    <a:pt x="613981" y="16383"/>
                  </a:lnTo>
                  <a:lnTo>
                    <a:pt x="607822" y="14300"/>
                  </a:lnTo>
                  <a:lnTo>
                    <a:pt x="14490" y="607644"/>
                  </a:lnTo>
                  <a:lnTo>
                    <a:pt x="16090" y="613892"/>
                  </a:lnTo>
                  <a:lnTo>
                    <a:pt x="21463" y="632256"/>
                  </a:lnTo>
                  <a:lnTo>
                    <a:pt x="632256" y="21463"/>
                  </a:lnTo>
                  <a:close/>
                </a:path>
                <a:path w="975360" h="975359">
                  <a:moveTo>
                    <a:pt x="711835" y="54089"/>
                  </a:moveTo>
                  <a:lnTo>
                    <a:pt x="698042" y="46939"/>
                  </a:lnTo>
                  <a:lnTo>
                    <a:pt x="690892" y="43802"/>
                  </a:lnTo>
                  <a:lnTo>
                    <a:pt x="43802" y="690892"/>
                  </a:lnTo>
                  <a:lnTo>
                    <a:pt x="46951" y="698042"/>
                  </a:lnTo>
                  <a:lnTo>
                    <a:pt x="54102" y="711835"/>
                  </a:lnTo>
                  <a:lnTo>
                    <a:pt x="711835" y="54089"/>
                  </a:lnTo>
                  <a:close/>
                </a:path>
                <a:path w="975360" h="975359">
                  <a:moveTo>
                    <a:pt x="780948" y="97548"/>
                  </a:moveTo>
                  <a:lnTo>
                    <a:pt x="775004" y="93014"/>
                  </a:lnTo>
                  <a:lnTo>
                    <a:pt x="762622" y="84289"/>
                  </a:lnTo>
                  <a:lnTo>
                    <a:pt x="84289" y="763485"/>
                  </a:lnTo>
                  <a:lnTo>
                    <a:pt x="88658" y="768718"/>
                  </a:lnTo>
                  <a:lnTo>
                    <a:pt x="93014" y="775004"/>
                  </a:lnTo>
                  <a:lnTo>
                    <a:pt x="97561" y="780935"/>
                  </a:lnTo>
                  <a:lnTo>
                    <a:pt x="780948" y="97548"/>
                  </a:lnTo>
                  <a:close/>
                </a:path>
                <a:path w="975360" h="975359">
                  <a:moveTo>
                    <a:pt x="840447" y="150431"/>
                  </a:moveTo>
                  <a:lnTo>
                    <a:pt x="832599" y="142570"/>
                  </a:lnTo>
                  <a:lnTo>
                    <a:pt x="829983" y="139611"/>
                  </a:lnTo>
                  <a:lnTo>
                    <a:pt x="824572" y="134721"/>
                  </a:lnTo>
                  <a:lnTo>
                    <a:pt x="134721" y="824560"/>
                  </a:lnTo>
                  <a:lnTo>
                    <a:pt x="150431" y="840447"/>
                  </a:lnTo>
                  <a:lnTo>
                    <a:pt x="840447" y="150431"/>
                  </a:lnTo>
                  <a:close/>
                </a:path>
                <a:path w="975360" h="975359">
                  <a:moveTo>
                    <a:pt x="890879" y="211683"/>
                  </a:moveTo>
                  <a:lnTo>
                    <a:pt x="886523" y="206273"/>
                  </a:lnTo>
                  <a:lnTo>
                    <a:pt x="882154" y="200164"/>
                  </a:lnTo>
                  <a:lnTo>
                    <a:pt x="877443" y="194233"/>
                  </a:lnTo>
                  <a:lnTo>
                    <a:pt x="195110" y="877443"/>
                  </a:lnTo>
                  <a:lnTo>
                    <a:pt x="200164" y="882154"/>
                  </a:lnTo>
                  <a:lnTo>
                    <a:pt x="212559" y="890879"/>
                  </a:lnTo>
                  <a:lnTo>
                    <a:pt x="890879" y="211683"/>
                  </a:lnTo>
                  <a:close/>
                </a:path>
                <a:path w="975360" h="975359">
                  <a:moveTo>
                    <a:pt x="931379" y="284276"/>
                  </a:moveTo>
                  <a:lnTo>
                    <a:pt x="928052" y="277126"/>
                  </a:lnTo>
                  <a:lnTo>
                    <a:pt x="921080" y="262991"/>
                  </a:lnTo>
                  <a:lnTo>
                    <a:pt x="262991" y="921067"/>
                  </a:lnTo>
                  <a:lnTo>
                    <a:pt x="270141" y="924737"/>
                  </a:lnTo>
                  <a:lnTo>
                    <a:pt x="284289" y="931367"/>
                  </a:lnTo>
                  <a:lnTo>
                    <a:pt x="931379" y="284276"/>
                  </a:lnTo>
                  <a:close/>
                </a:path>
                <a:path w="975360" h="975359">
                  <a:moveTo>
                    <a:pt x="960691" y="367512"/>
                  </a:moveTo>
                  <a:lnTo>
                    <a:pt x="959078" y="361264"/>
                  </a:lnTo>
                  <a:lnTo>
                    <a:pt x="953706" y="342912"/>
                  </a:lnTo>
                  <a:lnTo>
                    <a:pt x="342747" y="953871"/>
                  </a:lnTo>
                  <a:lnTo>
                    <a:pt x="348792" y="955776"/>
                  </a:lnTo>
                  <a:lnTo>
                    <a:pt x="367347" y="960856"/>
                  </a:lnTo>
                  <a:lnTo>
                    <a:pt x="960691" y="367512"/>
                  </a:lnTo>
                  <a:close/>
                </a:path>
                <a:path w="975360" h="975359">
                  <a:moveTo>
                    <a:pt x="971689" y="549706"/>
                  </a:moveTo>
                  <a:lnTo>
                    <a:pt x="549719" y="971677"/>
                  </a:lnTo>
                  <a:lnTo>
                    <a:pt x="568718" y="968908"/>
                  </a:lnTo>
                  <a:lnTo>
                    <a:pt x="587578" y="965225"/>
                  </a:lnTo>
                  <a:lnTo>
                    <a:pt x="965403" y="587400"/>
                  </a:lnTo>
                  <a:lnTo>
                    <a:pt x="968933" y="568617"/>
                  </a:lnTo>
                  <a:lnTo>
                    <a:pt x="971689" y="549706"/>
                  </a:lnTo>
                  <a:close/>
                </a:path>
                <a:path w="975360" h="975359">
                  <a:moveTo>
                    <a:pt x="975169" y="465416"/>
                  </a:moveTo>
                  <a:lnTo>
                    <a:pt x="974750" y="458190"/>
                  </a:lnTo>
                  <a:lnTo>
                    <a:pt x="972908" y="436283"/>
                  </a:lnTo>
                  <a:lnTo>
                    <a:pt x="436105" y="972896"/>
                  </a:lnTo>
                  <a:lnTo>
                    <a:pt x="458025" y="974966"/>
                  </a:lnTo>
                  <a:lnTo>
                    <a:pt x="465251" y="975169"/>
                  </a:lnTo>
                  <a:lnTo>
                    <a:pt x="975169" y="465416"/>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4823069" y="6253338"/>
              <a:ext cx="206795" cy="206795"/>
            </a:xfrm>
            <a:prstGeom prst="rect">
              <a:avLst/>
            </a:prstGeom>
          </p:spPr>
        </p:pic>
      </p:grpSp>
      <p:grpSp>
        <p:nvGrpSpPr>
          <p:cNvPr id="12" name="object 12"/>
          <p:cNvGrpSpPr/>
          <p:nvPr/>
        </p:nvGrpSpPr>
        <p:grpSpPr>
          <a:xfrm>
            <a:off x="5484139" y="5117292"/>
            <a:ext cx="6301740" cy="1236980"/>
            <a:chOff x="5484139" y="5117292"/>
            <a:chExt cx="6301740" cy="1236980"/>
          </a:xfrm>
        </p:grpSpPr>
        <p:pic>
          <p:nvPicPr>
            <p:cNvPr id="13" name="object 13"/>
            <p:cNvPicPr/>
            <p:nvPr/>
          </p:nvPicPr>
          <p:blipFill>
            <a:blip r:embed="rId4" cstate="print"/>
            <a:stretch>
              <a:fillRect/>
            </a:stretch>
          </p:blipFill>
          <p:spPr>
            <a:xfrm>
              <a:off x="10445495" y="5833871"/>
              <a:ext cx="1002792" cy="347471"/>
            </a:xfrm>
            <a:prstGeom prst="rect">
              <a:avLst/>
            </a:prstGeom>
          </p:spPr>
        </p:pic>
        <p:sp>
          <p:nvSpPr>
            <p:cNvPr id="14" name="object 14"/>
            <p:cNvSpPr/>
            <p:nvPr/>
          </p:nvSpPr>
          <p:spPr>
            <a:xfrm>
              <a:off x="5484139" y="5117292"/>
              <a:ext cx="6301740" cy="1236980"/>
            </a:xfrm>
            <a:custGeom>
              <a:avLst/>
              <a:gdLst/>
              <a:ahLst/>
              <a:cxnLst/>
              <a:rect l="l" t="t" r="r" b="b"/>
              <a:pathLst>
                <a:path w="6301740" h="1236979">
                  <a:moveTo>
                    <a:pt x="6177939" y="0"/>
                  </a:moveTo>
                  <a:lnTo>
                    <a:pt x="123661" y="0"/>
                  </a:lnTo>
                  <a:lnTo>
                    <a:pt x="75526" y="9717"/>
                  </a:lnTo>
                  <a:lnTo>
                    <a:pt x="36219" y="36219"/>
                  </a:lnTo>
                  <a:lnTo>
                    <a:pt x="9717" y="75526"/>
                  </a:lnTo>
                  <a:lnTo>
                    <a:pt x="0" y="123661"/>
                  </a:lnTo>
                  <a:lnTo>
                    <a:pt x="0" y="1112954"/>
                  </a:lnTo>
                  <a:lnTo>
                    <a:pt x="9717" y="1161088"/>
                  </a:lnTo>
                  <a:lnTo>
                    <a:pt x="36219" y="1200396"/>
                  </a:lnTo>
                  <a:lnTo>
                    <a:pt x="75526" y="1226897"/>
                  </a:lnTo>
                  <a:lnTo>
                    <a:pt x="123661" y="1236615"/>
                  </a:lnTo>
                  <a:lnTo>
                    <a:pt x="6177939" y="1236615"/>
                  </a:lnTo>
                  <a:lnTo>
                    <a:pt x="6226073" y="1226897"/>
                  </a:lnTo>
                  <a:lnTo>
                    <a:pt x="6265380" y="1200396"/>
                  </a:lnTo>
                  <a:lnTo>
                    <a:pt x="6291882" y="1161088"/>
                  </a:lnTo>
                  <a:lnTo>
                    <a:pt x="6301600" y="1112954"/>
                  </a:lnTo>
                  <a:lnTo>
                    <a:pt x="6301600" y="123661"/>
                  </a:lnTo>
                  <a:lnTo>
                    <a:pt x="6291882" y="75526"/>
                  </a:lnTo>
                  <a:lnTo>
                    <a:pt x="6265380" y="36219"/>
                  </a:lnTo>
                  <a:lnTo>
                    <a:pt x="6226073" y="9717"/>
                  </a:lnTo>
                  <a:lnTo>
                    <a:pt x="6177939" y="0"/>
                  </a:lnTo>
                  <a:close/>
                </a:path>
              </a:pathLst>
            </a:custGeom>
            <a:solidFill>
              <a:srgbClr val="F2F2F2"/>
            </a:solidFill>
          </p:spPr>
          <p:txBody>
            <a:bodyPr wrap="square" lIns="0" tIns="0" rIns="0" bIns="0" rtlCol="0"/>
            <a:lstStyle/>
            <a:p>
              <a:endParaRPr/>
            </a:p>
          </p:txBody>
        </p:sp>
        <p:pic>
          <p:nvPicPr>
            <p:cNvPr id="15" name="object 15"/>
            <p:cNvPicPr/>
            <p:nvPr/>
          </p:nvPicPr>
          <p:blipFill>
            <a:blip r:embed="rId5" cstate="print"/>
            <a:stretch>
              <a:fillRect/>
            </a:stretch>
          </p:blipFill>
          <p:spPr>
            <a:xfrm>
              <a:off x="5855207" y="5394959"/>
              <a:ext cx="685799" cy="682751"/>
            </a:xfrm>
            <a:prstGeom prst="rect">
              <a:avLst/>
            </a:prstGeom>
          </p:spPr>
        </p:pic>
      </p:grpSp>
      <p:grpSp>
        <p:nvGrpSpPr>
          <p:cNvPr id="16" name="object 16"/>
          <p:cNvGrpSpPr/>
          <p:nvPr/>
        </p:nvGrpSpPr>
        <p:grpSpPr>
          <a:xfrm>
            <a:off x="5484139" y="479978"/>
            <a:ext cx="6301740" cy="1236980"/>
            <a:chOff x="5484139" y="479978"/>
            <a:chExt cx="6301740" cy="1236980"/>
          </a:xfrm>
        </p:grpSpPr>
        <p:sp>
          <p:nvSpPr>
            <p:cNvPr id="17" name="object 17"/>
            <p:cNvSpPr/>
            <p:nvPr/>
          </p:nvSpPr>
          <p:spPr>
            <a:xfrm>
              <a:off x="5484139" y="479978"/>
              <a:ext cx="6301740" cy="1236980"/>
            </a:xfrm>
            <a:custGeom>
              <a:avLst/>
              <a:gdLst/>
              <a:ahLst/>
              <a:cxnLst/>
              <a:rect l="l" t="t" r="r" b="b"/>
              <a:pathLst>
                <a:path w="6301740" h="1236980">
                  <a:moveTo>
                    <a:pt x="6177939" y="0"/>
                  </a:moveTo>
                  <a:lnTo>
                    <a:pt x="123661" y="0"/>
                  </a:lnTo>
                  <a:lnTo>
                    <a:pt x="75526" y="9718"/>
                  </a:lnTo>
                  <a:lnTo>
                    <a:pt x="36219" y="36219"/>
                  </a:lnTo>
                  <a:lnTo>
                    <a:pt x="9717" y="75527"/>
                  </a:lnTo>
                  <a:lnTo>
                    <a:pt x="0" y="123662"/>
                  </a:lnTo>
                  <a:lnTo>
                    <a:pt x="0" y="1112954"/>
                  </a:lnTo>
                  <a:lnTo>
                    <a:pt x="9717" y="1161089"/>
                  </a:lnTo>
                  <a:lnTo>
                    <a:pt x="36219" y="1200396"/>
                  </a:lnTo>
                  <a:lnTo>
                    <a:pt x="75526" y="1226898"/>
                  </a:lnTo>
                  <a:lnTo>
                    <a:pt x="123661" y="1236616"/>
                  </a:lnTo>
                  <a:lnTo>
                    <a:pt x="6177939" y="1236616"/>
                  </a:lnTo>
                  <a:lnTo>
                    <a:pt x="6226073" y="1226898"/>
                  </a:lnTo>
                  <a:lnTo>
                    <a:pt x="6265380" y="1200396"/>
                  </a:lnTo>
                  <a:lnTo>
                    <a:pt x="6291882" y="1161089"/>
                  </a:lnTo>
                  <a:lnTo>
                    <a:pt x="6301600" y="1112954"/>
                  </a:lnTo>
                  <a:lnTo>
                    <a:pt x="6301600" y="123662"/>
                  </a:lnTo>
                  <a:lnTo>
                    <a:pt x="6291882" y="75527"/>
                  </a:lnTo>
                  <a:lnTo>
                    <a:pt x="6265380" y="36219"/>
                  </a:lnTo>
                  <a:lnTo>
                    <a:pt x="6226073" y="9718"/>
                  </a:lnTo>
                  <a:lnTo>
                    <a:pt x="6177939" y="0"/>
                  </a:lnTo>
                  <a:close/>
                </a:path>
              </a:pathLst>
            </a:custGeom>
            <a:solidFill>
              <a:srgbClr val="F2F2F2"/>
            </a:solidFill>
          </p:spPr>
          <p:txBody>
            <a:bodyPr wrap="square" lIns="0" tIns="0" rIns="0" bIns="0" rtlCol="0"/>
            <a:lstStyle/>
            <a:p>
              <a:endParaRPr/>
            </a:p>
          </p:txBody>
        </p:sp>
        <p:pic>
          <p:nvPicPr>
            <p:cNvPr id="18" name="object 18"/>
            <p:cNvPicPr/>
            <p:nvPr/>
          </p:nvPicPr>
          <p:blipFill>
            <a:blip r:embed="rId6" cstate="print"/>
            <a:stretch>
              <a:fillRect/>
            </a:stretch>
          </p:blipFill>
          <p:spPr>
            <a:xfrm>
              <a:off x="5855207" y="755903"/>
              <a:ext cx="685799" cy="682751"/>
            </a:xfrm>
            <a:prstGeom prst="rect">
              <a:avLst/>
            </a:prstGeom>
          </p:spPr>
        </p:pic>
      </p:grpSp>
      <p:sp>
        <p:nvSpPr>
          <p:cNvPr id="19" name="object 19"/>
          <p:cNvSpPr txBox="1">
            <a:spLocks noGrp="1"/>
          </p:cNvSpPr>
          <p:nvPr>
            <p:ph type="title"/>
          </p:nvPr>
        </p:nvSpPr>
        <p:spPr>
          <a:prstGeom prst="rect">
            <a:avLst/>
          </a:prstGeom>
        </p:spPr>
        <p:txBody>
          <a:bodyPr vert="horz" wrap="square" lIns="0" tIns="368299" rIns="0" bIns="0" rtlCol="0">
            <a:spAutoFit/>
          </a:bodyPr>
          <a:lstStyle/>
          <a:p>
            <a:pPr marL="6195695" marR="5080">
              <a:lnSpc>
                <a:spcPts val="2400"/>
              </a:lnSpc>
              <a:spcBef>
                <a:spcPts val="380"/>
              </a:spcBef>
            </a:pPr>
            <a:r>
              <a:rPr sz="2200" dirty="0"/>
              <a:t>This</a:t>
            </a:r>
            <a:r>
              <a:rPr sz="2200" spc="-35" dirty="0"/>
              <a:t> </a:t>
            </a:r>
            <a:r>
              <a:rPr sz="2200" dirty="0"/>
              <a:t>brings</a:t>
            </a:r>
            <a:r>
              <a:rPr sz="2200" spc="-30" dirty="0"/>
              <a:t> </a:t>
            </a:r>
            <a:r>
              <a:rPr sz="2200" dirty="0"/>
              <a:t>down</a:t>
            </a:r>
            <a:r>
              <a:rPr sz="2200" spc="-40" dirty="0"/>
              <a:t> </a:t>
            </a:r>
            <a:r>
              <a:rPr sz="2200" dirty="0"/>
              <a:t>cost</a:t>
            </a:r>
            <a:r>
              <a:rPr sz="2200" spc="-30" dirty="0"/>
              <a:t> </a:t>
            </a:r>
            <a:r>
              <a:rPr sz="2200" dirty="0"/>
              <a:t>of</a:t>
            </a:r>
            <a:r>
              <a:rPr sz="2200" spc="-30" dirty="0"/>
              <a:t> </a:t>
            </a:r>
            <a:r>
              <a:rPr sz="2200" spc="-10" dirty="0"/>
              <a:t>customer acquisition</a:t>
            </a:r>
            <a:endParaRPr sz="2200"/>
          </a:p>
        </p:txBody>
      </p:sp>
      <p:grpSp>
        <p:nvGrpSpPr>
          <p:cNvPr id="20" name="object 20"/>
          <p:cNvGrpSpPr/>
          <p:nvPr/>
        </p:nvGrpSpPr>
        <p:grpSpPr>
          <a:xfrm>
            <a:off x="5484139" y="2025750"/>
            <a:ext cx="6301740" cy="1236980"/>
            <a:chOff x="5484139" y="2025750"/>
            <a:chExt cx="6301740" cy="1236980"/>
          </a:xfrm>
        </p:grpSpPr>
        <p:sp>
          <p:nvSpPr>
            <p:cNvPr id="21" name="object 21"/>
            <p:cNvSpPr/>
            <p:nvPr/>
          </p:nvSpPr>
          <p:spPr>
            <a:xfrm>
              <a:off x="5484139" y="2025750"/>
              <a:ext cx="6301740" cy="1236980"/>
            </a:xfrm>
            <a:custGeom>
              <a:avLst/>
              <a:gdLst/>
              <a:ahLst/>
              <a:cxnLst/>
              <a:rect l="l" t="t" r="r" b="b"/>
              <a:pathLst>
                <a:path w="6301740" h="1236979">
                  <a:moveTo>
                    <a:pt x="6177939" y="0"/>
                  </a:moveTo>
                  <a:lnTo>
                    <a:pt x="123661" y="0"/>
                  </a:lnTo>
                  <a:lnTo>
                    <a:pt x="75526" y="9717"/>
                  </a:lnTo>
                  <a:lnTo>
                    <a:pt x="36219" y="36219"/>
                  </a:lnTo>
                  <a:lnTo>
                    <a:pt x="9717" y="75526"/>
                  </a:lnTo>
                  <a:lnTo>
                    <a:pt x="0" y="123661"/>
                  </a:lnTo>
                  <a:lnTo>
                    <a:pt x="0" y="1112954"/>
                  </a:lnTo>
                  <a:lnTo>
                    <a:pt x="9717" y="1161088"/>
                  </a:lnTo>
                  <a:lnTo>
                    <a:pt x="36219" y="1200395"/>
                  </a:lnTo>
                  <a:lnTo>
                    <a:pt x="75526" y="1226897"/>
                  </a:lnTo>
                  <a:lnTo>
                    <a:pt x="123661" y="1236615"/>
                  </a:lnTo>
                  <a:lnTo>
                    <a:pt x="6177939" y="1236615"/>
                  </a:lnTo>
                  <a:lnTo>
                    <a:pt x="6226073" y="1226897"/>
                  </a:lnTo>
                  <a:lnTo>
                    <a:pt x="6265380" y="1200395"/>
                  </a:lnTo>
                  <a:lnTo>
                    <a:pt x="6291882" y="1161088"/>
                  </a:lnTo>
                  <a:lnTo>
                    <a:pt x="6301600" y="1112954"/>
                  </a:lnTo>
                  <a:lnTo>
                    <a:pt x="6301600" y="123661"/>
                  </a:lnTo>
                  <a:lnTo>
                    <a:pt x="6291882" y="75526"/>
                  </a:lnTo>
                  <a:lnTo>
                    <a:pt x="6265380" y="36219"/>
                  </a:lnTo>
                  <a:lnTo>
                    <a:pt x="6226073" y="9717"/>
                  </a:lnTo>
                  <a:lnTo>
                    <a:pt x="6177939" y="0"/>
                  </a:lnTo>
                  <a:close/>
                </a:path>
              </a:pathLst>
            </a:custGeom>
            <a:solidFill>
              <a:srgbClr val="F2F2F2"/>
            </a:solidFill>
          </p:spPr>
          <p:txBody>
            <a:bodyPr wrap="square" lIns="0" tIns="0" rIns="0" bIns="0" rtlCol="0"/>
            <a:lstStyle/>
            <a:p>
              <a:endParaRPr/>
            </a:p>
          </p:txBody>
        </p:sp>
        <p:pic>
          <p:nvPicPr>
            <p:cNvPr id="22" name="object 22"/>
            <p:cNvPicPr/>
            <p:nvPr/>
          </p:nvPicPr>
          <p:blipFill>
            <a:blip r:embed="rId7" cstate="print"/>
            <a:stretch>
              <a:fillRect/>
            </a:stretch>
          </p:blipFill>
          <p:spPr>
            <a:xfrm>
              <a:off x="5855207" y="2301240"/>
              <a:ext cx="685799" cy="685800"/>
            </a:xfrm>
            <a:prstGeom prst="rect">
              <a:avLst/>
            </a:prstGeom>
          </p:spPr>
        </p:pic>
      </p:grpSp>
      <p:sp>
        <p:nvSpPr>
          <p:cNvPr id="23" name="object 23"/>
          <p:cNvSpPr txBox="1"/>
          <p:nvPr/>
        </p:nvSpPr>
        <p:spPr>
          <a:xfrm>
            <a:off x="7030605" y="2277364"/>
            <a:ext cx="4628515" cy="665480"/>
          </a:xfrm>
          <a:prstGeom prst="rect">
            <a:avLst/>
          </a:prstGeom>
        </p:spPr>
        <p:txBody>
          <a:bodyPr vert="horz" wrap="square" lIns="0" tIns="48260" rIns="0" bIns="0" rtlCol="0">
            <a:spAutoFit/>
          </a:bodyPr>
          <a:lstStyle/>
          <a:p>
            <a:pPr marL="12700" marR="5080">
              <a:lnSpc>
                <a:spcPts val="2400"/>
              </a:lnSpc>
              <a:spcBef>
                <a:spcPts val="380"/>
              </a:spcBef>
            </a:pPr>
            <a:r>
              <a:rPr sz="2200" dirty="0">
                <a:latin typeface="Calibri"/>
                <a:cs typeface="Calibri"/>
              </a:rPr>
              <a:t>Critical</a:t>
            </a:r>
            <a:r>
              <a:rPr sz="2200" spc="-55" dirty="0">
                <a:latin typeface="Calibri"/>
                <a:cs typeface="Calibri"/>
              </a:rPr>
              <a:t> </a:t>
            </a:r>
            <a:r>
              <a:rPr sz="2200" dirty="0">
                <a:latin typeface="Calibri"/>
                <a:cs typeface="Calibri"/>
              </a:rPr>
              <a:t>in</a:t>
            </a:r>
            <a:r>
              <a:rPr sz="2200" spc="-55" dirty="0">
                <a:latin typeface="Calibri"/>
                <a:cs typeface="Calibri"/>
              </a:rPr>
              <a:t> </a:t>
            </a:r>
            <a:r>
              <a:rPr sz="2200" dirty="0">
                <a:latin typeface="Calibri"/>
                <a:cs typeface="Calibri"/>
              </a:rPr>
              <a:t>driving</a:t>
            </a:r>
            <a:r>
              <a:rPr sz="2200" spc="-45" dirty="0">
                <a:latin typeface="Calibri"/>
                <a:cs typeface="Calibri"/>
              </a:rPr>
              <a:t> </a:t>
            </a:r>
            <a:r>
              <a:rPr sz="2200" dirty="0">
                <a:latin typeface="Calibri"/>
                <a:cs typeface="Calibri"/>
              </a:rPr>
              <a:t>profitability</a:t>
            </a:r>
            <a:r>
              <a:rPr sz="2200" spc="-45" dirty="0">
                <a:latin typeface="Calibri"/>
                <a:cs typeface="Calibri"/>
              </a:rPr>
              <a:t> </a:t>
            </a:r>
            <a:r>
              <a:rPr sz="2200" dirty="0">
                <a:latin typeface="Calibri"/>
                <a:cs typeface="Calibri"/>
              </a:rPr>
              <a:t>and</a:t>
            </a:r>
            <a:r>
              <a:rPr sz="2200" spc="-55" dirty="0">
                <a:latin typeface="Calibri"/>
                <a:cs typeface="Calibri"/>
              </a:rPr>
              <a:t> </a:t>
            </a:r>
            <a:r>
              <a:rPr sz="2200" spc="-10" dirty="0">
                <a:latin typeface="Calibri"/>
                <a:cs typeface="Calibri"/>
              </a:rPr>
              <a:t>driving </a:t>
            </a:r>
            <a:r>
              <a:rPr sz="2200" dirty="0">
                <a:latin typeface="Calibri"/>
                <a:cs typeface="Calibri"/>
              </a:rPr>
              <a:t>market</a:t>
            </a:r>
            <a:r>
              <a:rPr sz="2200" spc="-70" dirty="0">
                <a:latin typeface="Calibri"/>
                <a:cs typeface="Calibri"/>
              </a:rPr>
              <a:t> </a:t>
            </a:r>
            <a:r>
              <a:rPr sz="2200" spc="-20" dirty="0">
                <a:latin typeface="Calibri"/>
                <a:cs typeface="Calibri"/>
              </a:rPr>
              <a:t>share</a:t>
            </a:r>
            <a:endParaRPr sz="2200">
              <a:latin typeface="Calibri"/>
              <a:cs typeface="Calibri"/>
            </a:endParaRPr>
          </a:p>
        </p:txBody>
      </p:sp>
      <p:grpSp>
        <p:nvGrpSpPr>
          <p:cNvPr id="24" name="object 24"/>
          <p:cNvGrpSpPr/>
          <p:nvPr/>
        </p:nvGrpSpPr>
        <p:grpSpPr>
          <a:xfrm>
            <a:off x="5484139" y="3571520"/>
            <a:ext cx="6301740" cy="1236980"/>
            <a:chOff x="5484139" y="3571520"/>
            <a:chExt cx="6301740" cy="1236980"/>
          </a:xfrm>
        </p:grpSpPr>
        <p:sp>
          <p:nvSpPr>
            <p:cNvPr id="25" name="object 25"/>
            <p:cNvSpPr/>
            <p:nvPr/>
          </p:nvSpPr>
          <p:spPr>
            <a:xfrm>
              <a:off x="5484139" y="3571520"/>
              <a:ext cx="6301740" cy="1236980"/>
            </a:xfrm>
            <a:custGeom>
              <a:avLst/>
              <a:gdLst/>
              <a:ahLst/>
              <a:cxnLst/>
              <a:rect l="l" t="t" r="r" b="b"/>
              <a:pathLst>
                <a:path w="6301740" h="1236979">
                  <a:moveTo>
                    <a:pt x="6177939" y="0"/>
                  </a:moveTo>
                  <a:lnTo>
                    <a:pt x="123661" y="0"/>
                  </a:lnTo>
                  <a:lnTo>
                    <a:pt x="75526" y="9718"/>
                  </a:lnTo>
                  <a:lnTo>
                    <a:pt x="36219" y="36219"/>
                  </a:lnTo>
                  <a:lnTo>
                    <a:pt x="9717" y="75527"/>
                  </a:lnTo>
                  <a:lnTo>
                    <a:pt x="0" y="123662"/>
                  </a:lnTo>
                  <a:lnTo>
                    <a:pt x="0" y="1112954"/>
                  </a:lnTo>
                  <a:lnTo>
                    <a:pt x="9717" y="1161089"/>
                  </a:lnTo>
                  <a:lnTo>
                    <a:pt x="36219" y="1200396"/>
                  </a:lnTo>
                  <a:lnTo>
                    <a:pt x="75526" y="1226898"/>
                  </a:lnTo>
                  <a:lnTo>
                    <a:pt x="123661" y="1236616"/>
                  </a:lnTo>
                  <a:lnTo>
                    <a:pt x="6177939" y="1236616"/>
                  </a:lnTo>
                  <a:lnTo>
                    <a:pt x="6226073" y="1226898"/>
                  </a:lnTo>
                  <a:lnTo>
                    <a:pt x="6265380" y="1200396"/>
                  </a:lnTo>
                  <a:lnTo>
                    <a:pt x="6291882" y="1161089"/>
                  </a:lnTo>
                  <a:lnTo>
                    <a:pt x="6301600" y="1112954"/>
                  </a:lnTo>
                  <a:lnTo>
                    <a:pt x="6301600" y="123662"/>
                  </a:lnTo>
                  <a:lnTo>
                    <a:pt x="6291882" y="75527"/>
                  </a:lnTo>
                  <a:lnTo>
                    <a:pt x="6265380" y="36219"/>
                  </a:lnTo>
                  <a:lnTo>
                    <a:pt x="6226073" y="9718"/>
                  </a:lnTo>
                  <a:lnTo>
                    <a:pt x="6177939" y="0"/>
                  </a:lnTo>
                  <a:close/>
                </a:path>
              </a:pathLst>
            </a:custGeom>
            <a:solidFill>
              <a:srgbClr val="F2F2F2"/>
            </a:solidFill>
          </p:spPr>
          <p:txBody>
            <a:bodyPr wrap="square" lIns="0" tIns="0" rIns="0" bIns="0" rtlCol="0"/>
            <a:lstStyle/>
            <a:p>
              <a:endParaRPr/>
            </a:p>
          </p:txBody>
        </p:sp>
        <p:pic>
          <p:nvPicPr>
            <p:cNvPr id="26" name="object 26"/>
            <p:cNvPicPr/>
            <p:nvPr/>
          </p:nvPicPr>
          <p:blipFill>
            <a:blip r:embed="rId8" cstate="print"/>
            <a:stretch>
              <a:fillRect/>
            </a:stretch>
          </p:blipFill>
          <p:spPr>
            <a:xfrm>
              <a:off x="5855207" y="3849624"/>
              <a:ext cx="685799" cy="682751"/>
            </a:xfrm>
            <a:prstGeom prst="rect">
              <a:avLst/>
            </a:prstGeom>
          </p:spPr>
        </p:pic>
      </p:grpSp>
      <p:sp>
        <p:nvSpPr>
          <p:cNvPr id="27" name="object 27"/>
          <p:cNvSpPr txBox="1"/>
          <p:nvPr/>
        </p:nvSpPr>
        <p:spPr>
          <a:xfrm>
            <a:off x="7030605" y="3825748"/>
            <a:ext cx="4336415" cy="665480"/>
          </a:xfrm>
          <a:prstGeom prst="rect">
            <a:avLst/>
          </a:prstGeom>
        </p:spPr>
        <p:txBody>
          <a:bodyPr vert="horz" wrap="square" lIns="0" tIns="48260" rIns="0" bIns="0" rtlCol="0">
            <a:spAutoFit/>
          </a:bodyPr>
          <a:lstStyle/>
          <a:p>
            <a:pPr marL="12700" marR="5080">
              <a:lnSpc>
                <a:spcPts val="2400"/>
              </a:lnSpc>
              <a:spcBef>
                <a:spcPts val="380"/>
              </a:spcBef>
            </a:pPr>
            <a:r>
              <a:rPr sz="2200" dirty="0">
                <a:latin typeface="Calibri"/>
                <a:cs typeface="Calibri"/>
              </a:rPr>
              <a:t>How</a:t>
            </a:r>
            <a:r>
              <a:rPr sz="2200" spc="-35" dirty="0">
                <a:latin typeface="Calibri"/>
                <a:cs typeface="Calibri"/>
              </a:rPr>
              <a:t> </a:t>
            </a:r>
            <a:r>
              <a:rPr sz="2200" dirty="0">
                <a:latin typeface="Calibri"/>
                <a:cs typeface="Calibri"/>
              </a:rPr>
              <a:t>can</a:t>
            </a:r>
            <a:r>
              <a:rPr sz="2200" spc="-35" dirty="0">
                <a:latin typeface="Calibri"/>
                <a:cs typeface="Calibri"/>
              </a:rPr>
              <a:t> </a:t>
            </a:r>
            <a:r>
              <a:rPr sz="2200" dirty="0">
                <a:latin typeface="Calibri"/>
                <a:cs typeface="Calibri"/>
              </a:rPr>
              <a:t>you</a:t>
            </a:r>
            <a:r>
              <a:rPr sz="2200" spc="-35" dirty="0">
                <a:latin typeface="Calibri"/>
                <a:cs typeface="Calibri"/>
              </a:rPr>
              <a:t> </a:t>
            </a:r>
            <a:r>
              <a:rPr sz="2200" dirty="0">
                <a:latin typeface="Calibri"/>
                <a:cs typeface="Calibri"/>
              </a:rPr>
              <a:t>make</a:t>
            </a:r>
            <a:r>
              <a:rPr sz="2200" spc="-30" dirty="0">
                <a:latin typeface="Calibri"/>
                <a:cs typeface="Calibri"/>
              </a:rPr>
              <a:t> </a:t>
            </a:r>
            <a:r>
              <a:rPr sz="2200" dirty="0">
                <a:latin typeface="Calibri"/>
                <a:cs typeface="Calibri"/>
              </a:rPr>
              <a:t>it</a:t>
            </a:r>
            <a:r>
              <a:rPr sz="2200" spc="-30" dirty="0">
                <a:latin typeface="Calibri"/>
                <a:cs typeface="Calibri"/>
              </a:rPr>
              <a:t> </a:t>
            </a:r>
            <a:r>
              <a:rPr sz="2200" dirty="0">
                <a:latin typeface="Calibri"/>
                <a:cs typeface="Calibri"/>
              </a:rPr>
              <a:t>easy</a:t>
            </a:r>
            <a:r>
              <a:rPr sz="2200" spc="-30" dirty="0">
                <a:latin typeface="Calibri"/>
                <a:cs typeface="Calibri"/>
              </a:rPr>
              <a:t> </a:t>
            </a:r>
            <a:r>
              <a:rPr sz="2200" dirty="0">
                <a:latin typeface="Calibri"/>
                <a:cs typeface="Calibri"/>
              </a:rPr>
              <a:t>for</a:t>
            </a:r>
            <a:r>
              <a:rPr sz="2200" spc="-35" dirty="0">
                <a:latin typeface="Calibri"/>
                <a:cs typeface="Calibri"/>
              </a:rPr>
              <a:t> </a:t>
            </a:r>
            <a:r>
              <a:rPr sz="2200" dirty="0">
                <a:latin typeface="Calibri"/>
                <a:cs typeface="Calibri"/>
              </a:rPr>
              <a:t>them</a:t>
            </a:r>
            <a:r>
              <a:rPr sz="2200" spc="-25" dirty="0">
                <a:latin typeface="Calibri"/>
                <a:cs typeface="Calibri"/>
              </a:rPr>
              <a:t> to </a:t>
            </a:r>
            <a:r>
              <a:rPr sz="2200" dirty="0">
                <a:latin typeface="Calibri"/>
                <a:cs typeface="Calibri"/>
              </a:rPr>
              <a:t>tell</a:t>
            </a:r>
            <a:r>
              <a:rPr sz="2200" spc="-25" dirty="0">
                <a:latin typeface="Calibri"/>
                <a:cs typeface="Calibri"/>
              </a:rPr>
              <a:t> </a:t>
            </a:r>
            <a:r>
              <a:rPr sz="2200" spc="-10" dirty="0">
                <a:latin typeface="Calibri"/>
                <a:cs typeface="Calibri"/>
              </a:rPr>
              <a:t>others?</a:t>
            </a:r>
            <a:endParaRPr sz="2200">
              <a:latin typeface="Calibri"/>
              <a:cs typeface="Calibri"/>
            </a:endParaRPr>
          </a:p>
        </p:txBody>
      </p:sp>
      <p:sp>
        <p:nvSpPr>
          <p:cNvPr id="28" name="object 28"/>
          <p:cNvSpPr txBox="1"/>
          <p:nvPr/>
        </p:nvSpPr>
        <p:spPr>
          <a:xfrm>
            <a:off x="7030605" y="5520435"/>
            <a:ext cx="1403350" cy="360680"/>
          </a:xfrm>
          <a:prstGeom prst="rect">
            <a:avLst/>
          </a:prstGeom>
        </p:spPr>
        <p:txBody>
          <a:bodyPr vert="horz" wrap="square" lIns="0" tIns="12700" rIns="0" bIns="0" rtlCol="0">
            <a:spAutoFit/>
          </a:bodyPr>
          <a:lstStyle/>
          <a:p>
            <a:pPr marL="12700">
              <a:lnSpc>
                <a:spcPct val="100000"/>
              </a:lnSpc>
              <a:spcBef>
                <a:spcPts val="100"/>
              </a:spcBef>
            </a:pPr>
            <a:r>
              <a:rPr sz="2200" dirty="0">
                <a:latin typeface="Calibri"/>
                <a:cs typeface="Calibri"/>
              </a:rPr>
              <a:t>Apple/</a:t>
            </a:r>
            <a:r>
              <a:rPr sz="2200" spc="-40" dirty="0">
                <a:latin typeface="Calibri"/>
                <a:cs typeface="Calibri"/>
              </a:rPr>
              <a:t> </a:t>
            </a:r>
            <a:r>
              <a:rPr sz="2200" spc="-20" dirty="0">
                <a:latin typeface="Calibri"/>
                <a:cs typeface="Calibri"/>
              </a:rPr>
              <a:t>Bose</a:t>
            </a:r>
            <a:endParaRPr sz="22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2368295"/>
            <a:ext cx="8677656" cy="4489704"/>
          </a:xfrm>
          <a:prstGeom prst="rect">
            <a:avLst/>
          </a:prstGeom>
        </p:spPr>
      </p:pic>
      <p:sp>
        <p:nvSpPr>
          <p:cNvPr id="3" name="object 3"/>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sz="3600" b="1" dirty="0">
                <a:solidFill>
                  <a:srgbClr val="3E3E3E"/>
                </a:solidFill>
                <a:latin typeface="Arial"/>
                <a:cs typeface="Arial"/>
              </a:rPr>
              <a:t>Customer</a:t>
            </a:r>
            <a:r>
              <a:rPr sz="3600" b="1" spc="-20" dirty="0">
                <a:solidFill>
                  <a:srgbClr val="3E3E3E"/>
                </a:solidFill>
                <a:latin typeface="Arial"/>
                <a:cs typeface="Arial"/>
              </a:rPr>
              <a:t> </a:t>
            </a:r>
            <a:r>
              <a:rPr sz="3600" b="1" spc="-10" dirty="0">
                <a:solidFill>
                  <a:srgbClr val="3E3E3E"/>
                </a:solidFill>
                <a:latin typeface="Arial"/>
                <a:cs typeface="Arial"/>
              </a:rPr>
              <a:t>Discovery!</a:t>
            </a:r>
            <a:endParaRPr sz="3600">
              <a:latin typeface="Arial"/>
              <a:cs typeface="Arial"/>
            </a:endParaRPr>
          </a:p>
        </p:txBody>
      </p:sp>
      <p:sp>
        <p:nvSpPr>
          <p:cNvPr id="4" name="object 4"/>
          <p:cNvSpPr txBox="1"/>
          <p:nvPr/>
        </p:nvSpPr>
        <p:spPr>
          <a:xfrm>
            <a:off x="6484691" y="3330955"/>
            <a:ext cx="4139565" cy="1068070"/>
          </a:xfrm>
          <a:prstGeom prst="rect">
            <a:avLst/>
          </a:prstGeom>
        </p:spPr>
        <p:txBody>
          <a:bodyPr vert="horz" wrap="square" lIns="0" tIns="74295" rIns="0" bIns="0" rtlCol="0">
            <a:spAutoFit/>
          </a:bodyPr>
          <a:lstStyle/>
          <a:p>
            <a:pPr marL="12700" marR="5080">
              <a:lnSpc>
                <a:spcPts val="3890"/>
              </a:lnSpc>
              <a:spcBef>
                <a:spcPts val="585"/>
              </a:spcBef>
            </a:pPr>
            <a:r>
              <a:rPr sz="3600" b="1" dirty="0">
                <a:solidFill>
                  <a:srgbClr val="3E3E3E"/>
                </a:solidFill>
                <a:latin typeface="Arial"/>
                <a:cs typeface="Arial"/>
              </a:rPr>
              <a:t>The</a:t>
            </a:r>
            <a:r>
              <a:rPr sz="3600" b="1" spc="-35" dirty="0">
                <a:solidFill>
                  <a:srgbClr val="3E3E3E"/>
                </a:solidFill>
                <a:latin typeface="Arial"/>
                <a:cs typeface="Arial"/>
              </a:rPr>
              <a:t> </a:t>
            </a:r>
            <a:r>
              <a:rPr sz="3600" b="1" dirty="0">
                <a:solidFill>
                  <a:srgbClr val="3E3E3E"/>
                </a:solidFill>
                <a:latin typeface="Arial"/>
                <a:cs typeface="Arial"/>
              </a:rPr>
              <a:t>path</a:t>
            </a:r>
            <a:r>
              <a:rPr sz="3600" b="1" spc="-30" dirty="0">
                <a:solidFill>
                  <a:srgbClr val="3E3E3E"/>
                </a:solidFill>
                <a:latin typeface="Arial"/>
                <a:cs typeface="Arial"/>
              </a:rPr>
              <a:t> </a:t>
            </a:r>
            <a:r>
              <a:rPr sz="3600" b="1" dirty="0">
                <a:solidFill>
                  <a:srgbClr val="3E3E3E"/>
                </a:solidFill>
                <a:latin typeface="Arial"/>
                <a:cs typeface="Arial"/>
              </a:rPr>
              <a:t>to</a:t>
            </a:r>
            <a:r>
              <a:rPr sz="3600" b="1" spc="-30" dirty="0">
                <a:solidFill>
                  <a:srgbClr val="3E3E3E"/>
                </a:solidFill>
                <a:latin typeface="Arial"/>
                <a:cs typeface="Arial"/>
              </a:rPr>
              <a:t> </a:t>
            </a:r>
            <a:r>
              <a:rPr sz="3600" b="1" spc="-10" dirty="0">
                <a:solidFill>
                  <a:srgbClr val="3E3E3E"/>
                </a:solidFill>
                <a:latin typeface="Arial"/>
                <a:cs typeface="Arial"/>
              </a:rPr>
              <a:t>getting </a:t>
            </a:r>
            <a:r>
              <a:rPr sz="3600" b="1" dirty="0">
                <a:solidFill>
                  <a:srgbClr val="3E3E3E"/>
                </a:solidFill>
                <a:latin typeface="Arial"/>
                <a:cs typeface="Arial"/>
              </a:rPr>
              <a:t>all</a:t>
            </a:r>
            <a:r>
              <a:rPr sz="3600" b="1" spc="-25" dirty="0">
                <a:solidFill>
                  <a:srgbClr val="3E3E3E"/>
                </a:solidFill>
                <a:latin typeface="Arial"/>
                <a:cs typeface="Arial"/>
              </a:rPr>
              <a:t> </a:t>
            </a:r>
            <a:r>
              <a:rPr sz="3600" b="1" dirty="0">
                <a:solidFill>
                  <a:srgbClr val="3E3E3E"/>
                </a:solidFill>
                <a:latin typeface="Arial"/>
                <a:cs typeface="Arial"/>
              </a:rPr>
              <a:t>your</a:t>
            </a:r>
            <a:r>
              <a:rPr sz="3600" b="1" spc="-25" dirty="0">
                <a:solidFill>
                  <a:srgbClr val="3E3E3E"/>
                </a:solidFill>
                <a:latin typeface="Arial"/>
                <a:cs typeface="Arial"/>
              </a:rPr>
              <a:t> </a:t>
            </a:r>
            <a:r>
              <a:rPr sz="3600" b="1" spc="-10" dirty="0">
                <a:solidFill>
                  <a:srgbClr val="3E3E3E"/>
                </a:solidFill>
                <a:latin typeface="Arial"/>
                <a:cs typeface="Arial"/>
              </a:rPr>
              <a:t>answers.</a:t>
            </a:r>
            <a:endParaRPr sz="3600">
              <a:latin typeface="Arial"/>
              <a:cs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1642" y="1680972"/>
            <a:ext cx="3088005" cy="3110230"/>
          </a:xfrm>
          <a:prstGeom prst="rect">
            <a:avLst/>
          </a:prstGeom>
        </p:spPr>
        <p:txBody>
          <a:bodyPr vert="horz" wrap="square" lIns="0" tIns="12700" rIns="0" bIns="0" rtlCol="0">
            <a:spAutoFit/>
          </a:bodyPr>
          <a:lstStyle/>
          <a:p>
            <a:pPr marL="12700">
              <a:lnSpc>
                <a:spcPct val="100000"/>
              </a:lnSpc>
              <a:spcBef>
                <a:spcPts val="100"/>
              </a:spcBef>
            </a:pPr>
            <a:r>
              <a:rPr sz="4400" spc="-20" dirty="0">
                <a:latin typeface="Calibri"/>
                <a:cs typeface="Calibri"/>
              </a:rPr>
              <a:t>Why?</a:t>
            </a:r>
            <a:endParaRPr sz="4400">
              <a:latin typeface="Calibri"/>
              <a:cs typeface="Calibri"/>
            </a:endParaRPr>
          </a:p>
          <a:p>
            <a:pPr marL="12700" marR="5080">
              <a:lnSpc>
                <a:spcPct val="90000"/>
              </a:lnSpc>
              <a:spcBef>
                <a:spcPts val="4750"/>
              </a:spcBef>
            </a:pPr>
            <a:r>
              <a:rPr sz="4400" dirty="0">
                <a:latin typeface="Calibri"/>
                <a:cs typeface="Calibri"/>
              </a:rPr>
              <a:t>Why</a:t>
            </a:r>
            <a:r>
              <a:rPr sz="4400" spc="-40" dirty="0">
                <a:latin typeface="Calibri"/>
                <a:cs typeface="Calibri"/>
              </a:rPr>
              <a:t> </a:t>
            </a:r>
            <a:r>
              <a:rPr sz="4400" dirty="0">
                <a:latin typeface="Calibri"/>
                <a:cs typeface="Calibri"/>
              </a:rPr>
              <a:t>do</a:t>
            </a:r>
            <a:r>
              <a:rPr sz="4400" spc="-30" dirty="0">
                <a:latin typeface="Calibri"/>
                <a:cs typeface="Calibri"/>
              </a:rPr>
              <a:t> </a:t>
            </a:r>
            <a:r>
              <a:rPr sz="4400" spc="-25" dirty="0">
                <a:latin typeface="Calibri"/>
                <a:cs typeface="Calibri"/>
              </a:rPr>
              <a:t>we </a:t>
            </a:r>
            <a:r>
              <a:rPr sz="4400" dirty="0">
                <a:latin typeface="Calibri"/>
                <a:cs typeface="Calibri"/>
              </a:rPr>
              <a:t>put</a:t>
            </a:r>
            <a:r>
              <a:rPr sz="4400" spc="-60" dirty="0">
                <a:latin typeface="Calibri"/>
                <a:cs typeface="Calibri"/>
              </a:rPr>
              <a:t> </a:t>
            </a:r>
            <a:r>
              <a:rPr sz="4400" spc="-10" dirty="0">
                <a:latin typeface="Calibri"/>
                <a:cs typeface="Calibri"/>
              </a:rPr>
              <a:t>ourselves </a:t>
            </a:r>
            <a:r>
              <a:rPr sz="4400" dirty="0">
                <a:latin typeface="Calibri"/>
                <a:cs typeface="Calibri"/>
              </a:rPr>
              <a:t>through</a:t>
            </a:r>
            <a:r>
              <a:rPr sz="4400" spc="-170" dirty="0">
                <a:latin typeface="Calibri"/>
                <a:cs typeface="Calibri"/>
              </a:rPr>
              <a:t> </a:t>
            </a:r>
            <a:r>
              <a:rPr sz="4400" spc="-20" dirty="0">
                <a:latin typeface="Calibri"/>
                <a:cs typeface="Calibri"/>
              </a:rPr>
              <a:t>this?</a:t>
            </a:r>
            <a:endParaRPr sz="4400">
              <a:latin typeface="Calibri"/>
              <a:cs typeface="Calibri"/>
            </a:endParaRPr>
          </a:p>
        </p:txBody>
      </p:sp>
      <p:grpSp>
        <p:nvGrpSpPr>
          <p:cNvPr id="3" name="object 3"/>
          <p:cNvGrpSpPr/>
          <p:nvPr/>
        </p:nvGrpSpPr>
        <p:grpSpPr>
          <a:xfrm>
            <a:off x="5376862" y="707006"/>
            <a:ext cx="6172200" cy="1093470"/>
            <a:chOff x="5376862" y="707006"/>
            <a:chExt cx="6172200" cy="1093470"/>
          </a:xfrm>
        </p:grpSpPr>
        <p:sp>
          <p:nvSpPr>
            <p:cNvPr id="4" name="object 4"/>
            <p:cNvSpPr/>
            <p:nvPr/>
          </p:nvSpPr>
          <p:spPr>
            <a:xfrm>
              <a:off x="5376862" y="707006"/>
              <a:ext cx="6172200" cy="1093470"/>
            </a:xfrm>
            <a:custGeom>
              <a:avLst/>
              <a:gdLst/>
              <a:ahLst/>
              <a:cxnLst/>
              <a:rect l="l" t="t" r="r" b="b"/>
              <a:pathLst>
                <a:path w="6172200" h="1093470">
                  <a:moveTo>
                    <a:pt x="6062869" y="0"/>
                  </a:moveTo>
                  <a:lnTo>
                    <a:pt x="109330" y="0"/>
                  </a:lnTo>
                  <a:lnTo>
                    <a:pt x="66773" y="8591"/>
                  </a:lnTo>
                  <a:lnTo>
                    <a:pt x="32021" y="32022"/>
                  </a:lnTo>
                  <a:lnTo>
                    <a:pt x="8591" y="66774"/>
                  </a:lnTo>
                  <a:lnTo>
                    <a:pt x="0" y="109330"/>
                  </a:lnTo>
                  <a:lnTo>
                    <a:pt x="0" y="983966"/>
                  </a:lnTo>
                  <a:lnTo>
                    <a:pt x="8591" y="1026522"/>
                  </a:lnTo>
                  <a:lnTo>
                    <a:pt x="32021" y="1061274"/>
                  </a:lnTo>
                  <a:lnTo>
                    <a:pt x="66773" y="1084704"/>
                  </a:lnTo>
                  <a:lnTo>
                    <a:pt x="109330" y="1093296"/>
                  </a:lnTo>
                  <a:lnTo>
                    <a:pt x="6062869" y="1093296"/>
                  </a:lnTo>
                  <a:lnTo>
                    <a:pt x="6105425" y="1084704"/>
                  </a:lnTo>
                  <a:lnTo>
                    <a:pt x="6140176" y="1061274"/>
                  </a:lnTo>
                  <a:lnTo>
                    <a:pt x="6163607" y="1026522"/>
                  </a:lnTo>
                  <a:lnTo>
                    <a:pt x="6172198" y="983966"/>
                  </a:lnTo>
                  <a:lnTo>
                    <a:pt x="6172198" y="109330"/>
                  </a:lnTo>
                  <a:lnTo>
                    <a:pt x="6163607" y="66774"/>
                  </a:lnTo>
                  <a:lnTo>
                    <a:pt x="6140176" y="32022"/>
                  </a:lnTo>
                  <a:lnTo>
                    <a:pt x="6105425" y="8591"/>
                  </a:lnTo>
                  <a:lnTo>
                    <a:pt x="6062869" y="0"/>
                  </a:lnTo>
                  <a:close/>
                </a:path>
              </a:pathLst>
            </a:custGeom>
            <a:solidFill>
              <a:srgbClr val="F2F2F2"/>
            </a:solidFill>
          </p:spPr>
          <p:txBody>
            <a:bodyPr wrap="square" lIns="0" tIns="0" rIns="0" bIns="0" rtlCol="0"/>
            <a:lstStyle/>
            <a:p>
              <a:endParaRPr/>
            </a:p>
          </p:txBody>
        </p:sp>
        <p:pic>
          <p:nvPicPr>
            <p:cNvPr id="5" name="object 5"/>
            <p:cNvPicPr/>
            <p:nvPr/>
          </p:nvPicPr>
          <p:blipFill>
            <a:blip r:embed="rId2" cstate="print"/>
            <a:stretch>
              <a:fillRect/>
            </a:stretch>
          </p:blipFill>
          <p:spPr>
            <a:xfrm>
              <a:off x="5705856" y="950975"/>
              <a:ext cx="603503" cy="603503"/>
            </a:xfrm>
            <a:prstGeom prst="rect">
              <a:avLst/>
            </a:prstGeom>
          </p:spPr>
        </p:pic>
      </p:grpSp>
      <p:sp>
        <p:nvSpPr>
          <p:cNvPr id="6" name="object 6"/>
          <p:cNvSpPr txBox="1">
            <a:spLocks noGrp="1"/>
          </p:cNvSpPr>
          <p:nvPr>
            <p:ph type="title"/>
          </p:nvPr>
        </p:nvSpPr>
        <p:spPr>
          <a:prstGeom prst="rect">
            <a:avLst/>
          </a:prstGeom>
        </p:spPr>
        <p:txBody>
          <a:bodyPr vert="horz" wrap="square" lIns="0" tIns="640588" rIns="0" bIns="0" rtlCol="0">
            <a:spAutoFit/>
          </a:bodyPr>
          <a:lstStyle/>
          <a:p>
            <a:pPr marL="5907405">
              <a:lnSpc>
                <a:spcPct val="100000"/>
              </a:lnSpc>
              <a:spcBef>
                <a:spcPts val="100"/>
              </a:spcBef>
            </a:pPr>
            <a:r>
              <a:rPr sz="2200" b="1" dirty="0">
                <a:latin typeface="Calibri"/>
                <a:cs typeface="Calibri"/>
              </a:rPr>
              <a:t>At</a:t>
            </a:r>
            <a:r>
              <a:rPr sz="2200" b="1" spc="-25" dirty="0">
                <a:latin typeface="Calibri"/>
                <a:cs typeface="Calibri"/>
              </a:rPr>
              <a:t> </a:t>
            </a:r>
            <a:r>
              <a:rPr sz="2200" b="1" dirty="0">
                <a:latin typeface="Calibri"/>
                <a:cs typeface="Calibri"/>
              </a:rPr>
              <a:t>the</a:t>
            </a:r>
            <a:r>
              <a:rPr sz="2200" b="1" spc="-20" dirty="0">
                <a:latin typeface="Calibri"/>
                <a:cs typeface="Calibri"/>
              </a:rPr>
              <a:t> </a:t>
            </a:r>
            <a:r>
              <a:rPr sz="2200" b="1" dirty="0">
                <a:latin typeface="Calibri"/>
                <a:cs typeface="Calibri"/>
              </a:rPr>
              <a:t>heart</a:t>
            </a:r>
            <a:r>
              <a:rPr sz="2200" b="1" spc="-20" dirty="0">
                <a:latin typeface="Calibri"/>
                <a:cs typeface="Calibri"/>
              </a:rPr>
              <a:t> </a:t>
            </a:r>
            <a:r>
              <a:rPr sz="2200" b="1" dirty="0">
                <a:latin typeface="Calibri"/>
                <a:cs typeface="Calibri"/>
              </a:rPr>
              <a:t>of</a:t>
            </a:r>
            <a:r>
              <a:rPr sz="2200" b="1" spc="-20" dirty="0">
                <a:latin typeface="Calibri"/>
                <a:cs typeface="Calibri"/>
              </a:rPr>
              <a:t> </a:t>
            </a:r>
            <a:r>
              <a:rPr sz="2200" b="1" dirty="0">
                <a:latin typeface="Calibri"/>
                <a:cs typeface="Calibri"/>
              </a:rPr>
              <a:t>everything</a:t>
            </a:r>
            <a:r>
              <a:rPr sz="2200" b="1" spc="-25" dirty="0">
                <a:latin typeface="Calibri"/>
                <a:cs typeface="Calibri"/>
              </a:rPr>
              <a:t> </a:t>
            </a:r>
            <a:r>
              <a:rPr sz="2200" b="1" dirty="0">
                <a:latin typeface="Calibri"/>
                <a:cs typeface="Calibri"/>
              </a:rPr>
              <a:t>you</a:t>
            </a:r>
            <a:r>
              <a:rPr sz="2200" b="1" spc="-30" dirty="0">
                <a:latin typeface="Calibri"/>
                <a:cs typeface="Calibri"/>
              </a:rPr>
              <a:t> </a:t>
            </a:r>
            <a:r>
              <a:rPr sz="2200" b="1" spc="-25" dirty="0">
                <a:latin typeface="Calibri"/>
                <a:cs typeface="Calibri"/>
              </a:rPr>
              <a:t>do</a:t>
            </a:r>
            <a:endParaRPr sz="2200">
              <a:latin typeface="Calibri"/>
              <a:cs typeface="Calibri"/>
            </a:endParaRPr>
          </a:p>
        </p:txBody>
      </p:sp>
      <p:grpSp>
        <p:nvGrpSpPr>
          <p:cNvPr id="7" name="object 7"/>
          <p:cNvGrpSpPr/>
          <p:nvPr/>
        </p:nvGrpSpPr>
        <p:grpSpPr>
          <a:xfrm>
            <a:off x="5376862" y="2073628"/>
            <a:ext cx="6172200" cy="1093470"/>
            <a:chOff x="5376862" y="2073628"/>
            <a:chExt cx="6172200" cy="1093470"/>
          </a:xfrm>
        </p:grpSpPr>
        <p:sp>
          <p:nvSpPr>
            <p:cNvPr id="8" name="object 8"/>
            <p:cNvSpPr/>
            <p:nvPr/>
          </p:nvSpPr>
          <p:spPr>
            <a:xfrm>
              <a:off x="5376862" y="2073628"/>
              <a:ext cx="6172200" cy="1093470"/>
            </a:xfrm>
            <a:custGeom>
              <a:avLst/>
              <a:gdLst/>
              <a:ahLst/>
              <a:cxnLst/>
              <a:rect l="l" t="t" r="r" b="b"/>
              <a:pathLst>
                <a:path w="6172200" h="1093470">
                  <a:moveTo>
                    <a:pt x="6062869" y="0"/>
                  </a:moveTo>
                  <a:lnTo>
                    <a:pt x="109330" y="0"/>
                  </a:lnTo>
                  <a:lnTo>
                    <a:pt x="66773" y="8591"/>
                  </a:lnTo>
                  <a:lnTo>
                    <a:pt x="32021" y="32021"/>
                  </a:lnTo>
                  <a:lnTo>
                    <a:pt x="8591" y="66773"/>
                  </a:lnTo>
                  <a:lnTo>
                    <a:pt x="0" y="109330"/>
                  </a:lnTo>
                  <a:lnTo>
                    <a:pt x="0" y="983965"/>
                  </a:lnTo>
                  <a:lnTo>
                    <a:pt x="8591" y="1026522"/>
                  </a:lnTo>
                  <a:lnTo>
                    <a:pt x="32021" y="1061274"/>
                  </a:lnTo>
                  <a:lnTo>
                    <a:pt x="66773" y="1084704"/>
                  </a:lnTo>
                  <a:lnTo>
                    <a:pt x="109330" y="1093296"/>
                  </a:lnTo>
                  <a:lnTo>
                    <a:pt x="6062869" y="1093296"/>
                  </a:lnTo>
                  <a:lnTo>
                    <a:pt x="6105425" y="1084704"/>
                  </a:lnTo>
                  <a:lnTo>
                    <a:pt x="6140176" y="1061274"/>
                  </a:lnTo>
                  <a:lnTo>
                    <a:pt x="6163607" y="1026522"/>
                  </a:lnTo>
                  <a:lnTo>
                    <a:pt x="6172198" y="983965"/>
                  </a:lnTo>
                  <a:lnTo>
                    <a:pt x="6172198" y="109330"/>
                  </a:lnTo>
                  <a:lnTo>
                    <a:pt x="6163607" y="66773"/>
                  </a:lnTo>
                  <a:lnTo>
                    <a:pt x="6140176" y="32021"/>
                  </a:lnTo>
                  <a:lnTo>
                    <a:pt x="6105425" y="8591"/>
                  </a:lnTo>
                  <a:lnTo>
                    <a:pt x="6062869" y="0"/>
                  </a:lnTo>
                  <a:close/>
                </a:path>
              </a:pathLst>
            </a:custGeom>
            <a:solidFill>
              <a:srgbClr val="F2F2F2"/>
            </a:solidFill>
          </p:spPr>
          <p:txBody>
            <a:bodyPr wrap="square" lIns="0" tIns="0" rIns="0" bIns="0" rtlCol="0"/>
            <a:lstStyle/>
            <a:p>
              <a:endParaRPr/>
            </a:p>
          </p:txBody>
        </p:sp>
        <p:pic>
          <p:nvPicPr>
            <p:cNvPr id="9" name="object 9"/>
            <p:cNvPicPr/>
            <p:nvPr/>
          </p:nvPicPr>
          <p:blipFill>
            <a:blip r:embed="rId3" cstate="print"/>
            <a:stretch>
              <a:fillRect/>
            </a:stretch>
          </p:blipFill>
          <p:spPr>
            <a:xfrm>
              <a:off x="5705856" y="2319528"/>
              <a:ext cx="603503" cy="603503"/>
            </a:xfrm>
            <a:prstGeom prst="rect">
              <a:avLst/>
            </a:prstGeom>
          </p:spPr>
        </p:pic>
      </p:grpSp>
      <p:sp>
        <p:nvSpPr>
          <p:cNvPr id="10" name="object 10"/>
          <p:cNvSpPr txBox="1"/>
          <p:nvPr/>
        </p:nvSpPr>
        <p:spPr>
          <a:xfrm>
            <a:off x="6742620" y="2405379"/>
            <a:ext cx="1750695" cy="360680"/>
          </a:xfrm>
          <a:prstGeom prst="rect">
            <a:avLst/>
          </a:prstGeom>
        </p:spPr>
        <p:txBody>
          <a:bodyPr vert="horz" wrap="square" lIns="0" tIns="12700" rIns="0" bIns="0" rtlCol="0">
            <a:spAutoFit/>
          </a:bodyPr>
          <a:lstStyle/>
          <a:p>
            <a:pPr marL="12700">
              <a:lnSpc>
                <a:spcPct val="100000"/>
              </a:lnSpc>
              <a:spcBef>
                <a:spcPts val="100"/>
              </a:spcBef>
            </a:pPr>
            <a:r>
              <a:rPr sz="2200" b="1" dirty="0">
                <a:latin typeface="Calibri"/>
                <a:cs typeface="Calibri"/>
              </a:rPr>
              <a:t>Vital</a:t>
            </a:r>
            <a:r>
              <a:rPr sz="2200" b="1" spc="-20" dirty="0">
                <a:latin typeface="Calibri"/>
                <a:cs typeface="Calibri"/>
              </a:rPr>
              <a:t> </a:t>
            </a:r>
            <a:r>
              <a:rPr sz="2200" b="1" dirty="0">
                <a:latin typeface="Calibri"/>
                <a:cs typeface="Calibri"/>
              </a:rPr>
              <a:t>to</a:t>
            </a:r>
            <a:r>
              <a:rPr sz="2200" b="1" spc="-5" dirty="0">
                <a:latin typeface="Calibri"/>
                <a:cs typeface="Calibri"/>
              </a:rPr>
              <a:t> </a:t>
            </a:r>
            <a:r>
              <a:rPr sz="2200" b="1" spc="-10" dirty="0">
                <a:latin typeface="Calibri"/>
                <a:cs typeface="Calibri"/>
              </a:rPr>
              <a:t>master</a:t>
            </a:r>
            <a:endParaRPr sz="2200">
              <a:latin typeface="Calibri"/>
              <a:cs typeface="Calibri"/>
            </a:endParaRPr>
          </a:p>
        </p:txBody>
      </p:sp>
      <p:grpSp>
        <p:nvGrpSpPr>
          <p:cNvPr id="11" name="object 11"/>
          <p:cNvGrpSpPr/>
          <p:nvPr/>
        </p:nvGrpSpPr>
        <p:grpSpPr>
          <a:xfrm>
            <a:off x="5376862" y="3440249"/>
            <a:ext cx="6172200" cy="1093470"/>
            <a:chOff x="5376862" y="3440249"/>
            <a:chExt cx="6172200" cy="1093470"/>
          </a:xfrm>
        </p:grpSpPr>
        <p:sp>
          <p:nvSpPr>
            <p:cNvPr id="12" name="object 12"/>
            <p:cNvSpPr/>
            <p:nvPr/>
          </p:nvSpPr>
          <p:spPr>
            <a:xfrm>
              <a:off x="5376862" y="3440249"/>
              <a:ext cx="6172200" cy="1093470"/>
            </a:xfrm>
            <a:custGeom>
              <a:avLst/>
              <a:gdLst/>
              <a:ahLst/>
              <a:cxnLst/>
              <a:rect l="l" t="t" r="r" b="b"/>
              <a:pathLst>
                <a:path w="6172200" h="1093470">
                  <a:moveTo>
                    <a:pt x="6062869" y="0"/>
                  </a:moveTo>
                  <a:lnTo>
                    <a:pt x="109330" y="0"/>
                  </a:lnTo>
                  <a:lnTo>
                    <a:pt x="66773" y="8591"/>
                  </a:lnTo>
                  <a:lnTo>
                    <a:pt x="32021" y="32021"/>
                  </a:lnTo>
                  <a:lnTo>
                    <a:pt x="8591" y="66773"/>
                  </a:lnTo>
                  <a:lnTo>
                    <a:pt x="0" y="109329"/>
                  </a:lnTo>
                  <a:lnTo>
                    <a:pt x="0" y="983965"/>
                  </a:lnTo>
                  <a:lnTo>
                    <a:pt x="8591" y="1026521"/>
                  </a:lnTo>
                  <a:lnTo>
                    <a:pt x="32021" y="1061273"/>
                  </a:lnTo>
                  <a:lnTo>
                    <a:pt x="66773" y="1084704"/>
                  </a:lnTo>
                  <a:lnTo>
                    <a:pt x="109330" y="1093296"/>
                  </a:lnTo>
                  <a:lnTo>
                    <a:pt x="6062869" y="1093296"/>
                  </a:lnTo>
                  <a:lnTo>
                    <a:pt x="6105425" y="1084704"/>
                  </a:lnTo>
                  <a:lnTo>
                    <a:pt x="6140176" y="1061273"/>
                  </a:lnTo>
                  <a:lnTo>
                    <a:pt x="6163607" y="1026521"/>
                  </a:lnTo>
                  <a:lnTo>
                    <a:pt x="6172198" y="983965"/>
                  </a:lnTo>
                  <a:lnTo>
                    <a:pt x="6172198" y="109329"/>
                  </a:lnTo>
                  <a:lnTo>
                    <a:pt x="6163607" y="66773"/>
                  </a:lnTo>
                  <a:lnTo>
                    <a:pt x="6140176" y="32021"/>
                  </a:lnTo>
                  <a:lnTo>
                    <a:pt x="6105425" y="8591"/>
                  </a:lnTo>
                  <a:lnTo>
                    <a:pt x="6062869" y="0"/>
                  </a:lnTo>
                  <a:close/>
                </a:path>
              </a:pathLst>
            </a:custGeom>
            <a:solidFill>
              <a:srgbClr val="F2F2F2"/>
            </a:solidFill>
          </p:spPr>
          <p:txBody>
            <a:bodyPr wrap="square" lIns="0" tIns="0" rIns="0" bIns="0" rtlCol="0"/>
            <a:lstStyle/>
            <a:p>
              <a:endParaRPr/>
            </a:p>
          </p:txBody>
        </p:sp>
        <p:pic>
          <p:nvPicPr>
            <p:cNvPr id="13" name="object 13"/>
            <p:cNvPicPr/>
            <p:nvPr/>
          </p:nvPicPr>
          <p:blipFill>
            <a:blip r:embed="rId4" cstate="print"/>
            <a:stretch>
              <a:fillRect/>
            </a:stretch>
          </p:blipFill>
          <p:spPr>
            <a:xfrm>
              <a:off x="5705856" y="3685032"/>
              <a:ext cx="603503" cy="603504"/>
            </a:xfrm>
            <a:prstGeom prst="rect">
              <a:avLst/>
            </a:prstGeom>
          </p:spPr>
        </p:pic>
      </p:grpSp>
      <p:sp>
        <p:nvSpPr>
          <p:cNvPr id="14" name="object 14"/>
          <p:cNvSpPr txBox="1"/>
          <p:nvPr/>
        </p:nvSpPr>
        <p:spPr>
          <a:xfrm>
            <a:off x="6742620" y="3621532"/>
            <a:ext cx="3830320" cy="665480"/>
          </a:xfrm>
          <a:prstGeom prst="rect">
            <a:avLst/>
          </a:prstGeom>
        </p:spPr>
        <p:txBody>
          <a:bodyPr vert="horz" wrap="square" lIns="0" tIns="48260" rIns="0" bIns="0" rtlCol="0">
            <a:spAutoFit/>
          </a:bodyPr>
          <a:lstStyle/>
          <a:p>
            <a:pPr marL="12700" marR="5080">
              <a:lnSpc>
                <a:spcPts val="2400"/>
              </a:lnSpc>
              <a:spcBef>
                <a:spcPts val="380"/>
              </a:spcBef>
            </a:pPr>
            <a:r>
              <a:rPr sz="2200" b="1" dirty="0">
                <a:latin typeface="Calibri"/>
                <a:cs typeface="Calibri"/>
              </a:rPr>
              <a:t>You</a:t>
            </a:r>
            <a:r>
              <a:rPr sz="2200" b="1" spc="-20" dirty="0">
                <a:latin typeface="Calibri"/>
                <a:cs typeface="Calibri"/>
              </a:rPr>
              <a:t> </a:t>
            </a:r>
            <a:r>
              <a:rPr sz="2200" b="1" dirty="0">
                <a:latin typeface="Calibri"/>
                <a:cs typeface="Calibri"/>
              </a:rPr>
              <a:t>need</a:t>
            </a:r>
            <a:r>
              <a:rPr sz="2200" b="1" spc="-15" dirty="0">
                <a:latin typeface="Calibri"/>
                <a:cs typeface="Calibri"/>
              </a:rPr>
              <a:t> </a:t>
            </a:r>
            <a:r>
              <a:rPr sz="2200" b="1" dirty="0">
                <a:latin typeface="Calibri"/>
                <a:cs typeface="Calibri"/>
              </a:rPr>
              <a:t>to</a:t>
            </a:r>
            <a:r>
              <a:rPr sz="2200" b="1" spc="-5" dirty="0">
                <a:latin typeface="Calibri"/>
                <a:cs typeface="Calibri"/>
              </a:rPr>
              <a:t> </a:t>
            </a:r>
            <a:r>
              <a:rPr sz="2200" b="1" dirty="0">
                <a:latin typeface="Calibri"/>
                <a:cs typeface="Calibri"/>
              </a:rPr>
              <a:t>do</a:t>
            </a:r>
            <a:r>
              <a:rPr sz="2200" b="1" spc="-5" dirty="0">
                <a:latin typeface="Calibri"/>
                <a:cs typeface="Calibri"/>
              </a:rPr>
              <a:t> </a:t>
            </a:r>
            <a:r>
              <a:rPr sz="2200" b="1" dirty="0">
                <a:latin typeface="Calibri"/>
                <a:cs typeface="Calibri"/>
              </a:rPr>
              <a:t>a</a:t>
            </a:r>
            <a:r>
              <a:rPr sz="2200" b="1" spc="-10" dirty="0">
                <a:latin typeface="Calibri"/>
                <a:cs typeface="Calibri"/>
              </a:rPr>
              <a:t> </a:t>
            </a:r>
            <a:r>
              <a:rPr sz="2200" b="1" dirty="0">
                <a:latin typeface="Calibri"/>
                <a:cs typeface="Calibri"/>
              </a:rPr>
              <a:t>lot</a:t>
            </a:r>
            <a:r>
              <a:rPr sz="2200" b="1" spc="-10" dirty="0">
                <a:latin typeface="Calibri"/>
                <a:cs typeface="Calibri"/>
              </a:rPr>
              <a:t> </a:t>
            </a:r>
            <a:r>
              <a:rPr sz="2200" b="1" dirty="0">
                <a:latin typeface="Calibri"/>
                <a:cs typeface="Calibri"/>
              </a:rPr>
              <a:t>of</a:t>
            </a:r>
            <a:r>
              <a:rPr sz="2200" b="1" spc="-5" dirty="0">
                <a:latin typeface="Calibri"/>
                <a:cs typeface="Calibri"/>
              </a:rPr>
              <a:t> </a:t>
            </a:r>
            <a:r>
              <a:rPr sz="2200" b="1" spc="-10" dirty="0">
                <a:latin typeface="Calibri"/>
                <a:cs typeface="Calibri"/>
              </a:rPr>
              <a:t>customer discovery</a:t>
            </a:r>
            <a:endParaRPr sz="2200">
              <a:latin typeface="Calibri"/>
              <a:cs typeface="Calibri"/>
            </a:endParaRPr>
          </a:p>
        </p:txBody>
      </p:sp>
      <p:grpSp>
        <p:nvGrpSpPr>
          <p:cNvPr id="15" name="object 15"/>
          <p:cNvGrpSpPr/>
          <p:nvPr/>
        </p:nvGrpSpPr>
        <p:grpSpPr>
          <a:xfrm>
            <a:off x="5376862" y="4806870"/>
            <a:ext cx="6172200" cy="1093470"/>
            <a:chOff x="5376862" y="4806870"/>
            <a:chExt cx="6172200" cy="1093470"/>
          </a:xfrm>
        </p:grpSpPr>
        <p:sp>
          <p:nvSpPr>
            <p:cNvPr id="16" name="object 16"/>
            <p:cNvSpPr/>
            <p:nvPr/>
          </p:nvSpPr>
          <p:spPr>
            <a:xfrm>
              <a:off x="5376862" y="4806870"/>
              <a:ext cx="6172200" cy="1093470"/>
            </a:xfrm>
            <a:custGeom>
              <a:avLst/>
              <a:gdLst/>
              <a:ahLst/>
              <a:cxnLst/>
              <a:rect l="l" t="t" r="r" b="b"/>
              <a:pathLst>
                <a:path w="6172200" h="1093470">
                  <a:moveTo>
                    <a:pt x="6062869" y="0"/>
                  </a:moveTo>
                  <a:lnTo>
                    <a:pt x="109330" y="0"/>
                  </a:lnTo>
                  <a:lnTo>
                    <a:pt x="66773" y="8591"/>
                  </a:lnTo>
                  <a:lnTo>
                    <a:pt x="32021" y="32021"/>
                  </a:lnTo>
                  <a:lnTo>
                    <a:pt x="8591" y="66773"/>
                  </a:lnTo>
                  <a:lnTo>
                    <a:pt x="0" y="109330"/>
                  </a:lnTo>
                  <a:lnTo>
                    <a:pt x="0" y="983965"/>
                  </a:lnTo>
                  <a:lnTo>
                    <a:pt x="8591" y="1026522"/>
                  </a:lnTo>
                  <a:lnTo>
                    <a:pt x="32021" y="1061273"/>
                  </a:lnTo>
                  <a:lnTo>
                    <a:pt x="66773" y="1084704"/>
                  </a:lnTo>
                  <a:lnTo>
                    <a:pt x="109330" y="1093296"/>
                  </a:lnTo>
                  <a:lnTo>
                    <a:pt x="6062869" y="1093296"/>
                  </a:lnTo>
                  <a:lnTo>
                    <a:pt x="6105425" y="1084704"/>
                  </a:lnTo>
                  <a:lnTo>
                    <a:pt x="6140176" y="1061273"/>
                  </a:lnTo>
                  <a:lnTo>
                    <a:pt x="6163607" y="1026522"/>
                  </a:lnTo>
                  <a:lnTo>
                    <a:pt x="6172198" y="983965"/>
                  </a:lnTo>
                  <a:lnTo>
                    <a:pt x="6172198" y="109330"/>
                  </a:lnTo>
                  <a:lnTo>
                    <a:pt x="6163607" y="66773"/>
                  </a:lnTo>
                  <a:lnTo>
                    <a:pt x="6140176" y="32021"/>
                  </a:lnTo>
                  <a:lnTo>
                    <a:pt x="6105425" y="8591"/>
                  </a:lnTo>
                  <a:lnTo>
                    <a:pt x="6062869" y="0"/>
                  </a:lnTo>
                  <a:close/>
                </a:path>
              </a:pathLst>
            </a:custGeom>
            <a:solidFill>
              <a:srgbClr val="F2F2F2"/>
            </a:solidFill>
          </p:spPr>
          <p:txBody>
            <a:bodyPr wrap="square" lIns="0" tIns="0" rIns="0" bIns="0" rtlCol="0"/>
            <a:lstStyle/>
            <a:p>
              <a:endParaRPr/>
            </a:p>
          </p:txBody>
        </p:sp>
        <p:pic>
          <p:nvPicPr>
            <p:cNvPr id="17" name="object 17"/>
            <p:cNvPicPr/>
            <p:nvPr/>
          </p:nvPicPr>
          <p:blipFill>
            <a:blip r:embed="rId5" cstate="print"/>
            <a:stretch>
              <a:fillRect/>
            </a:stretch>
          </p:blipFill>
          <p:spPr>
            <a:xfrm>
              <a:off x="5705856" y="5050536"/>
              <a:ext cx="603503" cy="606551"/>
            </a:xfrm>
            <a:prstGeom prst="rect">
              <a:avLst/>
            </a:prstGeom>
          </p:spPr>
        </p:pic>
      </p:grpSp>
      <p:sp>
        <p:nvSpPr>
          <p:cNvPr id="18" name="object 18"/>
          <p:cNvSpPr txBox="1"/>
          <p:nvPr/>
        </p:nvSpPr>
        <p:spPr>
          <a:xfrm>
            <a:off x="6742620" y="5139435"/>
            <a:ext cx="2668270" cy="360680"/>
          </a:xfrm>
          <a:prstGeom prst="rect">
            <a:avLst/>
          </a:prstGeom>
        </p:spPr>
        <p:txBody>
          <a:bodyPr vert="horz" wrap="square" lIns="0" tIns="12700" rIns="0" bIns="0" rtlCol="0">
            <a:spAutoFit/>
          </a:bodyPr>
          <a:lstStyle/>
          <a:p>
            <a:pPr marL="12700">
              <a:lnSpc>
                <a:spcPct val="100000"/>
              </a:lnSpc>
              <a:spcBef>
                <a:spcPts val="100"/>
              </a:spcBef>
            </a:pPr>
            <a:r>
              <a:rPr sz="2200" b="1" dirty="0">
                <a:latin typeface="Calibri"/>
                <a:cs typeface="Calibri"/>
              </a:rPr>
              <a:t>Practice</a:t>
            </a:r>
            <a:r>
              <a:rPr sz="2200" b="1" spc="-50" dirty="0">
                <a:latin typeface="Calibri"/>
                <a:cs typeface="Calibri"/>
              </a:rPr>
              <a:t> </a:t>
            </a:r>
            <a:r>
              <a:rPr sz="2200" b="1" dirty="0">
                <a:latin typeface="Calibri"/>
                <a:cs typeface="Calibri"/>
              </a:rPr>
              <a:t>makes</a:t>
            </a:r>
            <a:r>
              <a:rPr sz="2200" b="1" spc="-45" dirty="0">
                <a:latin typeface="Calibri"/>
                <a:cs typeface="Calibri"/>
              </a:rPr>
              <a:t> </a:t>
            </a:r>
            <a:r>
              <a:rPr sz="2200" b="1" spc="-10" dirty="0">
                <a:latin typeface="Calibri"/>
                <a:cs typeface="Calibri"/>
              </a:rPr>
              <a:t>perfect</a:t>
            </a:r>
            <a:endParaRPr sz="22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7875" rIns="0" bIns="0" rtlCol="0">
            <a:spAutoFit/>
          </a:bodyPr>
          <a:lstStyle/>
          <a:p>
            <a:pPr marL="12700">
              <a:lnSpc>
                <a:spcPct val="100000"/>
              </a:lnSpc>
              <a:spcBef>
                <a:spcPts val="100"/>
              </a:spcBef>
            </a:pPr>
            <a:r>
              <a:rPr sz="4000" dirty="0"/>
              <a:t>What,</a:t>
            </a:r>
            <a:r>
              <a:rPr sz="4000" spc="-40" dirty="0"/>
              <a:t> </a:t>
            </a:r>
            <a:r>
              <a:rPr sz="4000" dirty="0"/>
              <a:t>Why,</a:t>
            </a:r>
            <a:r>
              <a:rPr sz="4000" spc="-40" dirty="0"/>
              <a:t> </a:t>
            </a:r>
            <a:r>
              <a:rPr sz="4000" dirty="0"/>
              <a:t>and</a:t>
            </a:r>
            <a:r>
              <a:rPr sz="4000" spc="-40" dirty="0"/>
              <a:t> </a:t>
            </a:r>
            <a:r>
              <a:rPr sz="4000" dirty="0"/>
              <a:t>a</a:t>
            </a:r>
            <a:r>
              <a:rPr sz="4000" spc="-45" dirty="0"/>
              <a:t> </a:t>
            </a:r>
            <a:r>
              <a:rPr sz="4000" dirty="0"/>
              <a:t>bit</a:t>
            </a:r>
            <a:r>
              <a:rPr sz="4000" spc="-45" dirty="0"/>
              <a:t> </a:t>
            </a:r>
            <a:r>
              <a:rPr sz="4000" dirty="0"/>
              <a:t>of</a:t>
            </a:r>
            <a:r>
              <a:rPr sz="4000" spc="-35" dirty="0"/>
              <a:t> </a:t>
            </a:r>
            <a:r>
              <a:rPr sz="4000" spc="-25" dirty="0"/>
              <a:t>How</a:t>
            </a:r>
            <a:endParaRPr sz="4000"/>
          </a:p>
        </p:txBody>
      </p:sp>
      <p:grpSp>
        <p:nvGrpSpPr>
          <p:cNvPr id="3" name="object 3"/>
          <p:cNvGrpSpPr/>
          <p:nvPr/>
        </p:nvGrpSpPr>
        <p:grpSpPr>
          <a:xfrm>
            <a:off x="2139304" y="1855006"/>
            <a:ext cx="1024890" cy="1024890"/>
            <a:chOff x="2139304" y="1855006"/>
            <a:chExt cx="1024890" cy="1024890"/>
          </a:xfrm>
        </p:grpSpPr>
        <p:sp>
          <p:nvSpPr>
            <p:cNvPr id="4" name="object 4"/>
            <p:cNvSpPr/>
            <p:nvPr/>
          </p:nvSpPr>
          <p:spPr>
            <a:xfrm>
              <a:off x="2139304" y="1855006"/>
              <a:ext cx="1024890" cy="1024890"/>
            </a:xfrm>
            <a:custGeom>
              <a:avLst/>
              <a:gdLst/>
              <a:ahLst/>
              <a:cxnLst/>
              <a:rect l="l" t="t" r="r" b="b"/>
              <a:pathLst>
                <a:path w="1024889" h="1024889">
                  <a:moveTo>
                    <a:pt x="512304" y="0"/>
                  </a:moveTo>
                  <a:lnTo>
                    <a:pt x="465673" y="2093"/>
                  </a:lnTo>
                  <a:lnTo>
                    <a:pt x="420216" y="8253"/>
                  </a:lnTo>
                  <a:lnTo>
                    <a:pt x="376113" y="18299"/>
                  </a:lnTo>
                  <a:lnTo>
                    <a:pt x="333544" y="32050"/>
                  </a:lnTo>
                  <a:lnTo>
                    <a:pt x="292691" y="49326"/>
                  </a:lnTo>
                  <a:lnTo>
                    <a:pt x="253734" y="69944"/>
                  </a:lnTo>
                  <a:lnTo>
                    <a:pt x="216854" y="93725"/>
                  </a:lnTo>
                  <a:lnTo>
                    <a:pt x="182232" y="120487"/>
                  </a:lnTo>
                  <a:lnTo>
                    <a:pt x="150050" y="150050"/>
                  </a:lnTo>
                  <a:lnTo>
                    <a:pt x="120487" y="182232"/>
                  </a:lnTo>
                  <a:lnTo>
                    <a:pt x="93725" y="216854"/>
                  </a:lnTo>
                  <a:lnTo>
                    <a:pt x="69944" y="253734"/>
                  </a:lnTo>
                  <a:lnTo>
                    <a:pt x="49326" y="292691"/>
                  </a:lnTo>
                  <a:lnTo>
                    <a:pt x="32050" y="333544"/>
                  </a:lnTo>
                  <a:lnTo>
                    <a:pt x="18299" y="376113"/>
                  </a:lnTo>
                  <a:lnTo>
                    <a:pt x="8253" y="420216"/>
                  </a:lnTo>
                  <a:lnTo>
                    <a:pt x="2093" y="465673"/>
                  </a:lnTo>
                  <a:lnTo>
                    <a:pt x="0" y="512304"/>
                  </a:lnTo>
                  <a:lnTo>
                    <a:pt x="2093" y="558934"/>
                  </a:lnTo>
                  <a:lnTo>
                    <a:pt x="8253" y="604391"/>
                  </a:lnTo>
                  <a:lnTo>
                    <a:pt x="18299" y="648494"/>
                  </a:lnTo>
                  <a:lnTo>
                    <a:pt x="32050" y="691063"/>
                  </a:lnTo>
                  <a:lnTo>
                    <a:pt x="49326" y="731916"/>
                  </a:lnTo>
                  <a:lnTo>
                    <a:pt x="69944" y="770873"/>
                  </a:lnTo>
                  <a:lnTo>
                    <a:pt x="93725" y="807753"/>
                  </a:lnTo>
                  <a:lnTo>
                    <a:pt x="120487" y="842374"/>
                  </a:lnTo>
                  <a:lnTo>
                    <a:pt x="150050" y="874557"/>
                  </a:lnTo>
                  <a:lnTo>
                    <a:pt x="182232" y="904120"/>
                  </a:lnTo>
                  <a:lnTo>
                    <a:pt x="216854" y="930882"/>
                  </a:lnTo>
                  <a:lnTo>
                    <a:pt x="253734" y="954663"/>
                  </a:lnTo>
                  <a:lnTo>
                    <a:pt x="292691" y="975281"/>
                  </a:lnTo>
                  <a:lnTo>
                    <a:pt x="333544" y="992556"/>
                  </a:lnTo>
                  <a:lnTo>
                    <a:pt x="376113" y="1006308"/>
                  </a:lnTo>
                  <a:lnTo>
                    <a:pt x="420216" y="1016354"/>
                  </a:lnTo>
                  <a:lnTo>
                    <a:pt x="465673" y="1022514"/>
                  </a:lnTo>
                  <a:lnTo>
                    <a:pt x="512304" y="1024608"/>
                  </a:lnTo>
                  <a:lnTo>
                    <a:pt x="558934" y="1022514"/>
                  </a:lnTo>
                  <a:lnTo>
                    <a:pt x="604391" y="1016354"/>
                  </a:lnTo>
                  <a:lnTo>
                    <a:pt x="648494" y="1006308"/>
                  </a:lnTo>
                  <a:lnTo>
                    <a:pt x="691063" y="992556"/>
                  </a:lnTo>
                  <a:lnTo>
                    <a:pt x="731916" y="975281"/>
                  </a:lnTo>
                  <a:lnTo>
                    <a:pt x="770873" y="954663"/>
                  </a:lnTo>
                  <a:lnTo>
                    <a:pt x="807753" y="930882"/>
                  </a:lnTo>
                  <a:lnTo>
                    <a:pt x="842375" y="904120"/>
                  </a:lnTo>
                  <a:lnTo>
                    <a:pt x="874557" y="874557"/>
                  </a:lnTo>
                  <a:lnTo>
                    <a:pt x="904120" y="842374"/>
                  </a:lnTo>
                  <a:lnTo>
                    <a:pt x="930882" y="807753"/>
                  </a:lnTo>
                  <a:lnTo>
                    <a:pt x="954663" y="770873"/>
                  </a:lnTo>
                  <a:lnTo>
                    <a:pt x="975281" y="731916"/>
                  </a:lnTo>
                  <a:lnTo>
                    <a:pt x="992557" y="691063"/>
                  </a:lnTo>
                  <a:lnTo>
                    <a:pt x="1006308" y="648494"/>
                  </a:lnTo>
                  <a:lnTo>
                    <a:pt x="1016354" y="604391"/>
                  </a:lnTo>
                  <a:lnTo>
                    <a:pt x="1022514" y="558934"/>
                  </a:lnTo>
                  <a:lnTo>
                    <a:pt x="1024608" y="512304"/>
                  </a:lnTo>
                  <a:lnTo>
                    <a:pt x="1022514" y="465673"/>
                  </a:lnTo>
                  <a:lnTo>
                    <a:pt x="1016354" y="420216"/>
                  </a:lnTo>
                  <a:lnTo>
                    <a:pt x="1006308" y="376113"/>
                  </a:lnTo>
                  <a:lnTo>
                    <a:pt x="992557" y="333544"/>
                  </a:lnTo>
                  <a:lnTo>
                    <a:pt x="975281" y="292691"/>
                  </a:lnTo>
                  <a:lnTo>
                    <a:pt x="954663" y="253734"/>
                  </a:lnTo>
                  <a:lnTo>
                    <a:pt x="930882" y="216854"/>
                  </a:lnTo>
                  <a:lnTo>
                    <a:pt x="904120" y="182232"/>
                  </a:lnTo>
                  <a:lnTo>
                    <a:pt x="874557" y="150050"/>
                  </a:lnTo>
                  <a:lnTo>
                    <a:pt x="842375" y="120487"/>
                  </a:lnTo>
                  <a:lnTo>
                    <a:pt x="807753" y="93725"/>
                  </a:lnTo>
                  <a:lnTo>
                    <a:pt x="770873" y="69944"/>
                  </a:lnTo>
                  <a:lnTo>
                    <a:pt x="731916" y="49326"/>
                  </a:lnTo>
                  <a:lnTo>
                    <a:pt x="691063" y="32050"/>
                  </a:lnTo>
                  <a:lnTo>
                    <a:pt x="648494" y="18299"/>
                  </a:lnTo>
                  <a:lnTo>
                    <a:pt x="604391" y="8253"/>
                  </a:lnTo>
                  <a:lnTo>
                    <a:pt x="558934" y="2093"/>
                  </a:lnTo>
                  <a:lnTo>
                    <a:pt x="512304" y="0"/>
                  </a:lnTo>
                  <a:close/>
                </a:path>
              </a:pathLst>
            </a:custGeom>
            <a:solidFill>
              <a:srgbClr val="ED7D31"/>
            </a:solidFill>
          </p:spPr>
          <p:txBody>
            <a:bodyPr wrap="square" lIns="0" tIns="0" rIns="0" bIns="0" rtlCol="0"/>
            <a:lstStyle/>
            <a:p>
              <a:endParaRPr/>
            </a:p>
          </p:txBody>
        </p:sp>
        <p:pic>
          <p:nvPicPr>
            <p:cNvPr id="5" name="object 5"/>
            <p:cNvPicPr/>
            <p:nvPr/>
          </p:nvPicPr>
          <p:blipFill>
            <a:blip r:embed="rId3" cstate="print"/>
            <a:stretch>
              <a:fillRect/>
            </a:stretch>
          </p:blipFill>
          <p:spPr>
            <a:xfrm>
              <a:off x="2356104" y="2072640"/>
              <a:ext cx="591312" cy="591312"/>
            </a:xfrm>
            <a:prstGeom prst="rect">
              <a:avLst/>
            </a:prstGeom>
          </p:spPr>
        </p:pic>
      </p:grpSp>
      <p:sp>
        <p:nvSpPr>
          <p:cNvPr id="6" name="object 6"/>
          <p:cNvSpPr txBox="1"/>
          <p:nvPr/>
        </p:nvSpPr>
        <p:spPr>
          <a:xfrm>
            <a:off x="1636567" y="3067811"/>
            <a:ext cx="2566035" cy="656590"/>
          </a:xfrm>
          <a:prstGeom prst="rect">
            <a:avLst/>
          </a:prstGeom>
        </p:spPr>
        <p:txBody>
          <a:bodyPr vert="horz" wrap="square" lIns="0" tIns="17145" rIns="0" bIns="0" rtlCol="0">
            <a:spAutoFit/>
          </a:bodyPr>
          <a:lstStyle/>
          <a:p>
            <a:pPr marL="12700" marR="5080">
              <a:lnSpc>
                <a:spcPct val="97900"/>
              </a:lnSpc>
              <a:spcBef>
                <a:spcPts val="135"/>
              </a:spcBef>
            </a:pPr>
            <a:r>
              <a:rPr sz="1400" dirty="0">
                <a:latin typeface="Arial MT"/>
                <a:cs typeface="Arial MT"/>
              </a:rPr>
              <a:t>ABOUT</a:t>
            </a:r>
            <a:r>
              <a:rPr sz="1400" spc="-60" dirty="0">
                <a:latin typeface="Arial MT"/>
                <a:cs typeface="Arial MT"/>
              </a:rPr>
              <a:t> </a:t>
            </a:r>
            <a:r>
              <a:rPr sz="1400" dirty="0">
                <a:latin typeface="Arial MT"/>
                <a:cs typeface="Arial MT"/>
              </a:rPr>
              <a:t>GAINING</a:t>
            </a:r>
            <a:r>
              <a:rPr sz="1400" spc="-50" dirty="0">
                <a:latin typeface="Arial MT"/>
                <a:cs typeface="Arial MT"/>
              </a:rPr>
              <a:t> </a:t>
            </a:r>
            <a:r>
              <a:rPr sz="1400" spc="-20" dirty="0">
                <a:latin typeface="Arial MT"/>
                <a:cs typeface="Arial MT"/>
              </a:rPr>
              <a:t>MUCH </a:t>
            </a:r>
            <a:r>
              <a:rPr sz="1400" dirty="0">
                <a:latin typeface="Arial MT"/>
                <a:cs typeface="Arial MT"/>
              </a:rPr>
              <a:t>DEEPER</a:t>
            </a:r>
            <a:r>
              <a:rPr sz="1400" spc="-40" dirty="0">
                <a:latin typeface="Arial MT"/>
                <a:cs typeface="Arial MT"/>
              </a:rPr>
              <a:t> </a:t>
            </a:r>
            <a:r>
              <a:rPr sz="1400" dirty="0">
                <a:latin typeface="Arial MT"/>
                <a:cs typeface="Arial MT"/>
              </a:rPr>
              <a:t>INSIGHT</a:t>
            </a:r>
            <a:r>
              <a:rPr sz="1400" spc="-45" dirty="0">
                <a:latin typeface="Arial MT"/>
                <a:cs typeface="Arial MT"/>
              </a:rPr>
              <a:t> </a:t>
            </a:r>
            <a:r>
              <a:rPr sz="1400" dirty="0">
                <a:latin typeface="Arial MT"/>
                <a:cs typeface="Arial MT"/>
              </a:rPr>
              <a:t>INTO</a:t>
            </a:r>
            <a:r>
              <a:rPr sz="1400" spc="-40" dirty="0">
                <a:latin typeface="Arial MT"/>
                <a:cs typeface="Arial MT"/>
              </a:rPr>
              <a:t> </a:t>
            </a:r>
            <a:r>
              <a:rPr sz="1400" spc="-20" dirty="0">
                <a:latin typeface="Arial MT"/>
                <a:cs typeface="Arial MT"/>
              </a:rPr>
              <a:t>YOUR </a:t>
            </a:r>
            <a:r>
              <a:rPr sz="1400" dirty="0">
                <a:latin typeface="Arial MT"/>
                <a:cs typeface="Arial MT"/>
              </a:rPr>
              <a:t>CUSTOMER,</a:t>
            </a:r>
            <a:r>
              <a:rPr sz="1400" spc="-45" dirty="0">
                <a:latin typeface="Arial MT"/>
                <a:cs typeface="Arial MT"/>
              </a:rPr>
              <a:t> </a:t>
            </a:r>
            <a:r>
              <a:rPr sz="1400" dirty="0">
                <a:latin typeface="Arial MT"/>
                <a:cs typeface="Arial MT"/>
              </a:rPr>
              <a:t>OR</a:t>
            </a:r>
            <a:r>
              <a:rPr sz="1400" spc="-35" dirty="0">
                <a:latin typeface="Arial MT"/>
                <a:cs typeface="Arial MT"/>
              </a:rPr>
              <a:t> </a:t>
            </a:r>
            <a:r>
              <a:rPr sz="1400" spc="-10" dirty="0">
                <a:latin typeface="Arial MT"/>
                <a:cs typeface="Arial MT"/>
              </a:rPr>
              <a:t>MARKET</a:t>
            </a:r>
            <a:endParaRPr sz="1400">
              <a:latin typeface="Arial MT"/>
              <a:cs typeface="Arial MT"/>
            </a:endParaRPr>
          </a:p>
        </p:txBody>
      </p:sp>
      <p:grpSp>
        <p:nvGrpSpPr>
          <p:cNvPr id="7" name="object 7"/>
          <p:cNvGrpSpPr/>
          <p:nvPr/>
        </p:nvGrpSpPr>
        <p:grpSpPr>
          <a:xfrm>
            <a:off x="5263534" y="1848925"/>
            <a:ext cx="1024890" cy="1024890"/>
            <a:chOff x="5263534" y="1848925"/>
            <a:chExt cx="1024890" cy="1024890"/>
          </a:xfrm>
        </p:grpSpPr>
        <p:sp>
          <p:nvSpPr>
            <p:cNvPr id="8" name="object 8"/>
            <p:cNvSpPr/>
            <p:nvPr/>
          </p:nvSpPr>
          <p:spPr>
            <a:xfrm>
              <a:off x="5263534" y="1848925"/>
              <a:ext cx="1024890" cy="1024890"/>
            </a:xfrm>
            <a:custGeom>
              <a:avLst/>
              <a:gdLst/>
              <a:ahLst/>
              <a:cxnLst/>
              <a:rect l="l" t="t" r="r" b="b"/>
              <a:pathLst>
                <a:path w="1024889" h="1024889">
                  <a:moveTo>
                    <a:pt x="512304" y="0"/>
                  </a:moveTo>
                  <a:lnTo>
                    <a:pt x="465673" y="2093"/>
                  </a:lnTo>
                  <a:lnTo>
                    <a:pt x="420216" y="8253"/>
                  </a:lnTo>
                  <a:lnTo>
                    <a:pt x="376113" y="18300"/>
                  </a:lnTo>
                  <a:lnTo>
                    <a:pt x="333544" y="32051"/>
                  </a:lnTo>
                  <a:lnTo>
                    <a:pt x="292691" y="49326"/>
                  </a:lnTo>
                  <a:lnTo>
                    <a:pt x="253734" y="69944"/>
                  </a:lnTo>
                  <a:lnTo>
                    <a:pt x="216854" y="93725"/>
                  </a:lnTo>
                  <a:lnTo>
                    <a:pt x="182232" y="120487"/>
                  </a:lnTo>
                  <a:lnTo>
                    <a:pt x="150050" y="150050"/>
                  </a:lnTo>
                  <a:lnTo>
                    <a:pt x="120487" y="182233"/>
                  </a:lnTo>
                  <a:lnTo>
                    <a:pt x="93725" y="216855"/>
                  </a:lnTo>
                  <a:lnTo>
                    <a:pt x="69944" y="253734"/>
                  </a:lnTo>
                  <a:lnTo>
                    <a:pt x="49326" y="292691"/>
                  </a:lnTo>
                  <a:lnTo>
                    <a:pt x="32050" y="333544"/>
                  </a:lnTo>
                  <a:lnTo>
                    <a:pt x="18299" y="376113"/>
                  </a:lnTo>
                  <a:lnTo>
                    <a:pt x="8253" y="420216"/>
                  </a:lnTo>
                  <a:lnTo>
                    <a:pt x="2093" y="465674"/>
                  </a:lnTo>
                  <a:lnTo>
                    <a:pt x="0" y="512304"/>
                  </a:lnTo>
                  <a:lnTo>
                    <a:pt x="2093" y="558934"/>
                  </a:lnTo>
                  <a:lnTo>
                    <a:pt x="8253" y="604391"/>
                  </a:lnTo>
                  <a:lnTo>
                    <a:pt x="18299" y="648494"/>
                  </a:lnTo>
                  <a:lnTo>
                    <a:pt x="32050" y="691063"/>
                  </a:lnTo>
                  <a:lnTo>
                    <a:pt x="49326" y="731916"/>
                  </a:lnTo>
                  <a:lnTo>
                    <a:pt x="69944" y="770873"/>
                  </a:lnTo>
                  <a:lnTo>
                    <a:pt x="93725" y="807753"/>
                  </a:lnTo>
                  <a:lnTo>
                    <a:pt x="120487" y="842375"/>
                  </a:lnTo>
                  <a:lnTo>
                    <a:pt x="150050" y="874557"/>
                  </a:lnTo>
                  <a:lnTo>
                    <a:pt x="182232" y="904120"/>
                  </a:lnTo>
                  <a:lnTo>
                    <a:pt x="216854" y="930882"/>
                  </a:lnTo>
                  <a:lnTo>
                    <a:pt x="253734" y="954663"/>
                  </a:lnTo>
                  <a:lnTo>
                    <a:pt x="292691" y="975281"/>
                  </a:lnTo>
                  <a:lnTo>
                    <a:pt x="333544" y="992557"/>
                  </a:lnTo>
                  <a:lnTo>
                    <a:pt x="376113" y="1006308"/>
                  </a:lnTo>
                  <a:lnTo>
                    <a:pt x="420216" y="1016354"/>
                  </a:lnTo>
                  <a:lnTo>
                    <a:pt x="465673" y="1022514"/>
                  </a:lnTo>
                  <a:lnTo>
                    <a:pt x="512304" y="1024608"/>
                  </a:lnTo>
                  <a:lnTo>
                    <a:pt x="558934" y="1022514"/>
                  </a:lnTo>
                  <a:lnTo>
                    <a:pt x="604391" y="1016354"/>
                  </a:lnTo>
                  <a:lnTo>
                    <a:pt x="648494" y="1006308"/>
                  </a:lnTo>
                  <a:lnTo>
                    <a:pt x="691063" y="992557"/>
                  </a:lnTo>
                  <a:lnTo>
                    <a:pt x="731916" y="975281"/>
                  </a:lnTo>
                  <a:lnTo>
                    <a:pt x="770873" y="954663"/>
                  </a:lnTo>
                  <a:lnTo>
                    <a:pt x="807753" y="930882"/>
                  </a:lnTo>
                  <a:lnTo>
                    <a:pt x="842374" y="904120"/>
                  </a:lnTo>
                  <a:lnTo>
                    <a:pt x="874557" y="874557"/>
                  </a:lnTo>
                  <a:lnTo>
                    <a:pt x="904120" y="842375"/>
                  </a:lnTo>
                  <a:lnTo>
                    <a:pt x="930882" y="807753"/>
                  </a:lnTo>
                  <a:lnTo>
                    <a:pt x="954663" y="770873"/>
                  </a:lnTo>
                  <a:lnTo>
                    <a:pt x="975281" y="731916"/>
                  </a:lnTo>
                  <a:lnTo>
                    <a:pt x="992556" y="691063"/>
                  </a:lnTo>
                  <a:lnTo>
                    <a:pt x="1006308" y="648494"/>
                  </a:lnTo>
                  <a:lnTo>
                    <a:pt x="1016354" y="604391"/>
                  </a:lnTo>
                  <a:lnTo>
                    <a:pt x="1022514" y="558934"/>
                  </a:lnTo>
                  <a:lnTo>
                    <a:pt x="1024608" y="512304"/>
                  </a:lnTo>
                  <a:lnTo>
                    <a:pt x="1022514" y="465674"/>
                  </a:lnTo>
                  <a:lnTo>
                    <a:pt x="1016354" y="420216"/>
                  </a:lnTo>
                  <a:lnTo>
                    <a:pt x="1006308" y="376113"/>
                  </a:lnTo>
                  <a:lnTo>
                    <a:pt x="992556" y="333544"/>
                  </a:lnTo>
                  <a:lnTo>
                    <a:pt x="975281" y="292691"/>
                  </a:lnTo>
                  <a:lnTo>
                    <a:pt x="954663" y="253734"/>
                  </a:lnTo>
                  <a:lnTo>
                    <a:pt x="930882" y="216855"/>
                  </a:lnTo>
                  <a:lnTo>
                    <a:pt x="904120" y="182233"/>
                  </a:lnTo>
                  <a:lnTo>
                    <a:pt x="874557" y="150050"/>
                  </a:lnTo>
                  <a:lnTo>
                    <a:pt x="842374" y="120487"/>
                  </a:lnTo>
                  <a:lnTo>
                    <a:pt x="807753" y="93725"/>
                  </a:lnTo>
                  <a:lnTo>
                    <a:pt x="770873" y="69944"/>
                  </a:lnTo>
                  <a:lnTo>
                    <a:pt x="731916" y="49326"/>
                  </a:lnTo>
                  <a:lnTo>
                    <a:pt x="691063" y="32051"/>
                  </a:lnTo>
                  <a:lnTo>
                    <a:pt x="648494" y="18300"/>
                  </a:lnTo>
                  <a:lnTo>
                    <a:pt x="604391" y="8253"/>
                  </a:lnTo>
                  <a:lnTo>
                    <a:pt x="558934" y="2093"/>
                  </a:lnTo>
                  <a:lnTo>
                    <a:pt x="512304" y="0"/>
                  </a:lnTo>
                  <a:close/>
                </a:path>
              </a:pathLst>
            </a:custGeom>
            <a:solidFill>
              <a:srgbClr val="A5A5A5"/>
            </a:solidFill>
          </p:spPr>
          <p:txBody>
            <a:bodyPr wrap="square" lIns="0" tIns="0" rIns="0" bIns="0" rtlCol="0"/>
            <a:lstStyle/>
            <a:p>
              <a:endParaRPr/>
            </a:p>
          </p:txBody>
        </p:sp>
        <p:pic>
          <p:nvPicPr>
            <p:cNvPr id="9" name="object 9"/>
            <p:cNvPicPr/>
            <p:nvPr/>
          </p:nvPicPr>
          <p:blipFill>
            <a:blip r:embed="rId4" cstate="print"/>
            <a:stretch>
              <a:fillRect/>
            </a:stretch>
          </p:blipFill>
          <p:spPr>
            <a:xfrm>
              <a:off x="5480304" y="2084832"/>
              <a:ext cx="591312" cy="591312"/>
            </a:xfrm>
            <a:prstGeom prst="rect">
              <a:avLst/>
            </a:prstGeom>
          </p:spPr>
        </p:pic>
      </p:grpSp>
      <p:sp>
        <p:nvSpPr>
          <p:cNvPr id="10" name="object 10"/>
          <p:cNvSpPr txBox="1"/>
          <p:nvPr/>
        </p:nvSpPr>
        <p:spPr>
          <a:xfrm>
            <a:off x="4671757" y="3031235"/>
            <a:ext cx="2507615" cy="656590"/>
          </a:xfrm>
          <a:prstGeom prst="rect">
            <a:avLst/>
          </a:prstGeom>
        </p:spPr>
        <p:txBody>
          <a:bodyPr vert="horz" wrap="square" lIns="0" tIns="17145" rIns="0" bIns="0" rtlCol="0">
            <a:spAutoFit/>
          </a:bodyPr>
          <a:lstStyle/>
          <a:p>
            <a:pPr marL="12700" marR="5080">
              <a:lnSpc>
                <a:spcPct val="97900"/>
              </a:lnSpc>
              <a:spcBef>
                <a:spcPts val="135"/>
              </a:spcBef>
            </a:pPr>
            <a:r>
              <a:rPr sz="1400" dirty="0">
                <a:latin typeface="Arial MT"/>
                <a:cs typeface="Arial MT"/>
              </a:rPr>
              <a:t>SEEING</a:t>
            </a:r>
            <a:r>
              <a:rPr sz="1400" spc="-65" dirty="0">
                <a:latin typeface="Arial MT"/>
                <a:cs typeface="Arial MT"/>
              </a:rPr>
              <a:t> </a:t>
            </a:r>
            <a:r>
              <a:rPr sz="1400" dirty="0">
                <a:latin typeface="Arial MT"/>
                <a:cs typeface="Arial MT"/>
              </a:rPr>
              <a:t>BEHAVIOR</a:t>
            </a:r>
            <a:r>
              <a:rPr sz="1400" spc="-60" dirty="0">
                <a:latin typeface="Arial MT"/>
                <a:cs typeface="Arial MT"/>
              </a:rPr>
              <a:t> </a:t>
            </a:r>
            <a:r>
              <a:rPr sz="1400" spc="-20" dirty="0">
                <a:latin typeface="Arial MT"/>
                <a:cs typeface="Arial MT"/>
              </a:rPr>
              <a:t>THAT </a:t>
            </a:r>
            <a:r>
              <a:rPr sz="1400" dirty="0">
                <a:latin typeface="Arial MT"/>
                <a:cs typeface="Arial MT"/>
              </a:rPr>
              <a:t>VALIDATES</a:t>
            </a:r>
            <a:r>
              <a:rPr sz="1400" spc="-80" dirty="0">
                <a:latin typeface="Arial MT"/>
                <a:cs typeface="Arial MT"/>
              </a:rPr>
              <a:t> </a:t>
            </a:r>
            <a:r>
              <a:rPr sz="1400" spc="-10" dirty="0">
                <a:latin typeface="Arial MT"/>
                <a:cs typeface="Arial MT"/>
              </a:rPr>
              <a:t>BUYING </a:t>
            </a:r>
            <a:r>
              <a:rPr sz="1400" dirty="0">
                <a:latin typeface="Arial MT"/>
                <a:cs typeface="Arial MT"/>
              </a:rPr>
              <a:t>WILLINGNESS</a:t>
            </a:r>
            <a:r>
              <a:rPr sz="1400" spc="-55" dirty="0">
                <a:latin typeface="Arial MT"/>
                <a:cs typeface="Arial MT"/>
              </a:rPr>
              <a:t> </a:t>
            </a:r>
            <a:r>
              <a:rPr sz="1400" dirty="0">
                <a:latin typeface="Arial MT"/>
                <a:cs typeface="Arial MT"/>
              </a:rPr>
              <a:t>IS</a:t>
            </a:r>
            <a:r>
              <a:rPr sz="1400" spc="-50" dirty="0">
                <a:latin typeface="Arial MT"/>
                <a:cs typeface="Arial MT"/>
              </a:rPr>
              <a:t> </a:t>
            </a:r>
            <a:r>
              <a:rPr sz="1400" spc="-10" dirty="0">
                <a:latin typeface="Arial MT"/>
                <a:cs typeface="Arial MT"/>
              </a:rPr>
              <a:t>PRICELESS</a:t>
            </a:r>
            <a:endParaRPr sz="1400">
              <a:latin typeface="Arial MT"/>
              <a:cs typeface="Arial MT"/>
            </a:endParaRPr>
          </a:p>
        </p:txBody>
      </p:sp>
      <p:grpSp>
        <p:nvGrpSpPr>
          <p:cNvPr id="11" name="object 11"/>
          <p:cNvGrpSpPr/>
          <p:nvPr/>
        </p:nvGrpSpPr>
        <p:grpSpPr>
          <a:xfrm>
            <a:off x="8748265" y="1854432"/>
            <a:ext cx="1024890" cy="1024890"/>
            <a:chOff x="8748265" y="1854432"/>
            <a:chExt cx="1024890" cy="1024890"/>
          </a:xfrm>
        </p:grpSpPr>
        <p:sp>
          <p:nvSpPr>
            <p:cNvPr id="12" name="object 12"/>
            <p:cNvSpPr/>
            <p:nvPr/>
          </p:nvSpPr>
          <p:spPr>
            <a:xfrm>
              <a:off x="8748265" y="1854432"/>
              <a:ext cx="1024890" cy="1024890"/>
            </a:xfrm>
            <a:custGeom>
              <a:avLst/>
              <a:gdLst/>
              <a:ahLst/>
              <a:cxnLst/>
              <a:rect l="l" t="t" r="r" b="b"/>
              <a:pathLst>
                <a:path w="1024890" h="1024889">
                  <a:moveTo>
                    <a:pt x="512304" y="0"/>
                  </a:moveTo>
                  <a:lnTo>
                    <a:pt x="465673" y="2093"/>
                  </a:lnTo>
                  <a:lnTo>
                    <a:pt x="420216" y="8253"/>
                  </a:lnTo>
                  <a:lnTo>
                    <a:pt x="376113" y="18300"/>
                  </a:lnTo>
                  <a:lnTo>
                    <a:pt x="333544" y="32051"/>
                  </a:lnTo>
                  <a:lnTo>
                    <a:pt x="292691" y="49326"/>
                  </a:lnTo>
                  <a:lnTo>
                    <a:pt x="253734" y="69944"/>
                  </a:lnTo>
                  <a:lnTo>
                    <a:pt x="216854" y="93725"/>
                  </a:lnTo>
                  <a:lnTo>
                    <a:pt x="182232" y="120487"/>
                  </a:lnTo>
                  <a:lnTo>
                    <a:pt x="150050" y="150050"/>
                  </a:lnTo>
                  <a:lnTo>
                    <a:pt x="120487" y="182233"/>
                  </a:lnTo>
                  <a:lnTo>
                    <a:pt x="93725" y="216855"/>
                  </a:lnTo>
                  <a:lnTo>
                    <a:pt x="69944" y="253734"/>
                  </a:lnTo>
                  <a:lnTo>
                    <a:pt x="49326" y="292691"/>
                  </a:lnTo>
                  <a:lnTo>
                    <a:pt x="32050" y="333544"/>
                  </a:lnTo>
                  <a:lnTo>
                    <a:pt x="18299" y="376113"/>
                  </a:lnTo>
                  <a:lnTo>
                    <a:pt x="8253" y="420216"/>
                  </a:lnTo>
                  <a:lnTo>
                    <a:pt x="2093" y="465674"/>
                  </a:lnTo>
                  <a:lnTo>
                    <a:pt x="0" y="512304"/>
                  </a:lnTo>
                  <a:lnTo>
                    <a:pt x="2093" y="558934"/>
                  </a:lnTo>
                  <a:lnTo>
                    <a:pt x="8253" y="604391"/>
                  </a:lnTo>
                  <a:lnTo>
                    <a:pt x="18299" y="648494"/>
                  </a:lnTo>
                  <a:lnTo>
                    <a:pt x="32050" y="691063"/>
                  </a:lnTo>
                  <a:lnTo>
                    <a:pt x="49326" y="731916"/>
                  </a:lnTo>
                  <a:lnTo>
                    <a:pt x="69944" y="770873"/>
                  </a:lnTo>
                  <a:lnTo>
                    <a:pt x="93725" y="807753"/>
                  </a:lnTo>
                  <a:lnTo>
                    <a:pt x="120487" y="842375"/>
                  </a:lnTo>
                  <a:lnTo>
                    <a:pt x="150050" y="874557"/>
                  </a:lnTo>
                  <a:lnTo>
                    <a:pt x="182232" y="904120"/>
                  </a:lnTo>
                  <a:lnTo>
                    <a:pt x="216854" y="930882"/>
                  </a:lnTo>
                  <a:lnTo>
                    <a:pt x="253734" y="954663"/>
                  </a:lnTo>
                  <a:lnTo>
                    <a:pt x="292691" y="975281"/>
                  </a:lnTo>
                  <a:lnTo>
                    <a:pt x="333544" y="992557"/>
                  </a:lnTo>
                  <a:lnTo>
                    <a:pt x="376113" y="1006308"/>
                  </a:lnTo>
                  <a:lnTo>
                    <a:pt x="420216" y="1016354"/>
                  </a:lnTo>
                  <a:lnTo>
                    <a:pt x="465673" y="1022514"/>
                  </a:lnTo>
                  <a:lnTo>
                    <a:pt x="512304" y="1024608"/>
                  </a:lnTo>
                  <a:lnTo>
                    <a:pt x="558934" y="1022514"/>
                  </a:lnTo>
                  <a:lnTo>
                    <a:pt x="604391" y="1016354"/>
                  </a:lnTo>
                  <a:lnTo>
                    <a:pt x="648494" y="1006308"/>
                  </a:lnTo>
                  <a:lnTo>
                    <a:pt x="691063" y="992557"/>
                  </a:lnTo>
                  <a:lnTo>
                    <a:pt x="731916" y="975281"/>
                  </a:lnTo>
                  <a:lnTo>
                    <a:pt x="770873" y="954663"/>
                  </a:lnTo>
                  <a:lnTo>
                    <a:pt x="807753" y="930882"/>
                  </a:lnTo>
                  <a:lnTo>
                    <a:pt x="842374" y="904120"/>
                  </a:lnTo>
                  <a:lnTo>
                    <a:pt x="874557" y="874557"/>
                  </a:lnTo>
                  <a:lnTo>
                    <a:pt x="904120" y="842375"/>
                  </a:lnTo>
                  <a:lnTo>
                    <a:pt x="930882" y="807753"/>
                  </a:lnTo>
                  <a:lnTo>
                    <a:pt x="954663" y="770873"/>
                  </a:lnTo>
                  <a:lnTo>
                    <a:pt x="975281" y="731916"/>
                  </a:lnTo>
                  <a:lnTo>
                    <a:pt x="992556" y="691063"/>
                  </a:lnTo>
                  <a:lnTo>
                    <a:pt x="1006308" y="648494"/>
                  </a:lnTo>
                  <a:lnTo>
                    <a:pt x="1016354" y="604391"/>
                  </a:lnTo>
                  <a:lnTo>
                    <a:pt x="1022514" y="558934"/>
                  </a:lnTo>
                  <a:lnTo>
                    <a:pt x="1024608" y="512304"/>
                  </a:lnTo>
                  <a:lnTo>
                    <a:pt x="1022514" y="465674"/>
                  </a:lnTo>
                  <a:lnTo>
                    <a:pt x="1016354" y="420216"/>
                  </a:lnTo>
                  <a:lnTo>
                    <a:pt x="1006308" y="376113"/>
                  </a:lnTo>
                  <a:lnTo>
                    <a:pt x="992556" y="333544"/>
                  </a:lnTo>
                  <a:lnTo>
                    <a:pt x="975281" y="292691"/>
                  </a:lnTo>
                  <a:lnTo>
                    <a:pt x="954663" y="253734"/>
                  </a:lnTo>
                  <a:lnTo>
                    <a:pt x="930882" y="216855"/>
                  </a:lnTo>
                  <a:lnTo>
                    <a:pt x="904120" y="182233"/>
                  </a:lnTo>
                  <a:lnTo>
                    <a:pt x="874557" y="150050"/>
                  </a:lnTo>
                  <a:lnTo>
                    <a:pt x="842374" y="120487"/>
                  </a:lnTo>
                  <a:lnTo>
                    <a:pt x="807753" y="93725"/>
                  </a:lnTo>
                  <a:lnTo>
                    <a:pt x="770873" y="69944"/>
                  </a:lnTo>
                  <a:lnTo>
                    <a:pt x="731916" y="49326"/>
                  </a:lnTo>
                  <a:lnTo>
                    <a:pt x="691063" y="32051"/>
                  </a:lnTo>
                  <a:lnTo>
                    <a:pt x="648494" y="18300"/>
                  </a:lnTo>
                  <a:lnTo>
                    <a:pt x="604391" y="8253"/>
                  </a:lnTo>
                  <a:lnTo>
                    <a:pt x="558934" y="2093"/>
                  </a:lnTo>
                  <a:lnTo>
                    <a:pt x="512304" y="0"/>
                  </a:lnTo>
                  <a:close/>
                </a:path>
              </a:pathLst>
            </a:custGeom>
            <a:solidFill>
              <a:srgbClr val="FFC000"/>
            </a:solidFill>
          </p:spPr>
          <p:txBody>
            <a:bodyPr wrap="square" lIns="0" tIns="0" rIns="0" bIns="0" rtlCol="0"/>
            <a:lstStyle/>
            <a:p>
              <a:endParaRPr/>
            </a:p>
          </p:txBody>
        </p:sp>
        <p:pic>
          <p:nvPicPr>
            <p:cNvPr id="13" name="object 13"/>
            <p:cNvPicPr/>
            <p:nvPr/>
          </p:nvPicPr>
          <p:blipFill>
            <a:blip r:embed="rId5" cstate="print"/>
            <a:stretch>
              <a:fillRect/>
            </a:stretch>
          </p:blipFill>
          <p:spPr>
            <a:xfrm>
              <a:off x="8964167" y="2072639"/>
              <a:ext cx="591312" cy="588263"/>
            </a:xfrm>
            <a:prstGeom prst="rect">
              <a:avLst/>
            </a:prstGeom>
          </p:spPr>
        </p:pic>
      </p:grpSp>
      <p:sp>
        <p:nvSpPr>
          <p:cNvPr id="14" name="object 14"/>
          <p:cNvSpPr txBox="1"/>
          <p:nvPr/>
        </p:nvSpPr>
        <p:spPr>
          <a:xfrm>
            <a:off x="7999428" y="3031235"/>
            <a:ext cx="2713355" cy="873125"/>
          </a:xfrm>
          <a:prstGeom prst="rect">
            <a:avLst/>
          </a:prstGeom>
        </p:spPr>
        <p:txBody>
          <a:bodyPr vert="horz" wrap="square" lIns="0" tIns="14604" rIns="0" bIns="0" rtlCol="0">
            <a:spAutoFit/>
          </a:bodyPr>
          <a:lstStyle/>
          <a:p>
            <a:pPr marL="12700" marR="5080">
              <a:lnSpc>
                <a:spcPct val="99000"/>
              </a:lnSpc>
              <a:spcBef>
                <a:spcPts val="114"/>
              </a:spcBef>
            </a:pPr>
            <a:r>
              <a:rPr sz="1400" dirty="0">
                <a:latin typeface="Arial MT"/>
                <a:cs typeface="Arial MT"/>
              </a:rPr>
              <a:t>RIGHT</a:t>
            </a:r>
            <a:r>
              <a:rPr sz="1400" spc="-55" dirty="0">
                <a:latin typeface="Arial MT"/>
                <a:cs typeface="Arial MT"/>
              </a:rPr>
              <a:t> </a:t>
            </a:r>
            <a:r>
              <a:rPr sz="1400" dirty="0">
                <a:latin typeface="Arial MT"/>
                <a:cs typeface="Arial MT"/>
              </a:rPr>
              <a:t>QUESTIONS</a:t>
            </a:r>
            <a:r>
              <a:rPr sz="1400" spc="-40" dirty="0">
                <a:latin typeface="Arial MT"/>
                <a:cs typeface="Arial MT"/>
              </a:rPr>
              <a:t> </a:t>
            </a:r>
            <a:r>
              <a:rPr sz="1400" spc="-10" dirty="0">
                <a:latin typeface="Arial MT"/>
                <a:cs typeface="Arial MT"/>
              </a:rPr>
              <a:t>DEPEND </a:t>
            </a:r>
            <a:r>
              <a:rPr sz="1400" dirty="0">
                <a:latin typeface="Arial MT"/>
                <a:cs typeface="Arial MT"/>
              </a:rPr>
              <a:t>ON</a:t>
            </a:r>
            <a:r>
              <a:rPr sz="1400" spc="5" dirty="0">
                <a:latin typeface="Arial MT"/>
                <a:cs typeface="Arial MT"/>
              </a:rPr>
              <a:t> </a:t>
            </a:r>
            <a:r>
              <a:rPr sz="1400" spc="-10" dirty="0">
                <a:latin typeface="Arial MT"/>
                <a:cs typeface="Arial MT"/>
              </a:rPr>
              <a:t>UNDERSTANDING</a:t>
            </a:r>
            <a:r>
              <a:rPr sz="1400" spc="5" dirty="0">
                <a:latin typeface="Arial MT"/>
                <a:cs typeface="Arial MT"/>
              </a:rPr>
              <a:t> </a:t>
            </a:r>
            <a:r>
              <a:rPr sz="1400" spc="-25" dirty="0">
                <a:latin typeface="Arial MT"/>
                <a:cs typeface="Arial MT"/>
              </a:rPr>
              <a:t>AND </a:t>
            </a:r>
            <a:r>
              <a:rPr sz="1400" dirty="0">
                <a:latin typeface="Arial MT"/>
                <a:cs typeface="Arial MT"/>
              </a:rPr>
              <a:t>LISTING</a:t>
            </a:r>
            <a:r>
              <a:rPr sz="1400" spc="-60" dirty="0">
                <a:latin typeface="Arial MT"/>
                <a:cs typeface="Arial MT"/>
              </a:rPr>
              <a:t> </a:t>
            </a:r>
            <a:r>
              <a:rPr sz="1400" dirty="0">
                <a:latin typeface="Arial MT"/>
                <a:cs typeface="Arial MT"/>
              </a:rPr>
              <a:t>EACH</a:t>
            </a:r>
            <a:r>
              <a:rPr sz="1400" spc="-50" dirty="0">
                <a:latin typeface="Arial MT"/>
                <a:cs typeface="Arial MT"/>
              </a:rPr>
              <a:t> </a:t>
            </a:r>
            <a:r>
              <a:rPr sz="1400" dirty="0">
                <a:latin typeface="Arial MT"/>
                <a:cs typeface="Arial MT"/>
              </a:rPr>
              <a:t>ASSUMPTION</a:t>
            </a:r>
            <a:r>
              <a:rPr sz="1400" spc="-55" dirty="0">
                <a:latin typeface="Arial MT"/>
                <a:cs typeface="Arial MT"/>
              </a:rPr>
              <a:t> </a:t>
            </a:r>
            <a:r>
              <a:rPr sz="1400" spc="-25" dirty="0">
                <a:latin typeface="Arial MT"/>
                <a:cs typeface="Arial MT"/>
              </a:rPr>
              <a:t>IN </a:t>
            </a:r>
            <a:r>
              <a:rPr sz="1400" dirty="0">
                <a:latin typeface="Arial MT"/>
                <a:cs typeface="Arial MT"/>
              </a:rPr>
              <a:t>YOUR</a:t>
            </a:r>
            <a:r>
              <a:rPr sz="1400" spc="-50" dirty="0">
                <a:latin typeface="Arial MT"/>
                <a:cs typeface="Arial MT"/>
              </a:rPr>
              <a:t> </a:t>
            </a:r>
            <a:r>
              <a:rPr sz="1400" spc="-10" dirty="0">
                <a:latin typeface="Arial MT"/>
                <a:cs typeface="Arial MT"/>
              </a:rPr>
              <a:t>MODEL</a:t>
            </a:r>
            <a:endParaRPr sz="1400">
              <a:latin typeface="Arial MT"/>
              <a:cs typeface="Arial MT"/>
            </a:endParaRPr>
          </a:p>
        </p:txBody>
      </p:sp>
      <p:grpSp>
        <p:nvGrpSpPr>
          <p:cNvPr id="15" name="object 15"/>
          <p:cNvGrpSpPr/>
          <p:nvPr/>
        </p:nvGrpSpPr>
        <p:grpSpPr>
          <a:xfrm>
            <a:off x="1976925" y="4353823"/>
            <a:ext cx="1024890" cy="1024890"/>
            <a:chOff x="1976925" y="4353823"/>
            <a:chExt cx="1024890" cy="1024890"/>
          </a:xfrm>
        </p:grpSpPr>
        <p:sp>
          <p:nvSpPr>
            <p:cNvPr id="16" name="object 16"/>
            <p:cNvSpPr/>
            <p:nvPr/>
          </p:nvSpPr>
          <p:spPr>
            <a:xfrm>
              <a:off x="1976925" y="4353823"/>
              <a:ext cx="1024890" cy="1024890"/>
            </a:xfrm>
            <a:custGeom>
              <a:avLst/>
              <a:gdLst/>
              <a:ahLst/>
              <a:cxnLst/>
              <a:rect l="l" t="t" r="r" b="b"/>
              <a:pathLst>
                <a:path w="1024889" h="1024889">
                  <a:moveTo>
                    <a:pt x="512304" y="0"/>
                  </a:moveTo>
                  <a:lnTo>
                    <a:pt x="465673" y="2093"/>
                  </a:lnTo>
                  <a:lnTo>
                    <a:pt x="420216" y="8253"/>
                  </a:lnTo>
                  <a:lnTo>
                    <a:pt x="376113" y="18300"/>
                  </a:lnTo>
                  <a:lnTo>
                    <a:pt x="333544" y="32051"/>
                  </a:lnTo>
                  <a:lnTo>
                    <a:pt x="292691" y="49326"/>
                  </a:lnTo>
                  <a:lnTo>
                    <a:pt x="253734" y="69944"/>
                  </a:lnTo>
                  <a:lnTo>
                    <a:pt x="216854" y="93725"/>
                  </a:lnTo>
                  <a:lnTo>
                    <a:pt x="182232" y="120487"/>
                  </a:lnTo>
                  <a:lnTo>
                    <a:pt x="150050" y="150050"/>
                  </a:lnTo>
                  <a:lnTo>
                    <a:pt x="120487" y="182233"/>
                  </a:lnTo>
                  <a:lnTo>
                    <a:pt x="93725" y="216855"/>
                  </a:lnTo>
                  <a:lnTo>
                    <a:pt x="69944" y="253734"/>
                  </a:lnTo>
                  <a:lnTo>
                    <a:pt x="49326" y="292691"/>
                  </a:lnTo>
                  <a:lnTo>
                    <a:pt x="32050" y="333544"/>
                  </a:lnTo>
                  <a:lnTo>
                    <a:pt x="18299" y="376113"/>
                  </a:lnTo>
                  <a:lnTo>
                    <a:pt x="8253" y="420216"/>
                  </a:lnTo>
                  <a:lnTo>
                    <a:pt x="2093" y="465674"/>
                  </a:lnTo>
                  <a:lnTo>
                    <a:pt x="0" y="512304"/>
                  </a:lnTo>
                  <a:lnTo>
                    <a:pt x="2093" y="558934"/>
                  </a:lnTo>
                  <a:lnTo>
                    <a:pt x="8253" y="604391"/>
                  </a:lnTo>
                  <a:lnTo>
                    <a:pt x="18299" y="648494"/>
                  </a:lnTo>
                  <a:lnTo>
                    <a:pt x="32050" y="691063"/>
                  </a:lnTo>
                  <a:lnTo>
                    <a:pt x="49326" y="731916"/>
                  </a:lnTo>
                  <a:lnTo>
                    <a:pt x="69944" y="770873"/>
                  </a:lnTo>
                  <a:lnTo>
                    <a:pt x="93725" y="807753"/>
                  </a:lnTo>
                  <a:lnTo>
                    <a:pt x="120487" y="842375"/>
                  </a:lnTo>
                  <a:lnTo>
                    <a:pt x="150050" y="874557"/>
                  </a:lnTo>
                  <a:lnTo>
                    <a:pt x="182232" y="904120"/>
                  </a:lnTo>
                  <a:lnTo>
                    <a:pt x="216854" y="930882"/>
                  </a:lnTo>
                  <a:lnTo>
                    <a:pt x="253734" y="954663"/>
                  </a:lnTo>
                  <a:lnTo>
                    <a:pt x="292691" y="975281"/>
                  </a:lnTo>
                  <a:lnTo>
                    <a:pt x="333544" y="992557"/>
                  </a:lnTo>
                  <a:lnTo>
                    <a:pt x="376113" y="1006308"/>
                  </a:lnTo>
                  <a:lnTo>
                    <a:pt x="420216" y="1016354"/>
                  </a:lnTo>
                  <a:lnTo>
                    <a:pt x="465673" y="1022514"/>
                  </a:lnTo>
                  <a:lnTo>
                    <a:pt x="512304" y="1024608"/>
                  </a:lnTo>
                  <a:lnTo>
                    <a:pt x="558934" y="1022514"/>
                  </a:lnTo>
                  <a:lnTo>
                    <a:pt x="604391" y="1016354"/>
                  </a:lnTo>
                  <a:lnTo>
                    <a:pt x="648494" y="1006308"/>
                  </a:lnTo>
                  <a:lnTo>
                    <a:pt x="691063" y="992557"/>
                  </a:lnTo>
                  <a:lnTo>
                    <a:pt x="731916" y="975281"/>
                  </a:lnTo>
                  <a:lnTo>
                    <a:pt x="770873" y="954663"/>
                  </a:lnTo>
                  <a:lnTo>
                    <a:pt x="807753" y="930882"/>
                  </a:lnTo>
                  <a:lnTo>
                    <a:pt x="842374" y="904120"/>
                  </a:lnTo>
                  <a:lnTo>
                    <a:pt x="874557" y="874557"/>
                  </a:lnTo>
                  <a:lnTo>
                    <a:pt x="904120" y="842375"/>
                  </a:lnTo>
                  <a:lnTo>
                    <a:pt x="930882" y="807753"/>
                  </a:lnTo>
                  <a:lnTo>
                    <a:pt x="954663" y="770873"/>
                  </a:lnTo>
                  <a:lnTo>
                    <a:pt x="975281" y="731916"/>
                  </a:lnTo>
                  <a:lnTo>
                    <a:pt x="992556" y="691063"/>
                  </a:lnTo>
                  <a:lnTo>
                    <a:pt x="1006308" y="648494"/>
                  </a:lnTo>
                  <a:lnTo>
                    <a:pt x="1016354" y="604391"/>
                  </a:lnTo>
                  <a:lnTo>
                    <a:pt x="1022514" y="558934"/>
                  </a:lnTo>
                  <a:lnTo>
                    <a:pt x="1024608" y="512304"/>
                  </a:lnTo>
                  <a:lnTo>
                    <a:pt x="1022514" y="465674"/>
                  </a:lnTo>
                  <a:lnTo>
                    <a:pt x="1016354" y="420216"/>
                  </a:lnTo>
                  <a:lnTo>
                    <a:pt x="1006308" y="376113"/>
                  </a:lnTo>
                  <a:lnTo>
                    <a:pt x="992556" y="333544"/>
                  </a:lnTo>
                  <a:lnTo>
                    <a:pt x="975281" y="292691"/>
                  </a:lnTo>
                  <a:lnTo>
                    <a:pt x="954663" y="253734"/>
                  </a:lnTo>
                  <a:lnTo>
                    <a:pt x="930882" y="216855"/>
                  </a:lnTo>
                  <a:lnTo>
                    <a:pt x="904120" y="182233"/>
                  </a:lnTo>
                  <a:lnTo>
                    <a:pt x="874557" y="150050"/>
                  </a:lnTo>
                  <a:lnTo>
                    <a:pt x="842374" y="120487"/>
                  </a:lnTo>
                  <a:lnTo>
                    <a:pt x="807753" y="93725"/>
                  </a:lnTo>
                  <a:lnTo>
                    <a:pt x="770873" y="69944"/>
                  </a:lnTo>
                  <a:lnTo>
                    <a:pt x="731916" y="49326"/>
                  </a:lnTo>
                  <a:lnTo>
                    <a:pt x="691063" y="32051"/>
                  </a:lnTo>
                  <a:lnTo>
                    <a:pt x="648494" y="18300"/>
                  </a:lnTo>
                  <a:lnTo>
                    <a:pt x="604391" y="8253"/>
                  </a:lnTo>
                  <a:lnTo>
                    <a:pt x="558934" y="2093"/>
                  </a:lnTo>
                  <a:lnTo>
                    <a:pt x="512304" y="0"/>
                  </a:lnTo>
                  <a:close/>
                </a:path>
              </a:pathLst>
            </a:custGeom>
            <a:solidFill>
              <a:srgbClr val="599BD5"/>
            </a:solidFill>
          </p:spPr>
          <p:txBody>
            <a:bodyPr wrap="square" lIns="0" tIns="0" rIns="0" bIns="0" rtlCol="0"/>
            <a:lstStyle/>
            <a:p>
              <a:endParaRPr/>
            </a:p>
          </p:txBody>
        </p:sp>
        <p:pic>
          <p:nvPicPr>
            <p:cNvPr id="17" name="object 17"/>
            <p:cNvPicPr/>
            <p:nvPr/>
          </p:nvPicPr>
          <p:blipFill>
            <a:blip r:embed="rId6" cstate="print"/>
            <a:stretch>
              <a:fillRect/>
            </a:stretch>
          </p:blipFill>
          <p:spPr>
            <a:xfrm>
              <a:off x="2194560" y="4572000"/>
              <a:ext cx="591312" cy="591312"/>
            </a:xfrm>
            <a:prstGeom prst="rect">
              <a:avLst/>
            </a:prstGeom>
          </p:spPr>
        </p:pic>
      </p:grpSp>
      <p:sp>
        <p:nvSpPr>
          <p:cNvPr id="18" name="object 18"/>
          <p:cNvSpPr txBox="1"/>
          <p:nvPr/>
        </p:nvSpPr>
        <p:spPr>
          <a:xfrm>
            <a:off x="1636567" y="5558028"/>
            <a:ext cx="1153795" cy="443230"/>
          </a:xfrm>
          <a:prstGeom prst="rect">
            <a:avLst/>
          </a:prstGeom>
        </p:spPr>
        <p:txBody>
          <a:bodyPr vert="horz" wrap="square" lIns="0" tIns="26670" rIns="0" bIns="0" rtlCol="0">
            <a:spAutoFit/>
          </a:bodyPr>
          <a:lstStyle/>
          <a:p>
            <a:pPr marL="12700" marR="5080">
              <a:lnSpc>
                <a:spcPts val="1610"/>
              </a:lnSpc>
              <a:spcBef>
                <a:spcPts val="210"/>
              </a:spcBef>
            </a:pPr>
            <a:r>
              <a:rPr sz="1400" dirty="0">
                <a:latin typeface="Arial MT"/>
                <a:cs typeface="Arial MT"/>
              </a:rPr>
              <a:t>TAKE</a:t>
            </a:r>
            <a:r>
              <a:rPr sz="1400" spc="-30" dirty="0">
                <a:latin typeface="Arial MT"/>
                <a:cs typeface="Arial MT"/>
              </a:rPr>
              <a:t> </a:t>
            </a:r>
            <a:r>
              <a:rPr sz="1400" spc="-10" dirty="0">
                <a:latin typeface="Arial MT"/>
                <a:cs typeface="Arial MT"/>
              </a:rPr>
              <a:t>GREAT NOTES</a:t>
            </a:r>
            <a:endParaRPr sz="1400">
              <a:latin typeface="Arial MT"/>
              <a:cs typeface="Arial MT"/>
            </a:endParaRPr>
          </a:p>
        </p:txBody>
      </p:sp>
      <p:grpSp>
        <p:nvGrpSpPr>
          <p:cNvPr id="19" name="object 19"/>
          <p:cNvGrpSpPr/>
          <p:nvPr/>
        </p:nvGrpSpPr>
        <p:grpSpPr>
          <a:xfrm>
            <a:off x="5339689" y="4336324"/>
            <a:ext cx="1024890" cy="1024890"/>
            <a:chOff x="5339689" y="4336324"/>
            <a:chExt cx="1024890" cy="1024890"/>
          </a:xfrm>
        </p:grpSpPr>
        <p:sp>
          <p:nvSpPr>
            <p:cNvPr id="20" name="object 20"/>
            <p:cNvSpPr/>
            <p:nvPr/>
          </p:nvSpPr>
          <p:spPr>
            <a:xfrm>
              <a:off x="5339689" y="4336324"/>
              <a:ext cx="1024890" cy="1024890"/>
            </a:xfrm>
            <a:custGeom>
              <a:avLst/>
              <a:gdLst/>
              <a:ahLst/>
              <a:cxnLst/>
              <a:rect l="l" t="t" r="r" b="b"/>
              <a:pathLst>
                <a:path w="1024889" h="1024889">
                  <a:moveTo>
                    <a:pt x="512304" y="0"/>
                  </a:moveTo>
                  <a:lnTo>
                    <a:pt x="465674" y="2093"/>
                  </a:lnTo>
                  <a:lnTo>
                    <a:pt x="420216" y="8253"/>
                  </a:lnTo>
                  <a:lnTo>
                    <a:pt x="376113" y="18300"/>
                  </a:lnTo>
                  <a:lnTo>
                    <a:pt x="333544" y="32051"/>
                  </a:lnTo>
                  <a:lnTo>
                    <a:pt x="292691" y="49326"/>
                  </a:lnTo>
                  <a:lnTo>
                    <a:pt x="253734" y="69944"/>
                  </a:lnTo>
                  <a:lnTo>
                    <a:pt x="216855" y="93725"/>
                  </a:lnTo>
                  <a:lnTo>
                    <a:pt x="182233" y="120487"/>
                  </a:lnTo>
                  <a:lnTo>
                    <a:pt x="150050" y="150050"/>
                  </a:lnTo>
                  <a:lnTo>
                    <a:pt x="120487" y="182233"/>
                  </a:lnTo>
                  <a:lnTo>
                    <a:pt x="93725" y="216855"/>
                  </a:lnTo>
                  <a:lnTo>
                    <a:pt x="69944" y="253734"/>
                  </a:lnTo>
                  <a:lnTo>
                    <a:pt x="49326" y="292691"/>
                  </a:lnTo>
                  <a:lnTo>
                    <a:pt x="32051" y="333544"/>
                  </a:lnTo>
                  <a:lnTo>
                    <a:pt x="18300" y="376113"/>
                  </a:lnTo>
                  <a:lnTo>
                    <a:pt x="8253" y="420216"/>
                  </a:lnTo>
                  <a:lnTo>
                    <a:pt x="2093" y="465674"/>
                  </a:lnTo>
                  <a:lnTo>
                    <a:pt x="0" y="512304"/>
                  </a:lnTo>
                  <a:lnTo>
                    <a:pt x="2093" y="558934"/>
                  </a:lnTo>
                  <a:lnTo>
                    <a:pt x="8253" y="604391"/>
                  </a:lnTo>
                  <a:lnTo>
                    <a:pt x="18300" y="648494"/>
                  </a:lnTo>
                  <a:lnTo>
                    <a:pt x="32051" y="691063"/>
                  </a:lnTo>
                  <a:lnTo>
                    <a:pt x="49326" y="731916"/>
                  </a:lnTo>
                  <a:lnTo>
                    <a:pt x="69944" y="770873"/>
                  </a:lnTo>
                  <a:lnTo>
                    <a:pt x="93725" y="807753"/>
                  </a:lnTo>
                  <a:lnTo>
                    <a:pt x="120487" y="842375"/>
                  </a:lnTo>
                  <a:lnTo>
                    <a:pt x="150050" y="874557"/>
                  </a:lnTo>
                  <a:lnTo>
                    <a:pt x="182233" y="904120"/>
                  </a:lnTo>
                  <a:lnTo>
                    <a:pt x="216855" y="930882"/>
                  </a:lnTo>
                  <a:lnTo>
                    <a:pt x="253734" y="954663"/>
                  </a:lnTo>
                  <a:lnTo>
                    <a:pt x="292691" y="975281"/>
                  </a:lnTo>
                  <a:lnTo>
                    <a:pt x="333544" y="992557"/>
                  </a:lnTo>
                  <a:lnTo>
                    <a:pt x="376113" y="1006308"/>
                  </a:lnTo>
                  <a:lnTo>
                    <a:pt x="420216" y="1016354"/>
                  </a:lnTo>
                  <a:lnTo>
                    <a:pt x="465674" y="1022514"/>
                  </a:lnTo>
                  <a:lnTo>
                    <a:pt x="512304" y="1024608"/>
                  </a:lnTo>
                  <a:lnTo>
                    <a:pt x="558934" y="1022514"/>
                  </a:lnTo>
                  <a:lnTo>
                    <a:pt x="604391" y="1016354"/>
                  </a:lnTo>
                  <a:lnTo>
                    <a:pt x="648494" y="1006308"/>
                  </a:lnTo>
                  <a:lnTo>
                    <a:pt x="691063" y="992557"/>
                  </a:lnTo>
                  <a:lnTo>
                    <a:pt x="731916" y="975281"/>
                  </a:lnTo>
                  <a:lnTo>
                    <a:pt x="770873" y="954663"/>
                  </a:lnTo>
                  <a:lnTo>
                    <a:pt x="807753" y="930882"/>
                  </a:lnTo>
                  <a:lnTo>
                    <a:pt x="842375" y="904120"/>
                  </a:lnTo>
                  <a:lnTo>
                    <a:pt x="874557" y="874557"/>
                  </a:lnTo>
                  <a:lnTo>
                    <a:pt x="904120" y="842375"/>
                  </a:lnTo>
                  <a:lnTo>
                    <a:pt x="930882" y="807753"/>
                  </a:lnTo>
                  <a:lnTo>
                    <a:pt x="954663" y="770873"/>
                  </a:lnTo>
                  <a:lnTo>
                    <a:pt x="975281" y="731916"/>
                  </a:lnTo>
                  <a:lnTo>
                    <a:pt x="992557" y="691063"/>
                  </a:lnTo>
                  <a:lnTo>
                    <a:pt x="1006308" y="648494"/>
                  </a:lnTo>
                  <a:lnTo>
                    <a:pt x="1016354" y="604391"/>
                  </a:lnTo>
                  <a:lnTo>
                    <a:pt x="1022514" y="558934"/>
                  </a:lnTo>
                  <a:lnTo>
                    <a:pt x="1024608" y="512304"/>
                  </a:lnTo>
                  <a:lnTo>
                    <a:pt x="1022514" y="465674"/>
                  </a:lnTo>
                  <a:lnTo>
                    <a:pt x="1016354" y="420216"/>
                  </a:lnTo>
                  <a:lnTo>
                    <a:pt x="1006308" y="376113"/>
                  </a:lnTo>
                  <a:lnTo>
                    <a:pt x="992557" y="333544"/>
                  </a:lnTo>
                  <a:lnTo>
                    <a:pt x="975281" y="292691"/>
                  </a:lnTo>
                  <a:lnTo>
                    <a:pt x="954663" y="253734"/>
                  </a:lnTo>
                  <a:lnTo>
                    <a:pt x="930882" y="216855"/>
                  </a:lnTo>
                  <a:lnTo>
                    <a:pt x="904120" y="182233"/>
                  </a:lnTo>
                  <a:lnTo>
                    <a:pt x="874557" y="150050"/>
                  </a:lnTo>
                  <a:lnTo>
                    <a:pt x="842375" y="120487"/>
                  </a:lnTo>
                  <a:lnTo>
                    <a:pt x="807753" y="93725"/>
                  </a:lnTo>
                  <a:lnTo>
                    <a:pt x="770873" y="69944"/>
                  </a:lnTo>
                  <a:lnTo>
                    <a:pt x="731916" y="49326"/>
                  </a:lnTo>
                  <a:lnTo>
                    <a:pt x="691063" y="32051"/>
                  </a:lnTo>
                  <a:lnTo>
                    <a:pt x="648494" y="18300"/>
                  </a:lnTo>
                  <a:lnTo>
                    <a:pt x="604391" y="8253"/>
                  </a:lnTo>
                  <a:lnTo>
                    <a:pt x="558934" y="2093"/>
                  </a:lnTo>
                  <a:lnTo>
                    <a:pt x="512304" y="0"/>
                  </a:lnTo>
                  <a:close/>
                </a:path>
              </a:pathLst>
            </a:custGeom>
            <a:solidFill>
              <a:srgbClr val="70AD47"/>
            </a:solidFill>
          </p:spPr>
          <p:txBody>
            <a:bodyPr wrap="square" lIns="0" tIns="0" rIns="0" bIns="0" rtlCol="0"/>
            <a:lstStyle/>
            <a:p>
              <a:endParaRPr/>
            </a:p>
          </p:txBody>
        </p:sp>
        <p:pic>
          <p:nvPicPr>
            <p:cNvPr id="21" name="object 21"/>
            <p:cNvPicPr/>
            <p:nvPr/>
          </p:nvPicPr>
          <p:blipFill>
            <a:blip r:embed="rId7" cstate="print"/>
            <a:stretch>
              <a:fillRect/>
            </a:stretch>
          </p:blipFill>
          <p:spPr>
            <a:xfrm>
              <a:off x="5556503" y="4553712"/>
              <a:ext cx="591312" cy="591312"/>
            </a:xfrm>
            <a:prstGeom prst="rect">
              <a:avLst/>
            </a:prstGeom>
          </p:spPr>
        </p:pic>
      </p:grpSp>
      <p:sp>
        <p:nvSpPr>
          <p:cNvPr id="22" name="object 22"/>
          <p:cNvSpPr txBox="1"/>
          <p:nvPr/>
        </p:nvSpPr>
        <p:spPr>
          <a:xfrm>
            <a:off x="4999340" y="5558028"/>
            <a:ext cx="1717675" cy="443230"/>
          </a:xfrm>
          <a:prstGeom prst="rect">
            <a:avLst/>
          </a:prstGeom>
        </p:spPr>
        <p:txBody>
          <a:bodyPr vert="horz" wrap="square" lIns="0" tIns="26670" rIns="0" bIns="0" rtlCol="0">
            <a:spAutoFit/>
          </a:bodyPr>
          <a:lstStyle/>
          <a:p>
            <a:pPr marL="12700" marR="5080">
              <a:lnSpc>
                <a:spcPts val="1610"/>
              </a:lnSpc>
              <a:spcBef>
                <a:spcPts val="210"/>
              </a:spcBef>
            </a:pPr>
            <a:r>
              <a:rPr sz="1400" dirty="0">
                <a:latin typeface="Arial MT"/>
                <a:cs typeface="Arial MT"/>
              </a:rPr>
              <a:t>ANALYSE</a:t>
            </a:r>
            <a:r>
              <a:rPr sz="1400" spc="-70" dirty="0">
                <a:latin typeface="Arial MT"/>
                <a:cs typeface="Arial MT"/>
              </a:rPr>
              <a:t> </a:t>
            </a:r>
            <a:r>
              <a:rPr sz="1400" spc="-10" dirty="0">
                <a:latin typeface="Arial MT"/>
                <a:cs typeface="Arial MT"/>
              </a:rPr>
              <a:t>RESULTS </a:t>
            </a:r>
            <a:r>
              <a:rPr sz="1400" dirty="0">
                <a:latin typeface="Arial MT"/>
                <a:cs typeface="Arial MT"/>
              </a:rPr>
              <a:t>AS</a:t>
            </a:r>
            <a:r>
              <a:rPr sz="1400" spc="-15" dirty="0">
                <a:latin typeface="Arial MT"/>
                <a:cs typeface="Arial MT"/>
              </a:rPr>
              <a:t> </a:t>
            </a:r>
            <a:r>
              <a:rPr sz="1400" dirty="0">
                <a:latin typeface="Arial MT"/>
                <a:cs typeface="Arial MT"/>
              </a:rPr>
              <a:t>A</a:t>
            </a:r>
            <a:r>
              <a:rPr sz="1400" spc="-15" dirty="0">
                <a:latin typeface="Arial MT"/>
                <a:cs typeface="Arial MT"/>
              </a:rPr>
              <a:t> </a:t>
            </a:r>
            <a:r>
              <a:rPr sz="1400" spc="-20" dirty="0">
                <a:latin typeface="Arial MT"/>
                <a:cs typeface="Arial MT"/>
              </a:rPr>
              <a:t>TEAM</a:t>
            </a:r>
            <a:endParaRPr sz="1400">
              <a:latin typeface="Arial MT"/>
              <a:cs typeface="Arial MT"/>
            </a:endParaRPr>
          </a:p>
        </p:txBody>
      </p:sp>
      <p:grpSp>
        <p:nvGrpSpPr>
          <p:cNvPr id="23" name="object 23"/>
          <p:cNvGrpSpPr/>
          <p:nvPr/>
        </p:nvGrpSpPr>
        <p:grpSpPr>
          <a:xfrm>
            <a:off x="8587049" y="4265527"/>
            <a:ext cx="1024890" cy="1024890"/>
            <a:chOff x="8587049" y="4265527"/>
            <a:chExt cx="1024890" cy="1024890"/>
          </a:xfrm>
        </p:grpSpPr>
        <p:sp>
          <p:nvSpPr>
            <p:cNvPr id="24" name="object 24"/>
            <p:cNvSpPr/>
            <p:nvPr/>
          </p:nvSpPr>
          <p:spPr>
            <a:xfrm>
              <a:off x="8587049" y="4265527"/>
              <a:ext cx="1024890" cy="1024890"/>
            </a:xfrm>
            <a:custGeom>
              <a:avLst/>
              <a:gdLst/>
              <a:ahLst/>
              <a:cxnLst/>
              <a:rect l="l" t="t" r="r" b="b"/>
              <a:pathLst>
                <a:path w="1024890" h="1024889">
                  <a:moveTo>
                    <a:pt x="512302" y="0"/>
                  </a:moveTo>
                  <a:lnTo>
                    <a:pt x="465672" y="2093"/>
                  </a:lnTo>
                  <a:lnTo>
                    <a:pt x="420215" y="8253"/>
                  </a:lnTo>
                  <a:lnTo>
                    <a:pt x="376112" y="18300"/>
                  </a:lnTo>
                  <a:lnTo>
                    <a:pt x="333543" y="32051"/>
                  </a:lnTo>
                  <a:lnTo>
                    <a:pt x="292690" y="49326"/>
                  </a:lnTo>
                  <a:lnTo>
                    <a:pt x="253733" y="69944"/>
                  </a:lnTo>
                  <a:lnTo>
                    <a:pt x="216854" y="93725"/>
                  </a:lnTo>
                  <a:lnTo>
                    <a:pt x="182232" y="120487"/>
                  </a:lnTo>
                  <a:lnTo>
                    <a:pt x="150050" y="150050"/>
                  </a:lnTo>
                  <a:lnTo>
                    <a:pt x="120487" y="182233"/>
                  </a:lnTo>
                  <a:lnTo>
                    <a:pt x="93725" y="216855"/>
                  </a:lnTo>
                  <a:lnTo>
                    <a:pt x="69944" y="253734"/>
                  </a:lnTo>
                  <a:lnTo>
                    <a:pt x="49326" y="292691"/>
                  </a:lnTo>
                  <a:lnTo>
                    <a:pt x="32050" y="333544"/>
                  </a:lnTo>
                  <a:lnTo>
                    <a:pt x="18299" y="376113"/>
                  </a:lnTo>
                  <a:lnTo>
                    <a:pt x="8253" y="420216"/>
                  </a:lnTo>
                  <a:lnTo>
                    <a:pt x="2093" y="465674"/>
                  </a:lnTo>
                  <a:lnTo>
                    <a:pt x="0" y="512304"/>
                  </a:lnTo>
                  <a:lnTo>
                    <a:pt x="2093" y="558934"/>
                  </a:lnTo>
                  <a:lnTo>
                    <a:pt x="8253" y="604391"/>
                  </a:lnTo>
                  <a:lnTo>
                    <a:pt x="18299" y="648494"/>
                  </a:lnTo>
                  <a:lnTo>
                    <a:pt x="32050" y="691063"/>
                  </a:lnTo>
                  <a:lnTo>
                    <a:pt x="49326" y="731916"/>
                  </a:lnTo>
                  <a:lnTo>
                    <a:pt x="69944" y="770873"/>
                  </a:lnTo>
                  <a:lnTo>
                    <a:pt x="93725" y="807753"/>
                  </a:lnTo>
                  <a:lnTo>
                    <a:pt x="120487" y="842375"/>
                  </a:lnTo>
                  <a:lnTo>
                    <a:pt x="150050" y="874557"/>
                  </a:lnTo>
                  <a:lnTo>
                    <a:pt x="182232" y="904120"/>
                  </a:lnTo>
                  <a:lnTo>
                    <a:pt x="216854" y="930882"/>
                  </a:lnTo>
                  <a:lnTo>
                    <a:pt x="253733" y="954663"/>
                  </a:lnTo>
                  <a:lnTo>
                    <a:pt x="292690" y="975281"/>
                  </a:lnTo>
                  <a:lnTo>
                    <a:pt x="333543" y="992557"/>
                  </a:lnTo>
                  <a:lnTo>
                    <a:pt x="376112" y="1006308"/>
                  </a:lnTo>
                  <a:lnTo>
                    <a:pt x="420215" y="1016354"/>
                  </a:lnTo>
                  <a:lnTo>
                    <a:pt x="465672" y="1022514"/>
                  </a:lnTo>
                  <a:lnTo>
                    <a:pt x="512302" y="1024608"/>
                  </a:lnTo>
                  <a:lnTo>
                    <a:pt x="558932" y="1022514"/>
                  </a:lnTo>
                  <a:lnTo>
                    <a:pt x="604390" y="1016354"/>
                  </a:lnTo>
                  <a:lnTo>
                    <a:pt x="648493" y="1006308"/>
                  </a:lnTo>
                  <a:lnTo>
                    <a:pt x="691062" y="992557"/>
                  </a:lnTo>
                  <a:lnTo>
                    <a:pt x="731915" y="975281"/>
                  </a:lnTo>
                  <a:lnTo>
                    <a:pt x="770872" y="954663"/>
                  </a:lnTo>
                  <a:lnTo>
                    <a:pt x="807752" y="930882"/>
                  </a:lnTo>
                  <a:lnTo>
                    <a:pt x="842373" y="904120"/>
                  </a:lnTo>
                  <a:lnTo>
                    <a:pt x="874556" y="874557"/>
                  </a:lnTo>
                  <a:lnTo>
                    <a:pt x="904119" y="842375"/>
                  </a:lnTo>
                  <a:lnTo>
                    <a:pt x="930881" y="807753"/>
                  </a:lnTo>
                  <a:lnTo>
                    <a:pt x="954662" y="770873"/>
                  </a:lnTo>
                  <a:lnTo>
                    <a:pt x="975280" y="731916"/>
                  </a:lnTo>
                  <a:lnTo>
                    <a:pt x="992555" y="691063"/>
                  </a:lnTo>
                  <a:lnTo>
                    <a:pt x="1006306" y="648494"/>
                  </a:lnTo>
                  <a:lnTo>
                    <a:pt x="1016352" y="604391"/>
                  </a:lnTo>
                  <a:lnTo>
                    <a:pt x="1022513" y="558934"/>
                  </a:lnTo>
                  <a:lnTo>
                    <a:pt x="1024606" y="512304"/>
                  </a:lnTo>
                  <a:lnTo>
                    <a:pt x="1022513" y="465674"/>
                  </a:lnTo>
                  <a:lnTo>
                    <a:pt x="1016352" y="420216"/>
                  </a:lnTo>
                  <a:lnTo>
                    <a:pt x="1006306" y="376113"/>
                  </a:lnTo>
                  <a:lnTo>
                    <a:pt x="992555" y="333544"/>
                  </a:lnTo>
                  <a:lnTo>
                    <a:pt x="975280" y="292691"/>
                  </a:lnTo>
                  <a:lnTo>
                    <a:pt x="954662" y="253734"/>
                  </a:lnTo>
                  <a:lnTo>
                    <a:pt x="930881" y="216855"/>
                  </a:lnTo>
                  <a:lnTo>
                    <a:pt x="904119" y="182233"/>
                  </a:lnTo>
                  <a:lnTo>
                    <a:pt x="874556" y="150050"/>
                  </a:lnTo>
                  <a:lnTo>
                    <a:pt x="842373" y="120487"/>
                  </a:lnTo>
                  <a:lnTo>
                    <a:pt x="807752" y="93725"/>
                  </a:lnTo>
                  <a:lnTo>
                    <a:pt x="770872" y="69944"/>
                  </a:lnTo>
                  <a:lnTo>
                    <a:pt x="731915" y="49326"/>
                  </a:lnTo>
                  <a:lnTo>
                    <a:pt x="691062" y="32051"/>
                  </a:lnTo>
                  <a:lnTo>
                    <a:pt x="648493" y="18300"/>
                  </a:lnTo>
                  <a:lnTo>
                    <a:pt x="604390" y="8253"/>
                  </a:lnTo>
                  <a:lnTo>
                    <a:pt x="558932" y="2093"/>
                  </a:lnTo>
                  <a:lnTo>
                    <a:pt x="512302" y="0"/>
                  </a:lnTo>
                  <a:close/>
                </a:path>
              </a:pathLst>
            </a:custGeom>
            <a:solidFill>
              <a:srgbClr val="ED7D31"/>
            </a:solidFill>
          </p:spPr>
          <p:txBody>
            <a:bodyPr wrap="square" lIns="0" tIns="0" rIns="0" bIns="0" rtlCol="0"/>
            <a:lstStyle/>
            <a:p>
              <a:endParaRPr/>
            </a:p>
          </p:txBody>
        </p:sp>
        <p:pic>
          <p:nvPicPr>
            <p:cNvPr id="25" name="object 25"/>
            <p:cNvPicPr/>
            <p:nvPr/>
          </p:nvPicPr>
          <p:blipFill>
            <a:blip r:embed="rId8" cstate="print"/>
            <a:stretch>
              <a:fillRect/>
            </a:stretch>
          </p:blipFill>
          <p:spPr>
            <a:xfrm>
              <a:off x="8802624" y="4483607"/>
              <a:ext cx="591312" cy="591312"/>
            </a:xfrm>
            <a:prstGeom prst="rect">
              <a:avLst/>
            </a:prstGeom>
          </p:spPr>
        </p:pic>
      </p:grpSp>
      <p:sp>
        <p:nvSpPr>
          <p:cNvPr id="26" name="object 26"/>
          <p:cNvSpPr txBox="1"/>
          <p:nvPr/>
        </p:nvSpPr>
        <p:spPr>
          <a:xfrm>
            <a:off x="8246691" y="5487923"/>
            <a:ext cx="1601470" cy="443230"/>
          </a:xfrm>
          <a:prstGeom prst="rect">
            <a:avLst/>
          </a:prstGeom>
        </p:spPr>
        <p:txBody>
          <a:bodyPr vert="horz" wrap="square" lIns="0" tIns="26670" rIns="0" bIns="0" rtlCol="0">
            <a:spAutoFit/>
          </a:bodyPr>
          <a:lstStyle/>
          <a:p>
            <a:pPr marL="12700" marR="5080">
              <a:lnSpc>
                <a:spcPts val="1610"/>
              </a:lnSpc>
              <a:spcBef>
                <a:spcPts val="210"/>
              </a:spcBef>
            </a:pPr>
            <a:r>
              <a:rPr sz="1400" dirty="0">
                <a:latin typeface="Arial MT"/>
                <a:cs typeface="Arial MT"/>
              </a:rPr>
              <a:t>PLAY</a:t>
            </a:r>
            <a:r>
              <a:rPr sz="1400" spc="-40" dirty="0">
                <a:latin typeface="Arial MT"/>
                <a:cs typeface="Arial MT"/>
              </a:rPr>
              <a:t> </a:t>
            </a:r>
            <a:r>
              <a:rPr sz="1400" dirty="0">
                <a:latin typeface="Arial MT"/>
                <a:cs typeface="Arial MT"/>
              </a:rPr>
              <a:t>THE</a:t>
            </a:r>
            <a:r>
              <a:rPr sz="1400" spc="-35" dirty="0">
                <a:latin typeface="Arial MT"/>
                <a:cs typeface="Arial MT"/>
              </a:rPr>
              <a:t> </a:t>
            </a:r>
            <a:r>
              <a:rPr sz="1400" spc="-10" dirty="0">
                <a:latin typeface="Arial MT"/>
                <a:cs typeface="Arial MT"/>
              </a:rPr>
              <a:t>DEVIL'S ADVOCATE</a:t>
            </a:r>
            <a:endParaRPr sz="1400">
              <a:latin typeface="Arial MT"/>
              <a:cs typeface="Arial M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1642" y="2887980"/>
            <a:ext cx="2174240" cy="695960"/>
          </a:xfrm>
          <a:prstGeom prst="rect">
            <a:avLst/>
          </a:prstGeom>
        </p:spPr>
        <p:txBody>
          <a:bodyPr vert="horz" wrap="square" lIns="0" tIns="12700" rIns="0" bIns="0" rtlCol="0">
            <a:spAutoFit/>
          </a:bodyPr>
          <a:lstStyle/>
          <a:p>
            <a:pPr marL="12700">
              <a:lnSpc>
                <a:spcPct val="100000"/>
              </a:lnSpc>
              <a:spcBef>
                <a:spcPts val="100"/>
              </a:spcBef>
            </a:pPr>
            <a:r>
              <a:rPr sz="4400" spc="-10" dirty="0">
                <a:latin typeface="Calibri"/>
                <a:cs typeface="Calibri"/>
              </a:rPr>
              <a:t>Examples</a:t>
            </a:r>
            <a:endParaRPr sz="4400">
              <a:latin typeface="Calibri"/>
              <a:cs typeface="Calibri"/>
            </a:endParaRPr>
          </a:p>
        </p:txBody>
      </p:sp>
      <p:sp>
        <p:nvSpPr>
          <p:cNvPr id="3" name="object 3"/>
          <p:cNvSpPr/>
          <p:nvPr/>
        </p:nvSpPr>
        <p:spPr>
          <a:xfrm>
            <a:off x="5376862" y="705483"/>
            <a:ext cx="6172200" cy="0"/>
          </a:xfrm>
          <a:custGeom>
            <a:avLst/>
            <a:gdLst/>
            <a:ahLst/>
            <a:cxnLst/>
            <a:rect l="l" t="t" r="r" b="b"/>
            <a:pathLst>
              <a:path w="6172200">
                <a:moveTo>
                  <a:pt x="0" y="0"/>
                </a:moveTo>
                <a:lnTo>
                  <a:pt x="6172199" y="1"/>
                </a:lnTo>
              </a:path>
            </a:pathLst>
          </a:custGeom>
          <a:ln w="12700">
            <a:solidFill>
              <a:srgbClr val="ED7D31"/>
            </a:solidFill>
          </a:ln>
        </p:spPr>
        <p:txBody>
          <a:bodyPr wrap="square" lIns="0" tIns="0" rIns="0" bIns="0" rtlCol="0"/>
          <a:lstStyle/>
          <a:p>
            <a:endParaRPr/>
          </a:p>
        </p:txBody>
      </p:sp>
      <p:sp>
        <p:nvSpPr>
          <p:cNvPr id="4" name="object 4"/>
          <p:cNvSpPr txBox="1">
            <a:spLocks noGrp="1"/>
          </p:cNvSpPr>
          <p:nvPr>
            <p:ph type="title"/>
          </p:nvPr>
        </p:nvSpPr>
        <p:spPr>
          <a:xfrm>
            <a:off x="5455587" y="734059"/>
            <a:ext cx="2063750" cy="391160"/>
          </a:xfrm>
          <a:prstGeom prst="rect">
            <a:avLst/>
          </a:prstGeom>
        </p:spPr>
        <p:txBody>
          <a:bodyPr vert="horz" wrap="square" lIns="0" tIns="12700" rIns="0" bIns="0" rtlCol="0">
            <a:spAutoFit/>
          </a:bodyPr>
          <a:lstStyle/>
          <a:p>
            <a:pPr marL="12700">
              <a:lnSpc>
                <a:spcPct val="100000"/>
              </a:lnSpc>
              <a:spcBef>
                <a:spcPts val="100"/>
              </a:spcBef>
            </a:pPr>
            <a:r>
              <a:rPr sz="2400" dirty="0"/>
              <a:t>Target</a:t>
            </a:r>
            <a:r>
              <a:rPr sz="2400" spc="-45" dirty="0"/>
              <a:t> </a:t>
            </a:r>
            <a:r>
              <a:rPr sz="2400" spc="-10" dirty="0"/>
              <a:t>customer</a:t>
            </a:r>
            <a:endParaRPr sz="2400"/>
          </a:p>
        </p:txBody>
      </p:sp>
      <p:sp>
        <p:nvSpPr>
          <p:cNvPr id="5" name="object 5"/>
          <p:cNvSpPr/>
          <p:nvPr/>
        </p:nvSpPr>
        <p:spPr>
          <a:xfrm>
            <a:off x="5376862" y="1225105"/>
            <a:ext cx="6172200" cy="0"/>
          </a:xfrm>
          <a:custGeom>
            <a:avLst/>
            <a:gdLst/>
            <a:ahLst/>
            <a:cxnLst/>
            <a:rect l="l" t="t" r="r" b="b"/>
            <a:pathLst>
              <a:path w="6172200">
                <a:moveTo>
                  <a:pt x="0" y="0"/>
                </a:moveTo>
                <a:lnTo>
                  <a:pt x="6172199" y="1"/>
                </a:lnTo>
              </a:path>
            </a:pathLst>
          </a:custGeom>
          <a:ln w="12700">
            <a:solidFill>
              <a:srgbClr val="E2783F"/>
            </a:solidFill>
          </a:ln>
        </p:spPr>
        <p:txBody>
          <a:bodyPr wrap="square" lIns="0" tIns="0" rIns="0" bIns="0" rtlCol="0"/>
          <a:lstStyle/>
          <a:p>
            <a:endParaRPr/>
          </a:p>
        </p:txBody>
      </p:sp>
      <p:sp>
        <p:nvSpPr>
          <p:cNvPr id="6" name="object 6"/>
          <p:cNvSpPr/>
          <p:nvPr/>
        </p:nvSpPr>
        <p:spPr>
          <a:xfrm>
            <a:off x="5376862" y="1744724"/>
            <a:ext cx="6172200" cy="0"/>
          </a:xfrm>
          <a:custGeom>
            <a:avLst/>
            <a:gdLst/>
            <a:ahLst/>
            <a:cxnLst/>
            <a:rect l="l" t="t" r="r" b="b"/>
            <a:pathLst>
              <a:path w="6172200">
                <a:moveTo>
                  <a:pt x="0" y="0"/>
                </a:moveTo>
                <a:lnTo>
                  <a:pt x="6172199" y="1"/>
                </a:lnTo>
              </a:path>
            </a:pathLst>
          </a:custGeom>
          <a:ln w="12700">
            <a:solidFill>
              <a:srgbClr val="D9794D"/>
            </a:solidFill>
          </a:ln>
        </p:spPr>
        <p:txBody>
          <a:bodyPr wrap="square" lIns="0" tIns="0" rIns="0" bIns="0" rtlCol="0"/>
          <a:lstStyle/>
          <a:p>
            <a:endParaRPr/>
          </a:p>
        </p:txBody>
      </p:sp>
      <p:sp>
        <p:nvSpPr>
          <p:cNvPr id="7" name="object 7"/>
          <p:cNvSpPr/>
          <p:nvPr/>
        </p:nvSpPr>
        <p:spPr>
          <a:xfrm>
            <a:off x="5376862" y="2264346"/>
            <a:ext cx="6172200" cy="0"/>
          </a:xfrm>
          <a:custGeom>
            <a:avLst/>
            <a:gdLst/>
            <a:ahLst/>
            <a:cxnLst/>
            <a:rect l="l" t="t" r="r" b="b"/>
            <a:pathLst>
              <a:path w="6172200">
                <a:moveTo>
                  <a:pt x="0" y="0"/>
                </a:moveTo>
                <a:lnTo>
                  <a:pt x="6172199" y="1"/>
                </a:lnTo>
              </a:path>
            </a:pathLst>
          </a:custGeom>
          <a:ln w="12700">
            <a:solidFill>
              <a:srgbClr val="D07A5B"/>
            </a:solidFill>
          </a:ln>
        </p:spPr>
        <p:txBody>
          <a:bodyPr wrap="square" lIns="0" tIns="0" rIns="0" bIns="0" rtlCol="0"/>
          <a:lstStyle/>
          <a:p>
            <a:endParaRPr/>
          </a:p>
        </p:txBody>
      </p:sp>
      <p:sp>
        <p:nvSpPr>
          <p:cNvPr id="8" name="object 8"/>
          <p:cNvSpPr txBox="1"/>
          <p:nvPr/>
        </p:nvSpPr>
        <p:spPr>
          <a:xfrm>
            <a:off x="5455587" y="1096772"/>
            <a:ext cx="4162425" cy="1586230"/>
          </a:xfrm>
          <a:prstGeom prst="rect">
            <a:avLst/>
          </a:prstGeom>
        </p:spPr>
        <p:txBody>
          <a:bodyPr vert="horz" wrap="square" lIns="0" tIns="12700" rIns="0" bIns="0" rtlCol="0">
            <a:spAutoFit/>
          </a:bodyPr>
          <a:lstStyle/>
          <a:p>
            <a:pPr marL="12700" marR="172085">
              <a:lnSpc>
                <a:spcPct val="142500"/>
              </a:lnSpc>
              <a:spcBef>
                <a:spcPts val="100"/>
              </a:spcBef>
            </a:pPr>
            <a:r>
              <a:rPr sz="2400" dirty="0">
                <a:latin typeface="Calibri"/>
                <a:cs typeface="Calibri"/>
              </a:rPr>
              <a:t>Problem</a:t>
            </a:r>
            <a:r>
              <a:rPr sz="2400" spc="-55" dirty="0">
                <a:latin typeface="Calibri"/>
                <a:cs typeface="Calibri"/>
              </a:rPr>
              <a:t> </a:t>
            </a:r>
            <a:r>
              <a:rPr sz="2400" dirty="0">
                <a:latin typeface="Calibri"/>
                <a:cs typeface="Calibri"/>
              </a:rPr>
              <a:t>customer</a:t>
            </a:r>
            <a:r>
              <a:rPr sz="2400" spc="-45" dirty="0">
                <a:latin typeface="Calibri"/>
                <a:cs typeface="Calibri"/>
              </a:rPr>
              <a:t> </a:t>
            </a:r>
            <a:r>
              <a:rPr sz="2400" dirty="0">
                <a:latin typeface="Calibri"/>
                <a:cs typeface="Calibri"/>
              </a:rPr>
              <a:t>wants</a:t>
            </a:r>
            <a:r>
              <a:rPr sz="2400" spc="-55" dirty="0">
                <a:latin typeface="Calibri"/>
                <a:cs typeface="Calibri"/>
              </a:rPr>
              <a:t> </a:t>
            </a:r>
            <a:r>
              <a:rPr sz="2400" spc="-10" dirty="0">
                <a:latin typeface="Calibri"/>
                <a:cs typeface="Calibri"/>
              </a:rPr>
              <a:t>solved </a:t>
            </a:r>
            <a:r>
              <a:rPr sz="2400" dirty="0">
                <a:latin typeface="Calibri"/>
                <a:cs typeface="Calibri"/>
              </a:rPr>
              <a:t>Why</a:t>
            </a:r>
            <a:r>
              <a:rPr sz="2400" spc="-35" dirty="0">
                <a:latin typeface="Calibri"/>
                <a:cs typeface="Calibri"/>
              </a:rPr>
              <a:t> </a:t>
            </a:r>
            <a:r>
              <a:rPr sz="2400" dirty="0">
                <a:latin typeface="Calibri"/>
                <a:cs typeface="Calibri"/>
              </a:rPr>
              <a:t>can’t</a:t>
            </a:r>
            <a:r>
              <a:rPr sz="2400" spc="-40" dirty="0">
                <a:latin typeface="Calibri"/>
                <a:cs typeface="Calibri"/>
              </a:rPr>
              <a:t> </a:t>
            </a:r>
            <a:r>
              <a:rPr sz="2400" dirty="0">
                <a:latin typeface="Calibri"/>
                <a:cs typeface="Calibri"/>
              </a:rPr>
              <a:t>it</a:t>
            </a:r>
            <a:r>
              <a:rPr sz="2400" spc="-40" dirty="0">
                <a:latin typeface="Calibri"/>
                <a:cs typeface="Calibri"/>
              </a:rPr>
              <a:t> </a:t>
            </a:r>
            <a:r>
              <a:rPr sz="2400" dirty="0">
                <a:latin typeface="Calibri"/>
                <a:cs typeface="Calibri"/>
              </a:rPr>
              <a:t>be</a:t>
            </a:r>
            <a:r>
              <a:rPr sz="2400" spc="-30" dirty="0">
                <a:latin typeface="Calibri"/>
                <a:cs typeface="Calibri"/>
              </a:rPr>
              <a:t> </a:t>
            </a:r>
            <a:r>
              <a:rPr sz="2400" dirty="0">
                <a:latin typeface="Calibri"/>
                <a:cs typeface="Calibri"/>
              </a:rPr>
              <a:t>solved</a:t>
            </a:r>
            <a:r>
              <a:rPr sz="2400" spc="-35" dirty="0">
                <a:latin typeface="Calibri"/>
                <a:cs typeface="Calibri"/>
              </a:rPr>
              <a:t> </a:t>
            </a:r>
            <a:r>
              <a:rPr sz="2400" spc="-10" dirty="0">
                <a:latin typeface="Calibri"/>
                <a:cs typeface="Calibri"/>
              </a:rPr>
              <a:t>today?</a:t>
            </a:r>
            <a:endParaRPr sz="2400">
              <a:latin typeface="Calibri"/>
              <a:cs typeface="Calibri"/>
            </a:endParaRPr>
          </a:p>
          <a:p>
            <a:pPr marL="12700">
              <a:lnSpc>
                <a:spcPct val="100000"/>
              </a:lnSpc>
              <a:spcBef>
                <a:spcPts val="1200"/>
              </a:spcBef>
            </a:pPr>
            <a:r>
              <a:rPr sz="2400" dirty="0">
                <a:latin typeface="Calibri"/>
                <a:cs typeface="Calibri"/>
              </a:rPr>
              <a:t>Outcome/</a:t>
            </a:r>
            <a:r>
              <a:rPr sz="2400" spc="-45" dirty="0">
                <a:latin typeface="Calibri"/>
                <a:cs typeface="Calibri"/>
              </a:rPr>
              <a:t> </a:t>
            </a:r>
            <a:r>
              <a:rPr sz="2400" dirty="0">
                <a:latin typeface="Calibri"/>
                <a:cs typeface="Calibri"/>
              </a:rPr>
              <a:t>value</a:t>
            </a:r>
            <a:r>
              <a:rPr sz="2400" spc="-30" dirty="0">
                <a:latin typeface="Calibri"/>
                <a:cs typeface="Calibri"/>
              </a:rPr>
              <a:t> </a:t>
            </a:r>
            <a:r>
              <a:rPr sz="2400" dirty="0">
                <a:latin typeface="Calibri"/>
                <a:cs typeface="Calibri"/>
              </a:rPr>
              <a:t>they</a:t>
            </a:r>
            <a:r>
              <a:rPr sz="2400" spc="-35" dirty="0">
                <a:latin typeface="Calibri"/>
                <a:cs typeface="Calibri"/>
              </a:rPr>
              <a:t> </a:t>
            </a:r>
            <a:r>
              <a:rPr sz="2400" dirty="0">
                <a:latin typeface="Calibri"/>
                <a:cs typeface="Calibri"/>
              </a:rPr>
              <a:t>want</a:t>
            </a:r>
            <a:r>
              <a:rPr sz="2400" spc="-40" dirty="0">
                <a:latin typeface="Calibri"/>
                <a:cs typeface="Calibri"/>
              </a:rPr>
              <a:t> </a:t>
            </a:r>
            <a:r>
              <a:rPr sz="2400" dirty="0">
                <a:latin typeface="Calibri"/>
                <a:cs typeface="Calibri"/>
              </a:rPr>
              <a:t>to</a:t>
            </a:r>
            <a:r>
              <a:rPr sz="2400" spc="-45" dirty="0">
                <a:latin typeface="Calibri"/>
                <a:cs typeface="Calibri"/>
              </a:rPr>
              <a:t> </a:t>
            </a:r>
            <a:r>
              <a:rPr sz="2400" spc="-25" dirty="0">
                <a:latin typeface="Calibri"/>
                <a:cs typeface="Calibri"/>
              </a:rPr>
              <a:t>see</a:t>
            </a:r>
            <a:endParaRPr sz="2400">
              <a:latin typeface="Calibri"/>
              <a:cs typeface="Calibri"/>
            </a:endParaRPr>
          </a:p>
        </p:txBody>
      </p:sp>
      <p:sp>
        <p:nvSpPr>
          <p:cNvPr id="9" name="object 9"/>
          <p:cNvSpPr/>
          <p:nvPr/>
        </p:nvSpPr>
        <p:spPr>
          <a:xfrm>
            <a:off x="5376862" y="2783965"/>
            <a:ext cx="6172200" cy="0"/>
          </a:xfrm>
          <a:custGeom>
            <a:avLst/>
            <a:gdLst/>
            <a:ahLst/>
            <a:cxnLst/>
            <a:rect l="l" t="t" r="r" b="b"/>
            <a:pathLst>
              <a:path w="6172200">
                <a:moveTo>
                  <a:pt x="0" y="0"/>
                </a:moveTo>
                <a:lnTo>
                  <a:pt x="6172199" y="1"/>
                </a:lnTo>
              </a:path>
            </a:pathLst>
          </a:custGeom>
          <a:ln w="12700">
            <a:solidFill>
              <a:srgbClr val="C87E68"/>
            </a:solidFill>
          </a:ln>
        </p:spPr>
        <p:txBody>
          <a:bodyPr wrap="square" lIns="0" tIns="0" rIns="0" bIns="0" rtlCol="0"/>
          <a:lstStyle/>
          <a:p>
            <a:endParaRPr/>
          </a:p>
        </p:txBody>
      </p:sp>
      <p:sp>
        <p:nvSpPr>
          <p:cNvPr id="10" name="object 10"/>
          <p:cNvSpPr txBox="1"/>
          <p:nvPr/>
        </p:nvSpPr>
        <p:spPr>
          <a:xfrm>
            <a:off x="5455587" y="2812796"/>
            <a:ext cx="3389629"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Customer</a:t>
            </a:r>
            <a:r>
              <a:rPr sz="2400" spc="-75" dirty="0">
                <a:latin typeface="Calibri"/>
                <a:cs typeface="Calibri"/>
              </a:rPr>
              <a:t> </a:t>
            </a:r>
            <a:r>
              <a:rPr sz="2400" dirty="0">
                <a:latin typeface="Calibri"/>
                <a:cs typeface="Calibri"/>
              </a:rPr>
              <a:t>acquisition</a:t>
            </a:r>
            <a:r>
              <a:rPr sz="2400" spc="-75" dirty="0">
                <a:latin typeface="Calibri"/>
                <a:cs typeface="Calibri"/>
              </a:rPr>
              <a:t> </a:t>
            </a:r>
            <a:r>
              <a:rPr sz="2400" spc="-10" dirty="0">
                <a:latin typeface="Calibri"/>
                <a:cs typeface="Calibri"/>
              </a:rPr>
              <a:t>tactic</a:t>
            </a:r>
            <a:endParaRPr sz="2400">
              <a:latin typeface="Calibri"/>
              <a:cs typeface="Calibri"/>
            </a:endParaRPr>
          </a:p>
        </p:txBody>
      </p:sp>
      <p:sp>
        <p:nvSpPr>
          <p:cNvPr id="11" name="object 11"/>
          <p:cNvSpPr/>
          <p:nvPr/>
        </p:nvSpPr>
        <p:spPr>
          <a:xfrm>
            <a:off x="5376862" y="3303587"/>
            <a:ext cx="6172200" cy="0"/>
          </a:xfrm>
          <a:custGeom>
            <a:avLst/>
            <a:gdLst/>
            <a:ahLst/>
            <a:cxnLst/>
            <a:rect l="l" t="t" r="r" b="b"/>
            <a:pathLst>
              <a:path w="6172200">
                <a:moveTo>
                  <a:pt x="0" y="0"/>
                </a:moveTo>
                <a:lnTo>
                  <a:pt x="6172199" y="1"/>
                </a:lnTo>
              </a:path>
            </a:pathLst>
          </a:custGeom>
          <a:ln w="12700">
            <a:solidFill>
              <a:srgbClr val="BF8275"/>
            </a:solidFill>
          </a:ln>
        </p:spPr>
        <p:txBody>
          <a:bodyPr wrap="square" lIns="0" tIns="0" rIns="0" bIns="0" rtlCol="0"/>
          <a:lstStyle/>
          <a:p>
            <a:endParaRPr/>
          </a:p>
        </p:txBody>
      </p:sp>
      <p:sp>
        <p:nvSpPr>
          <p:cNvPr id="12" name="object 12"/>
          <p:cNvSpPr txBox="1"/>
          <p:nvPr/>
        </p:nvSpPr>
        <p:spPr>
          <a:xfrm>
            <a:off x="5455587" y="3330955"/>
            <a:ext cx="19602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Revenue</a:t>
            </a:r>
            <a:r>
              <a:rPr sz="2400" spc="-90" dirty="0">
                <a:latin typeface="Calibri"/>
                <a:cs typeface="Calibri"/>
              </a:rPr>
              <a:t> </a:t>
            </a:r>
            <a:r>
              <a:rPr sz="2400" spc="-10" dirty="0">
                <a:latin typeface="Calibri"/>
                <a:cs typeface="Calibri"/>
              </a:rPr>
              <a:t>model</a:t>
            </a:r>
            <a:endParaRPr sz="2400">
              <a:latin typeface="Calibri"/>
              <a:cs typeface="Calibri"/>
            </a:endParaRPr>
          </a:p>
        </p:txBody>
      </p:sp>
      <p:sp>
        <p:nvSpPr>
          <p:cNvPr id="13" name="object 13"/>
          <p:cNvSpPr/>
          <p:nvPr/>
        </p:nvSpPr>
        <p:spPr>
          <a:xfrm>
            <a:off x="5376862" y="3823208"/>
            <a:ext cx="6172200" cy="0"/>
          </a:xfrm>
          <a:custGeom>
            <a:avLst/>
            <a:gdLst/>
            <a:ahLst/>
            <a:cxnLst/>
            <a:rect l="l" t="t" r="r" b="b"/>
            <a:pathLst>
              <a:path w="6172200">
                <a:moveTo>
                  <a:pt x="0" y="0"/>
                </a:moveTo>
                <a:lnTo>
                  <a:pt x="6172199" y="1"/>
                </a:lnTo>
              </a:path>
            </a:pathLst>
          </a:custGeom>
          <a:ln w="12700">
            <a:solidFill>
              <a:srgbClr val="B88881"/>
            </a:solidFill>
          </a:ln>
        </p:spPr>
        <p:txBody>
          <a:bodyPr wrap="square" lIns="0" tIns="0" rIns="0" bIns="0" rtlCol="0"/>
          <a:lstStyle/>
          <a:p>
            <a:endParaRPr/>
          </a:p>
        </p:txBody>
      </p:sp>
      <p:sp>
        <p:nvSpPr>
          <p:cNvPr id="14" name="object 14"/>
          <p:cNvSpPr/>
          <p:nvPr/>
        </p:nvSpPr>
        <p:spPr>
          <a:xfrm>
            <a:off x="5376862" y="4342828"/>
            <a:ext cx="6172200" cy="0"/>
          </a:xfrm>
          <a:custGeom>
            <a:avLst/>
            <a:gdLst/>
            <a:ahLst/>
            <a:cxnLst/>
            <a:rect l="l" t="t" r="r" b="b"/>
            <a:pathLst>
              <a:path w="6172200">
                <a:moveTo>
                  <a:pt x="0" y="0"/>
                </a:moveTo>
                <a:lnTo>
                  <a:pt x="6172199" y="1"/>
                </a:lnTo>
              </a:path>
            </a:pathLst>
          </a:custGeom>
          <a:ln w="12700">
            <a:solidFill>
              <a:srgbClr val="B0908E"/>
            </a:solidFill>
          </a:ln>
        </p:spPr>
        <p:txBody>
          <a:bodyPr wrap="square" lIns="0" tIns="0" rIns="0" bIns="0" rtlCol="0"/>
          <a:lstStyle/>
          <a:p>
            <a:endParaRPr/>
          </a:p>
        </p:txBody>
      </p:sp>
      <p:sp>
        <p:nvSpPr>
          <p:cNvPr id="15" name="object 15"/>
          <p:cNvSpPr/>
          <p:nvPr/>
        </p:nvSpPr>
        <p:spPr>
          <a:xfrm>
            <a:off x="5376862" y="4862448"/>
            <a:ext cx="6172200" cy="0"/>
          </a:xfrm>
          <a:custGeom>
            <a:avLst/>
            <a:gdLst/>
            <a:ahLst/>
            <a:cxnLst/>
            <a:rect l="l" t="t" r="r" b="b"/>
            <a:pathLst>
              <a:path w="6172200">
                <a:moveTo>
                  <a:pt x="0" y="0"/>
                </a:moveTo>
                <a:lnTo>
                  <a:pt x="6172199" y="1"/>
                </a:lnTo>
              </a:path>
            </a:pathLst>
          </a:custGeom>
          <a:ln w="12700">
            <a:solidFill>
              <a:srgbClr val="AA9A99"/>
            </a:solidFill>
          </a:ln>
        </p:spPr>
        <p:txBody>
          <a:bodyPr wrap="square" lIns="0" tIns="0" rIns="0" bIns="0" rtlCol="0"/>
          <a:lstStyle/>
          <a:p>
            <a:endParaRPr/>
          </a:p>
        </p:txBody>
      </p:sp>
      <p:sp>
        <p:nvSpPr>
          <p:cNvPr id="16" name="object 16"/>
          <p:cNvSpPr/>
          <p:nvPr/>
        </p:nvSpPr>
        <p:spPr>
          <a:xfrm>
            <a:off x="5376862" y="5382068"/>
            <a:ext cx="6172200" cy="0"/>
          </a:xfrm>
          <a:custGeom>
            <a:avLst/>
            <a:gdLst/>
            <a:ahLst/>
            <a:cxnLst/>
            <a:rect l="l" t="t" r="r" b="b"/>
            <a:pathLst>
              <a:path w="6172200">
                <a:moveTo>
                  <a:pt x="0" y="0"/>
                </a:moveTo>
                <a:lnTo>
                  <a:pt x="6172199" y="1"/>
                </a:lnTo>
              </a:path>
            </a:pathLst>
          </a:custGeom>
          <a:ln w="12700">
            <a:solidFill>
              <a:srgbClr val="A4A4A4"/>
            </a:solidFill>
          </a:ln>
        </p:spPr>
        <p:txBody>
          <a:bodyPr wrap="square" lIns="0" tIns="0" rIns="0" bIns="0" rtlCol="0"/>
          <a:lstStyle/>
          <a:p>
            <a:endParaRPr/>
          </a:p>
        </p:txBody>
      </p:sp>
      <p:sp>
        <p:nvSpPr>
          <p:cNvPr id="17" name="object 17"/>
          <p:cNvSpPr txBox="1"/>
          <p:nvPr/>
        </p:nvSpPr>
        <p:spPr>
          <a:xfrm>
            <a:off x="5455587" y="3699764"/>
            <a:ext cx="4934585" cy="2101215"/>
          </a:xfrm>
          <a:prstGeom prst="rect">
            <a:avLst/>
          </a:prstGeom>
        </p:spPr>
        <p:txBody>
          <a:bodyPr vert="horz" wrap="square" lIns="0" tIns="12700" rIns="0" bIns="0" rtlCol="0">
            <a:spAutoFit/>
          </a:bodyPr>
          <a:lstStyle/>
          <a:p>
            <a:pPr marL="12700" marR="5080">
              <a:lnSpc>
                <a:spcPct val="141700"/>
              </a:lnSpc>
              <a:spcBef>
                <a:spcPts val="100"/>
              </a:spcBef>
            </a:pPr>
            <a:r>
              <a:rPr sz="2400" dirty="0">
                <a:latin typeface="Calibri"/>
                <a:cs typeface="Calibri"/>
              </a:rPr>
              <a:t>Competition</a:t>
            </a:r>
            <a:r>
              <a:rPr sz="2400" spc="-65" dirty="0">
                <a:latin typeface="Calibri"/>
                <a:cs typeface="Calibri"/>
              </a:rPr>
              <a:t> </a:t>
            </a:r>
            <a:r>
              <a:rPr sz="2400" dirty="0">
                <a:latin typeface="Calibri"/>
                <a:cs typeface="Calibri"/>
              </a:rPr>
              <a:t>and</a:t>
            </a:r>
            <a:r>
              <a:rPr sz="2400" spc="-60" dirty="0">
                <a:latin typeface="Calibri"/>
                <a:cs typeface="Calibri"/>
              </a:rPr>
              <a:t> </a:t>
            </a:r>
            <a:r>
              <a:rPr sz="2400" dirty="0">
                <a:latin typeface="Calibri"/>
                <a:cs typeface="Calibri"/>
              </a:rPr>
              <a:t>advantages</a:t>
            </a:r>
            <a:r>
              <a:rPr sz="2400" spc="-70" dirty="0">
                <a:latin typeface="Calibri"/>
                <a:cs typeface="Calibri"/>
              </a:rPr>
              <a:t> </a:t>
            </a:r>
            <a:r>
              <a:rPr sz="2400" dirty="0">
                <a:latin typeface="Calibri"/>
                <a:cs typeface="Calibri"/>
              </a:rPr>
              <a:t>over</a:t>
            </a:r>
            <a:r>
              <a:rPr sz="2400" spc="-60" dirty="0">
                <a:latin typeface="Calibri"/>
                <a:cs typeface="Calibri"/>
              </a:rPr>
              <a:t> </a:t>
            </a:r>
            <a:r>
              <a:rPr sz="2400" spc="-20" dirty="0">
                <a:latin typeface="Calibri"/>
                <a:cs typeface="Calibri"/>
              </a:rPr>
              <a:t>them </a:t>
            </a:r>
            <a:r>
              <a:rPr sz="2400" dirty="0">
                <a:latin typeface="Calibri"/>
                <a:cs typeface="Calibri"/>
              </a:rPr>
              <a:t>Biggest</a:t>
            </a:r>
            <a:r>
              <a:rPr sz="2400" spc="-65" dirty="0">
                <a:latin typeface="Calibri"/>
                <a:cs typeface="Calibri"/>
              </a:rPr>
              <a:t> </a:t>
            </a:r>
            <a:r>
              <a:rPr sz="2400" dirty="0">
                <a:latin typeface="Calibri"/>
                <a:cs typeface="Calibri"/>
              </a:rPr>
              <a:t>financial</a:t>
            </a:r>
            <a:r>
              <a:rPr sz="2400" spc="-60" dirty="0">
                <a:latin typeface="Calibri"/>
                <a:cs typeface="Calibri"/>
              </a:rPr>
              <a:t> </a:t>
            </a:r>
            <a:r>
              <a:rPr sz="2400" spc="-20" dirty="0">
                <a:latin typeface="Calibri"/>
                <a:cs typeface="Calibri"/>
              </a:rPr>
              <a:t>risks</a:t>
            </a:r>
            <a:endParaRPr sz="2400">
              <a:latin typeface="Calibri"/>
              <a:cs typeface="Calibri"/>
            </a:endParaRPr>
          </a:p>
          <a:p>
            <a:pPr marL="12700" marR="558165">
              <a:lnSpc>
                <a:spcPct val="141700"/>
              </a:lnSpc>
              <a:spcBef>
                <a:spcPts val="20"/>
              </a:spcBef>
            </a:pPr>
            <a:r>
              <a:rPr sz="2400" dirty="0">
                <a:latin typeface="Calibri"/>
                <a:cs typeface="Calibri"/>
              </a:rPr>
              <a:t>Biggest</a:t>
            </a:r>
            <a:r>
              <a:rPr sz="2400" spc="-75" dirty="0">
                <a:latin typeface="Calibri"/>
                <a:cs typeface="Calibri"/>
              </a:rPr>
              <a:t> </a:t>
            </a:r>
            <a:r>
              <a:rPr sz="2400" dirty="0">
                <a:latin typeface="Calibri"/>
                <a:cs typeface="Calibri"/>
              </a:rPr>
              <a:t>technical/</a:t>
            </a:r>
            <a:r>
              <a:rPr sz="2400" spc="-70" dirty="0">
                <a:latin typeface="Calibri"/>
                <a:cs typeface="Calibri"/>
              </a:rPr>
              <a:t> </a:t>
            </a:r>
            <a:r>
              <a:rPr sz="2400" dirty="0">
                <a:latin typeface="Calibri"/>
                <a:cs typeface="Calibri"/>
              </a:rPr>
              <a:t>engineering</a:t>
            </a:r>
            <a:r>
              <a:rPr sz="2400" spc="-70" dirty="0">
                <a:latin typeface="Calibri"/>
                <a:cs typeface="Calibri"/>
              </a:rPr>
              <a:t> </a:t>
            </a:r>
            <a:r>
              <a:rPr sz="2400" spc="-10" dirty="0">
                <a:latin typeface="Calibri"/>
                <a:cs typeface="Calibri"/>
              </a:rPr>
              <a:t>risks </a:t>
            </a:r>
            <a:r>
              <a:rPr sz="2400" dirty="0">
                <a:latin typeface="Calibri"/>
                <a:cs typeface="Calibri"/>
              </a:rPr>
              <a:t>What</a:t>
            </a:r>
            <a:r>
              <a:rPr sz="2400" spc="-70" dirty="0">
                <a:latin typeface="Calibri"/>
                <a:cs typeface="Calibri"/>
              </a:rPr>
              <a:t> </a:t>
            </a:r>
            <a:r>
              <a:rPr sz="2400" dirty="0">
                <a:latin typeface="Calibri"/>
                <a:cs typeface="Calibri"/>
              </a:rPr>
              <a:t>would</a:t>
            </a:r>
            <a:r>
              <a:rPr sz="2400" spc="-55" dirty="0">
                <a:latin typeface="Calibri"/>
                <a:cs typeface="Calibri"/>
              </a:rPr>
              <a:t> </a:t>
            </a:r>
            <a:r>
              <a:rPr sz="2400" dirty="0">
                <a:latin typeface="Calibri"/>
                <a:cs typeface="Calibri"/>
              </a:rPr>
              <a:t>make</a:t>
            </a:r>
            <a:r>
              <a:rPr sz="2400" spc="-55" dirty="0">
                <a:latin typeface="Calibri"/>
                <a:cs typeface="Calibri"/>
              </a:rPr>
              <a:t> </a:t>
            </a:r>
            <a:r>
              <a:rPr sz="2400" dirty="0">
                <a:latin typeface="Calibri"/>
                <a:cs typeface="Calibri"/>
              </a:rPr>
              <a:t>business</a:t>
            </a:r>
            <a:r>
              <a:rPr sz="2400" spc="-60" dirty="0">
                <a:latin typeface="Calibri"/>
                <a:cs typeface="Calibri"/>
              </a:rPr>
              <a:t> </a:t>
            </a:r>
            <a:r>
              <a:rPr sz="2400" spc="-10" dirty="0">
                <a:latin typeface="Calibri"/>
                <a:cs typeface="Calibri"/>
              </a:rPr>
              <a:t>fail?</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89460" cy="1579245"/>
            <a:chOff x="0" y="0"/>
            <a:chExt cx="12189460" cy="1579245"/>
          </a:xfrm>
        </p:grpSpPr>
        <p:pic>
          <p:nvPicPr>
            <p:cNvPr id="3" name="object 3"/>
            <p:cNvPicPr/>
            <p:nvPr/>
          </p:nvPicPr>
          <p:blipFill>
            <a:blip r:embed="rId3" cstate="print"/>
            <a:stretch>
              <a:fillRect/>
            </a:stretch>
          </p:blipFill>
          <p:spPr>
            <a:xfrm>
              <a:off x="0" y="0"/>
              <a:ext cx="12188952" cy="1578864"/>
            </a:xfrm>
            <a:prstGeom prst="rect">
              <a:avLst/>
            </a:prstGeom>
          </p:spPr>
        </p:pic>
        <p:pic>
          <p:nvPicPr>
            <p:cNvPr id="4" name="object 4"/>
            <p:cNvPicPr/>
            <p:nvPr/>
          </p:nvPicPr>
          <p:blipFill>
            <a:blip r:embed="rId4" cstate="print"/>
            <a:stretch>
              <a:fillRect/>
            </a:stretch>
          </p:blipFill>
          <p:spPr>
            <a:xfrm>
              <a:off x="8125968" y="0"/>
              <a:ext cx="4062983" cy="1578864"/>
            </a:xfrm>
            <a:prstGeom prst="rect">
              <a:avLst/>
            </a:prstGeom>
          </p:spPr>
        </p:pic>
        <p:pic>
          <p:nvPicPr>
            <p:cNvPr id="5" name="object 5"/>
            <p:cNvPicPr/>
            <p:nvPr/>
          </p:nvPicPr>
          <p:blipFill>
            <a:blip r:embed="rId5" cstate="print"/>
            <a:stretch>
              <a:fillRect/>
            </a:stretch>
          </p:blipFill>
          <p:spPr>
            <a:xfrm>
              <a:off x="0" y="0"/>
              <a:ext cx="12188952" cy="1578864"/>
            </a:xfrm>
            <a:prstGeom prst="rect">
              <a:avLst/>
            </a:prstGeom>
          </p:spPr>
        </p:pic>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615315">
              <a:lnSpc>
                <a:spcPct val="100000"/>
              </a:lnSpc>
              <a:spcBef>
                <a:spcPts val="100"/>
              </a:spcBef>
            </a:pPr>
            <a:r>
              <a:rPr sz="4000" dirty="0">
                <a:solidFill>
                  <a:srgbClr val="FFFFFF"/>
                </a:solidFill>
              </a:rPr>
              <a:t>Finding</a:t>
            </a:r>
            <a:r>
              <a:rPr sz="4000" spc="-75" dirty="0">
                <a:solidFill>
                  <a:srgbClr val="FFFFFF"/>
                </a:solidFill>
              </a:rPr>
              <a:t> </a:t>
            </a:r>
            <a:r>
              <a:rPr sz="4000" spc="-10" dirty="0">
                <a:solidFill>
                  <a:srgbClr val="FFFFFF"/>
                </a:solidFill>
              </a:rPr>
              <a:t>Interviewees</a:t>
            </a:r>
            <a:endParaRPr sz="4000"/>
          </a:p>
        </p:txBody>
      </p:sp>
      <p:grpSp>
        <p:nvGrpSpPr>
          <p:cNvPr id="7" name="object 7"/>
          <p:cNvGrpSpPr/>
          <p:nvPr/>
        </p:nvGrpSpPr>
        <p:grpSpPr>
          <a:xfrm>
            <a:off x="849565" y="2128692"/>
            <a:ext cx="911860" cy="911860"/>
            <a:chOff x="849565" y="2128692"/>
            <a:chExt cx="911860" cy="911860"/>
          </a:xfrm>
        </p:grpSpPr>
        <p:sp>
          <p:nvSpPr>
            <p:cNvPr id="8" name="object 8"/>
            <p:cNvSpPr/>
            <p:nvPr/>
          </p:nvSpPr>
          <p:spPr>
            <a:xfrm>
              <a:off x="849565" y="2128692"/>
              <a:ext cx="911860" cy="911860"/>
            </a:xfrm>
            <a:custGeom>
              <a:avLst/>
              <a:gdLst/>
              <a:ahLst/>
              <a:cxnLst/>
              <a:rect l="l" t="t" r="r" b="b"/>
              <a:pathLst>
                <a:path w="911860" h="911860">
                  <a:moveTo>
                    <a:pt x="455837" y="0"/>
                  </a:moveTo>
                  <a:lnTo>
                    <a:pt x="409230" y="2353"/>
                  </a:lnTo>
                  <a:lnTo>
                    <a:pt x="363970" y="9260"/>
                  </a:lnTo>
                  <a:lnTo>
                    <a:pt x="320285" y="20493"/>
                  </a:lnTo>
                  <a:lnTo>
                    <a:pt x="278404" y="35821"/>
                  </a:lnTo>
                  <a:lnTo>
                    <a:pt x="238558" y="55017"/>
                  </a:lnTo>
                  <a:lnTo>
                    <a:pt x="200974" y="77849"/>
                  </a:lnTo>
                  <a:lnTo>
                    <a:pt x="165882" y="104091"/>
                  </a:lnTo>
                  <a:lnTo>
                    <a:pt x="133511" y="133511"/>
                  </a:lnTo>
                  <a:lnTo>
                    <a:pt x="104091" y="165882"/>
                  </a:lnTo>
                  <a:lnTo>
                    <a:pt x="77849" y="200974"/>
                  </a:lnTo>
                  <a:lnTo>
                    <a:pt x="55017" y="238558"/>
                  </a:lnTo>
                  <a:lnTo>
                    <a:pt x="35821" y="278404"/>
                  </a:lnTo>
                  <a:lnTo>
                    <a:pt x="20493" y="320285"/>
                  </a:lnTo>
                  <a:lnTo>
                    <a:pt x="9260" y="363970"/>
                  </a:lnTo>
                  <a:lnTo>
                    <a:pt x="2353" y="409230"/>
                  </a:lnTo>
                  <a:lnTo>
                    <a:pt x="0" y="455837"/>
                  </a:lnTo>
                  <a:lnTo>
                    <a:pt x="2353" y="502444"/>
                  </a:lnTo>
                  <a:lnTo>
                    <a:pt x="9260" y="547704"/>
                  </a:lnTo>
                  <a:lnTo>
                    <a:pt x="20493" y="591389"/>
                  </a:lnTo>
                  <a:lnTo>
                    <a:pt x="35821" y="633269"/>
                  </a:lnTo>
                  <a:lnTo>
                    <a:pt x="55017" y="673116"/>
                  </a:lnTo>
                  <a:lnTo>
                    <a:pt x="77849" y="710700"/>
                  </a:lnTo>
                  <a:lnTo>
                    <a:pt x="104091" y="745792"/>
                  </a:lnTo>
                  <a:lnTo>
                    <a:pt x="133511" y="778162"/>
                  </a:lnTo>
                  <a:lnTo>
                    <a:pt x="165882" y="807583"/>
                  </a:lnTo>
                  <a:lnTo>
                    <a:pt x="200974" y="833824"/>
                  </a:lnTo>
                  <a:lnTo>
                    <a:pt x="238558" y="856657"/>
                  </a:lnTo>
                  <a:lnTo>
                    <a:pt x="278404" y="875852"/>
                  </a:lnTo>
                  <a:lnTo>
                    <a:pt x="320285" y="891181"/>
                  </a:lnTo>
                  <a:lnTo>
                    <a:pt x="363970" y="902413"/>
                  </a:lnTo>
                  <a:lnTo>
                    <a:pt x="409230" y="909321"/>
                  </a:lnTo>
                  <a:lnTo>
                    <a:pt x="455837" y="911674"/>
                  </a:lnTo>
                  <a:lnTo>
                    <a:pt x="502444" y="909321"/>
                  </a:lnTo>
                  <a:lnTo>
                    <a:pt x="547704" y="902413"/>
                  </a:lnTo>
                  <a:lnTo>
                    <a:pt x="591389" y="891181"/>
                  </a:lnTo>
                  <a:lnTo>
                    <a:pt x="633269" y="875852"/>
                  </a:lnTo>
                  <a:lnTo>
                    <a:pt x="673115" y="856657"/>
                  </a:lnTo>
                  <a:lnTo>
                    <a:pt x="710699" y="833824"/>
                  </a:lnTo>
                  <a:lnTo>
                    <a:pt x="745791" y="807583"/>
                  </a:lnTo>
                  <a:lnTo>
                    <a:pt x="778162" y="778162"/>
                  </a:lnTo>
                  <a:lnTo>
                    <a:pt x="807582" y="745792"/>
                  </a:lnTo>
                  <a:lnTo>
                    <a:pt x="833823" y="710700"/>
                  </a:lnTo>
                  <a:lnTo>
                    <a:pt x="856656" y="673116"/>
                  </a:lnTo>
                  <a:lnTo>
                    <a:pt x="875851" y="633269"/>
                  </a:lnTo>
                  <a:lnTo>
                    <a:pt x="891180" y="591389"/>
                  </a:lnTo>
                  <a:lnTo>
                    <a:pt x="902412" y="547704"/>
                  </a:lnTo>
                  <a:lnTo>
                    <a:pt x="909320" y="502444"/>
                  </a:lnTo>
                  <a:lnTo>
                    <a:pt x="911673" y="455837"/>
                  </a:lnTo>
                  <a:lnTo>
                    <a:pt x="909320" y="409230"/>
                  </a:lnTo>
                  <a:lnTo>
                    <a:pt x="902412" y="363970"/>
                  </a:lnTo>
                  <a:lnTo>
                    <a:pt x="891180" y="320285"/>
                  </a:lnTo>
                  <a:lnTo>
                    <a:pt x="875851" y="278404"/>
                  </a:lnTo>
                  <a:lnTo>
                    <a:pt x="856656" y="238558"/>
                  </a:lnTo>
                  <a:lnTo>
                    <a:pt x="833823" y="200974"/>
                  </a:lnTo>
                  <a:lnTo>
                    <a:pt x="807582" y="165882"/>
                  </a:lnTo>
                  <a:lnTo>
                    <a:pt x="778162" y="133511"/>
                  </a:lnTo>
                  <a:lnTo>
                    <a:pt x="745791" y="104091"/>
                  </a:lnTo>
                  <a:lnTo>
                    <a:pt x="710699" y="77849"/>
                  </a:lnTo>
                  <a:lnTo>
                    <a:pt x="673115" y="55017"/>
                  </a:lnTo>
                  <a:lnTo>
                    <a:pt x="633269" y="35821"/>
                  </a:lnTo>
                  <a:lnTo>
                    <a:pt x="591389" y="20493"/>
                  </a:lnTo>
                  <a:lnTo>
                    <a:pt x="547704" y="9260"/>
                  </a:lnTo>
                  <a:lnTo>
                    <a:pt x="502444" y="2353"/>
                  </a:lnTo>
                  <a:lnTo>
                    <a:pt x="455837" y="0"/>
                  </a:lnTo>
                  <a:close/>
                </a:path>
              </a:pathLst>
            </a:custGeom>
            <a:solidFill>
              <a:srgbClr val="ED7D31"/>
            </a:solidFill>
          </p:spPr>
          <p:txBody>
            <a:bodyPr wrap="square" lIns="0" tIns="0" rIns="0" bIns="0" rtlCol="0"/>
            <a:lstStyle/>
            <a:p>
              <a:endParaRPr/>
            </a:p>
          </p:txBody>
        </p:sp>
        <p:pic>
          <p:nvPicPr>
            <p:cNvPr id="9" name="object 9"/>
            <p:cNvPicPr/>
            <p:nvPr/>
          </p:nvPicPr>
          <p:blipFill>
            <a:blip r:embed="rId6" cstate="print"/>
            <a:stretch>
              <a:fillRect/>
            </a:stretch>
          </p:blipFill>
          <p:spPr>
            <a:xfrm>
              <a:off x="1039368" y="2319528"/>
              <a:ext cx="533400" cy="530351"/>
            </a:xfrm>
            <a:prstGeom prst="rect">
              <a:avLst/>
            </a:prstGeom>
          </p:spPr>
        </p:pic>
      </p:grpSp>
      <p:sp>
        <p:nvSpPr>
          <p:cNvPr id="10" name="object 10"/>
          <p:cNvSpPr txBox="1"/>
          <p:nvPr/>
        </p:nvSpPr>
        <p:spPr>
          <a:xfrm>
            <a:off x="1943897" y="2269744"/>
            <a:ext cx="1971039" cy="607695"/>
          </a:xfrm>
          <a:prstGeom prst="rect">
            <a:avLst/>
          </a:prstGeom>
        </p:spPr>
        <p:txBody>
          <a:bodyPr vert="horz" wrap="square" lIns="0" tIns="9525" rIns="0" bIns="0" rtlCol="0">
            <a:spAutoFit/>
          </a:bodyPr>
          <a:lstStyle/>
          <a:p>
            <a:pPr marL="12700" marR="5080">
              <a:lnSpc>
                <a:spcPct val="101099"/>
              </a:lnSpc>
              <a:spcBef>
                <a:spcPts val="75"/>
              </a:spcBef>
            </a:pPr>
            <a:r>
              <a:rPr sz="1900" dirty="0">
                <a:latin typeface="Calibri"/>
                <a:cs typeface="Calibri"/>
              </a:rPr>
              <a:t>Must</a:t>
            </a:r>
            <a:r>
              <a:rPr sz="1900" spc="-35" dirty="0">
                <a:latin typeface="Calibri"/>
                <a:cs typeface="Calibri"/>
              </a:rPr>
              <a:t> </a:t>
            </a:r>
            <a:r>
              <a:rPr sz="1900" dirty="0">
                <a:latin typeface="Calibri"/>
                <a:cs typeface="Calibri"/>
              </a:rPr>
              <a:t>have</a:t>
            </a:r>
            <a:r>
              <a:rPr sz="1900" spc="-35" dirty="0">
                <a:latin typeface="Calibri"/>
                <a:cs typeface="Calibri"/>
              </a:rPr>
              <a:t> </a:t>
            </a:r>
            <a:r>
              <a:rPr sz="1900" dirty="0">
                <a:latin typeface="Calibri"/>
                <a:cs typeface="Calibri"/>
              </a:rPr>
              <a:t>a</a:t>
            </a:r>
            <a:r>
              <a:rPr sz="1900" spc="-35" dirty="0">
                <a:latin typeface="Calibri"/>
                <a:cs typeface="Calibri"/>
              </a:rPr>
              <a:t> </a:t>
            </a:r>
            <a:r>
              <a:rPr sz="1900" spc="-10" dirty="0">
                <a:latin typeface="Calibri"/>
                <a:cs typeface="Calibri"/>
              </a:rPr>
              <a:t>degree </a:t>
            </a:r>
            <a:r>
              <a:rPr sz="1900" dirty="0">
                <a:latin typeface="Calibri"/>
                <a:cs typeface="Calibri"/>
              </a:rPr>
              <a:t>of</a:t>
            </a:r>
            <a:r>
              <a:rPr sz="1900" spc="-20" dirty="0">
                <a:latin typeface="Calibri"/>
                <a:cs typeface="Calibri"/>
              </a:rPr>
              <a:t> </a:t>
            </a:r>
            <a:r>
              <a:rPr sz="1900" spc="-10" dirty="0">
                <a:latin typeface="Calibri"/>
                <a:cs typeface="Calibri"/>
              </a:rPr>
              <a:t>separation</a:t>
            </a:r>
            <a:endParaRPr sz="1900">
              <a:latin typeface="Calibri"/>
              <a:cs typeface="Calibri"/>
            </a:endParaRPr>
          </a:p>
        </p:txBody>
      </p:sp>
      <p:grpSp>
        <p:nvGrpSpPr>
          <p:cNvPr id="11" name="object 11"/>
          <p:cNvGrpSpPr/>
          <p:nvPr/>
        </p:nvGrpSpPr>
        <p:grpSpPr>
          <a:xfrm>
            <a:off x="4479980" y="2128692"/>
            <a:ext cx="911860" cy="911860"/>
            <a:chOff x="4479980" y="2128692"/>
            <a:chExt cx="911860" cy="911860"/>
          </a:xfrm>
        </p:grpSpPr>
        <p:sp>
          <p:nvSpPr>
            <p:cNvPr id="12" name="object 12"/>
            <p:cNvSpPr/>
            <p:nvPr/>
          </p:nvSpPr>
          <p:spPr>
            <a:xfrm>
              <a:off x="4479980" y="2128692"/>
              <a:ext cx="911860" cy="911860"/>
            </a:xfrm>
            <a:custGeom>
              <a:avLst/>
              <a:gdLst/>
              <a:ahLst/>
              <a:cxnLst/>
              <a:rect l="l" t="t" r="r" b="b"/>
              <a:pathLst>
                <a:path w="911860" h="911860">
                  <a:moveTo>
                    <a:pt x="455837" y="0"/>
                  </a:moveTo>
                  <a:lnTo>
                    <a:pt x="409230" y="2353"/>
                  </a:lnTo>
                  <a:lnTo>
                    <a:pt x="363970" y="9260"/>
                  </a:lnTo>
                  <a:lnTo>
                    <a:pt x="320285" y="20493"/>
                  </a:lnTo>
                  <a:lnTo>
                    <a:pt x="278404" y="35821"/>
                  </a:lnTo>
                  <a:lnTo>
                    <a:pt x="238558" y="55017"/>
                  </a:lnTo>
                  <a:lnTo>
                    <a:pt x="200974" y="77849"/>
                  </a:lnTo>
                  <a:lnTo>
                    <a:pt x="165882" y="104091"/>
                  </a:lnTo>
                  <a:lnTo>
                    <a:pt x="133511" y="133511"/>
                  </a:lnTo>
                  <a:lnTo>
                    <a:pt x="104091" y="165882"/>
                  </a:lnTo>
                  <a:lnTo>
                    <a:pt x="77849" y="200974"/>
                  </a:lnTo>
                  <a:lnTo>
                    <a:pt x="55017" y="238558"/>
                  </a:lnTo>
                  <a:lnTo>
                    <a:pt x="35821" y="278404"/>
                  </a:lnTo>
                  <a:lnTo>
                    <a:pt x="20493" y="320285"/>
                  </a:lnTo>
                  <a:lnTo>
                    <a:pt x="9260" y="363970"/>
                  </a:lnTo>
                  <a:lnTo>
                    <a:pt x="2353" y="409230"/>
                  </a:lnTo>
                  <a:lnTo>
                    <a:pt x="0" y="455837"/>
                  </a:lnTo>
                  <a:lnTo>
                    <a:pt x="2353" y="502444"/>
                  </a:lnTo>
                  <a:lnTo>
                    <a:pt x="9260" y="547704"/>
                  </a:lnTo>
                  <a:lnTo>
                    <a:pt x="20493" y="591389"/>
                  </a:lnTo>
                  <a:lnTo>
                    <a:pt x="35821" y="633269"/>
                  </a:lnTo>
                  <a:lnTo>
                    <a:pt x="55017" y="673116"/>
                  </a:lnTo>
                  <a:lnTo>
                    <a:pt x="77849" y="710700"/>
                  </a:lnTo>
                  <a:lnTo>
                    <a:pt x="104091" y="745792"/>
                  </a:lnTo>
                  <a:lnTo>
                    <a:pt x="133511" y="778162"/>
                  </a:lnTo>
                  <a:lnTo>
                    <a:pt x="165882" y="807583"/>
                  </a:lnTo>
                  <a:lnTo>
                    <a:pt x="200974" y="833824"/>
                  </a:lnTo>
                  <a:lnTo>
                    <a:pt x="238558" y="856657"/>
                  </a:lnTo>
                  <a:lnTo>
                    <a:pt x="278404" y="875852"/>
                  </a:lnTo>
                  <a:lnTo>
                    <a:pt x="320285" y="891181"/>
                  </a:lnTo>
                  <a:lnTo>
                    <a:pt x="363970" y="902413"/>
                  </a:lnTo>
                  <a:lnTo>
                    <a:pt x="409230" y="909321"/>
                  </a:lnTo>
                  <a:lnTo>
                    <a:pt x="455837" y="911674"/>
                  </a:lnTo>
                  <a:lnTo>
                    <a:pt x="502444" y="909321"/>
                  </a:lnTo>
                  <a:lnTo>
                    <a:pt x="547704" y="902413"/>
                  </a:lnTo>
                  <a:lnTo>
                    <a:pt x="591389" y="891181"/>
                  </a:lnTo>
                  <a:lnTo>
                    <a:pt x="633269" y="875852"/>
                  </a:lnTo>
                  <a:lnTo>
                    <a:pt x="673116" y="856657"/>
                  </a:lnTo>
                  <a:lnTo>
                    <a:pt x="710700" y="833824"/>
                  </a:lnTo>
                  <a:lnTo>
                    <a:pt x="745792" y="807583"/>
                  </a:lnTo>
                  <a:lnTo>
                    <a:pt x="778162" y="778162"/>
                  </a:lnTo>
                  <a:lnTo>
                    <a:pt x="807583" y="745792"/>
                  </a:lnTo>
                  <a:lnTo>
                    <a:pt x="833824" y="710700"/>
                  </a:lnTo>
                  <a:lnTo>
                    <a:pt x="856657" y="673116"/>
                  </a:lnTo>
                  <a:lnTo>
                    <a:pt x="875852" y="633269"/>
                  </a:lnTo>
                  <a:lnTo>
                    <a:pt x="891181" y="591389"/>
                  </a:lnTo>
                  <a:lnTo>
                    <a:pt x="902413" y="547704"/>
                  </a:lnTo>
                  <a:lnTo>
                    <a:pt x="909321" y="502444"/>
                  </a:lnTo>
                  <a:lnTo>
                    <a:pt x="911674" y="455837"/>
                  </a:lnTo>
                  <a:lnTo>
                    <a:pt x="909321" y="409230"/>
                  </a:lnTo>
                  <a:lnTo>
                    <a:pt x="902413" y="363970"/>
                  </a:lnTo>
                  <a:lnTo>
                    <a:pt x="891181" y="320285"/>
                  </a:lnTo>
                  <a:lnTo>
                    <a:pt x="875852" y="278404"/>
                  </a:lnTo>
                  <a:lnTo>
                    <a:pt x="856657" y="238558"/>
                  </a:lnTo>
                  <a:lnTo>
                    <a:pt x="833824" y="200974"/>
                  </a:lnTo>
                  <a:lnTo>
                    <a:pt x="807583" y="165882"/>
                  </a:lnTo>
                  <a:lnTo>
                    <a:pt x="778162" y="133511"/>
                  </a:lnTo>
                  <a:lnTo>
                    <a:pt x="745792" y="104091"/>
                  </a:lnTo>
                  <a:lnTo>
                    <a:pt x="710700" y="77849"/>
                  </a:lnTo>
                  <a:lnTo>
                    <a:pt x="673116" y="55017"/>
                  </a:lnTo>
                  <a:lnTo>
                    <a:pt x="633269" y="35821"/>
                  </a:lnTo>
                  <a:lnTo>
                    <a:pt x="591389" y="20493"/>
                  </a:lnTo>
                  <a:lnTo>
                    <a:pt x="547704" y="9260"/>
                  </a:lnTo>
                  <a:lnTo>
                    <a:pt x="502444" y="2353"/>
                  </a:lnTo>
                  <a:lnTo>
                    <a:pt x="455837" y="0"/>
                  </a:lnTo>
                  <a:close/>
                </a:path>
              </a:pathLst>
            </a:custGeom>
            <a:solidFill>
              <a:srgbClr val="A5A5A5"/>
            </a:solidFill>
          </p:spPr>
          <p:txBody>
            <a:bodyPr wrap="square" lIns="0" tIns="0" rIns="0" bIns="0" rtlCol="0"/>
            <a:lstStyle/>
            <a:p>
              <a:endParaRPr/>
            </a:p>
          </p:txBody>
        </p:sp>
        <p:pic>
          <p:nvPicPr>
            <p:cNvPr id="13" name="object 13"/>
            <p:cNvPicPr/>
            <p:nvPr/>
          </p:nvPicPr>
          <p:blipFill>
            <a:blip r:embed="rId7" cstate="print"/>
            <a:stretch>
              <a:fillRect/>
            </a:stretch>
          </p:blipFill>
          <p:spPr>
            <a:xfrm>
              <a:off x="4669535" y="2319528"/>
              <a:ext cx="533400" cy="530351"/>
            </a:xfrm>
            <a:prstGeom prst="rect">
              <a:avLst/>
            </a:prstGeom>
          </p:spPr>
        </p:pic>
      </p:grpSp>
      <p:sp>
        <p:nvSpPr>
          <p:cNvPr id="14" name="object 14"/>
          <p:cNvSpPr txBox="1"/>
          <p:nvPr/>
        </p:nvSpPr>
        <p:spPr>
          <a:xfrm>
            <a:off x="5574313" y="2123440"/>
            <a:ext cx="2164715" cy="900430"/>
          </a:xfrm>
          <a:prstGeom prst="rect">
            <a:avLst/>
          </a:prstGeom>
        </p:spPr>
        <p:txBody>
          <a:bodyPr vert="horz" wrap="square" lIns="0" tIns="9525" rIns="0" bIns="0" rtlCol="0">
            <a:spAutoFit/>
          </a:bodyPr>
          <a:lstStyle/>
          <a:p>
            <a:pPr marL="12700" marR="5080" algn="just">
              <a:lnSpc>
                <a:spcPct val="101099"/>
              </a:lnSpc>
              <a:spcBef>
                <a:spcPts val="75"/>
              </a:spcBef>
            </a:pPr>
            <a:r>
              <a:rPr sz="1900" dirty="0">
                <a:latin typeface="Calibri"/>
                <a:cs typeface="Calibri"/>
              </a:rPr>
              <a:t>Where</a:t>
            </a:r>
            <a:r>
              <a:rPr sz="1900" spc="-30" dirty="0">
                <a:latin typeface="Calibri"/>
                <a:cs typeface="Calibri"/>
              </a:rPr>
              <a:t> </a:t>
            </a:r>
            <a:r>
              <a:rPr sz="1900" dirty="0">
                <a:latin typeface="Calibri"/>
                <a:cs typeface="Calibri"/>
              </a:rPr>
              <a:t>are</a:t>
            </a:r>
            <a:r>
              <a:rPr sz="1900" spc="-25" dirty="0">
                <a:latin typeface="Calibri"/>
                <a:cs typeface="Calibri"/>
              </a:rPr>
              <a:t> </a:t>
            </a:r>
            <a:r>
              <a:rPr sz="1900" dirty="0">
                <a:latin typeface="Calibri"/>
                <a:cs typeface="Calibri"/>
              </a:rPr>
              <a:t>they</a:t>
            </a:r>
            <a:r>
              <a:rPr sz="1900" spc="-35" dirty="0">
                <a:latin typeface="Calibri"/>
                <a:cs typeface="Calibri"/>
              </a:rPr>
              <a:t> </a:t>
            </a:r>
            <a:r>
              <a:rPr sz="1900" spc="-20" dirty="0">
                <a:latin typeface="Calibri"/>
                <a:cs typeface="Calibri"/>
              </a:rPr>
              <a:t>when </a:t>
            </a:r>
            <a:r>
              <a:rPr sz="1900" dirty="0">
                <a:latin typeface="Calibri"/>
                <a:cs typeface="Calibri"/>
              </a:rPr>
              <a:t>they</a:t>
            </a:r>
            <a:r>
              <a:rPr sz="1900" spc="-35" dirty="0">
                <a:latin typeface="Calibri"/>
                <a:cs typeface="Calibri"/>
              </a:rPr>
              <a:t> </a:t>
            </a:r>
            <a:r>
              <a:rPr sz="1900" dirty="0">
                <a:latin typeface="Calibri"/>
                <a:cs typeface="Calibri"/>
              </a:rPr>
              <a:t>feel</a:t>
            </a:r>
            <a:r>
              <a:rPr sz="1900" spc="-30" dirty="0">
                <a:latin typeface="Calibri"/>
                <a:cs typeface="Calibri"/>
              </a:rPr>
              <a:t> </a:t>
            </a:r>
            <a:r>
              <a:rPr sz="1900" dirty="0">
                <a:latin typeface="Calibri"/>
                <a:cs typeface="Calibri"/>
              </a:rPr>
              <a:t>the</a:t>
            </a:r>
            <a:r>
              <a:rPr sz="1900" spc="-25" dirty="0">
                <a:latin typeface="Calibri"/>
                <a:cs typeface="Calibri"/>
              </a:rPr>
              <a:t> </a:t>
            </a:r>
            <a:r>
              <a:rPr sz="1900" spc="-10" dirty="0">
                <a:latin typeface="Calibri"/>
                <a:cs typeface="Calibri"/>
              </a:rPr>
              <a:t>moment </a:t>
            </a:r>
            <a:r>
              <a:rPr sz="1900" dirty="0">
                <a:latin typeface="Calibri"/>
                <a:cs typeface="Calibri"/>
              </a:rPr>
              <a:t>of</a:t>
            </a:r>
            <a:r>
              <a:rPr sz="1900" spc="-30" dirty="0">
                <a:latin typeface="Calibri"/>
                <a:cs typeface="Calibri"/>
              </a:rPr>
              <a:t> </a:t>
            </a:r>
            <a:r>
              <a:rPr sz="1900" spc="-10" dirty="0">
                <a:latin typeface="Calibri"/>
                <a:cs typeface="Calibri"/>
              </a:rPr>
              <a:t>pain?</a:t>
            </a:r>
            <a:endParaRPr sz="1900">
              <a:latin typeface="Calibri"/>
              <a:cs typeface="Calibri"/>
            </a:endParaRPr>
          </a:p>
        </p:txBody>
      </p:sp>
      <p:grpSp>
        <p:nvGrpSpPr>
          <p:cNvPr id="15" name="object 15"/>
          <p:cNvGrpSpPr/>
          <p:nvPr/>
        </p:nvGrpSpPr>
        <p:grpSpPr>
          <a:xfrm>
            <a:off x="8110396" y="2128692"/>
            <a:ext cx="911860" cy="911860"/>
            <a:chOff x="8110396" y="2128692"/>
            <a:chExt cx="911860" cy="911860"/>
          </a:xfrm>
        </p:grpSpPr>
        <p:sp>
          <p:nvSpPr>
            <p:cNvPr id="16" name="object 16"/>
            <p:cNvSpPr/>
            <p:nvPr/>
          </p:nvSpPr>
          <p:spPr>
            <a:xfrm>
              <a:off x="8110396" y="2128692"/>
              <a:ext cx="911860" cy="911860"/>
            </a:xfrm>
            <a:custGeom>
              <a:avLst/>
              <a:gdLst/>
              <a:ahLst/>
              <a:cxnLst/>
              <a:rect l="l" t="t" r="r" b="b"/>
              <a:pathLst>
                <a:path w="911859" h="911860">
                  <a:moveTo>
                    <a:pt x="455837" y="0"/>
                  </a:moveTo>
                  <a:lnTo>
                    <a:pt x="409230" y="2353"/>
                  </a:lnTo>
                  <a:lnTo>
                    <a:pt x="363970" y="9260"/>
                  </a:lnTo>
                  <a:lnTo>
                    <a:pt x="320285" y="20493"/>
                  </a:lnTo>
                  <a:lnTo>
                    <a:pt x="278404" y="35821"/>
                  </a:lnTo>
                  <a:lnTo>
                    <a:pt x="238558" y="55017"/>
                  </a:lnTo>
                  <a:lnTo>
                    <a:pt x="200974" y="77849"/>
                  </a:lnTo>
                  <a:lnTo>
                    <a:pt x="165882" y="104091"/>
                  </a:lnTo>
                  <a:lnTo>
                    <a:pt x="133511" y="133511"/>
                  </a:lnTo>
                  <a:lnTo>
                    <a:pt x="104091" y="165882"/>
                  </a:lnTo>
                  <a:lnTo>
                    <a:pt x="77849" y="200974"/>
                  </a:lnTo>
                  <a:lnTo>
                    <a:pt x="55017" y="238558"/>
                  </a:lnTo>
                  <a:lnTo>
                    <a:pt x="35821" y="278404"/>
                  </a:lnTo>
                  <a:lnTo>
                    <a:pt x="20493" y="320285"/>
                  </a:lnTo>
                  <a:lnTo>
                    <a:pt x="9260" y="363970"/>
                  </a:lnTo>
                  <a:lnTo>
                    <a:pt x="2353" y="409230"/>
                  </a:lnTo>
                  <a:lnTo>
                    <a:pt x="0" y="455837"/>
                  </a:lnTo>
                  <a:lnTo>
                    <a:pt x="2353" y="502444"/>
                  </a:lnTo>
                  <a:lnTo>
                    <a:pt x="9260" y="547704"/>
                  </a:lnTo>
                  <a:lnTo>
                    <a:pt x="20493" y="591389"/>
                  </a:lnTo>
                  <a:lnTo>
                    <a:pt x="35821" y="633269"/>
                  </a:lnTo>
                  <a:lnTo>
                    <a:pt x="55017" y="673116"/>
                  </a:lnTo>
                  <a:lnTo>
                    <a:pt x="77849" y="710700"/>
                  </a:lnTo>
                  <a:lnTo>
                    <a:pt x="104091" y="745792"/>
                  </a:lnTo>
                  <a:lnTo>
                    <a:pt x="133511" y="778162"/>
                  </a:lnTo>
                  <a:lnTo>
                    <a:pt x="165882" y="807583"/>
                  </a:lnTo>
                  <a:lnTo>
                    <a:pt x="200974" y="833824"/>
                  </a:lnTo>
                  <a:lnTo>
                    <a:pt x="238558" y="856657"/>
                  </a:lnTo>
                  <a:lnTo>
                    <a:pt x="278404" y="875852"/>
                  </a:lnTo>
                  <a:lnTo>
                    <a:pt x="320285" y="891181"/>
                  </a:lnTo>
                  <a:lnTo>
                    <a:pt x="363970" y="902413"/>
                  </a:lnTo>
                  <a:lnTo>
                    <a:pt x="409230" y="909321"/>
                  </a:lnTo>
                  <a:lnTo>
                    <a:pt x="455837" y="911674"/>
                  </a:lnTo>
                  <a:lnTo>
                    <a:pt x="502444" y="909321"/>
                  </a:lnTo>
                  <a:lnTo>
                    <a:pt x="547704" y="902413"/>
                  </a:lnTo>
                  <a:lnTo>
                    <a:pt x="591389" y="891181"/>
                  </a:lnTo>
                  <a:lnTo>
                    <a:pt x="633269" y="875852"/>
                  </a:lnTo>
                  <a:lnTo>
                    <a:pt x="673116" y="856657"/>
                  </a:lnTo>
                  <a:lnTo>
                    <a:pt x="710700" y="833824"/>
                  </a:lnTo>
                  <a:lnTo>
                    <a:pt x="745792" y="807583"/>
                  </a:lnTo>
                  <a:lnTo>
                    <a:pt x="778162" y="778162"/>
                  </a:lnTo>
                  <a:lnTo>
                    <a:pt x="807583" y="745792"/>
                  </a:lnTo>
                  <a:lnTo>
                    <a:pt x="833824" y="710700"/>
                  </a:lnTo>
                  <a:lnTo>
                    <a:pt x="856657" y="673116"/>
                  </a:lnTo>
                  <a:lnTo>
                    <a:pt x="875852" y="633269"/>
                  </a:lnTo>
                  <a:lnTo>
                    <a:pt x="891181" y="591389"/>
                  </a:lnTo>
                  <a:lnTo>
                    <a:pt x="902413" y="547704"/>
                  </a:lnTo>
                  <a:lnTo>
                    <a:pt x="909321" y="502444"/>
                  </a:lnTo>
                  <a:lnTo>
                    <a:pt x="911674" y="455837"/>
                  </a:lnTo>
                  <a:lnTo>
                    <a:pt x="909321" y="409230"/>
                  </a:lnTo>
                  <a:lnTo>
                    <a:pt x="902413" y="363970"/>
                  </a:lnTo>
                  <a:lnTo>
                    <a:pt x="891181" y="320285"/>
                  </a:lnTo>
                  <a:lnTo>
                    <a:pt x="875852" y="278404"/>
                  </a:lnTo>
                  <a:lnTo>
                    <a:pt x="856657" y="238558"/>
                  </a:lnTo>
                  <a:lnTo>
                    <a:pt x="833824" y="200974"/>
                  </a:lnTo>
                  <a:lnTo>
                    <a:pt x="807583" y="165882"/>
                  </a:lnTo>
                  <a:lnTo>
                    <a:pt x="778162" y="133511"/>
                  </a:lnTo>
                  <a:lnTo>
                    <a:pt x="745792" y="104091"/>
                  </a:lnTo>
                  <a:lnTo>
                    <a:pt x="710700" y="77849"/>
                  </a:lnTo>
                  <a:lnTo>
                    <a:pt x="673116" y="55017"/>
                  </a:lnTo>
                  <a:lnTo>
                    <a:pt x="633269" y="35821"/>
                  </a:lnTo>
                  <a:lnTo>
                    <a:pt x="591389" y="20493"/>
                  </a:lnTo>
                  <a:lnTo>
                    <a:pt x="547704" y="9260"/>
                  </a:lnTo>
                  <a:lnTo>
                    <a:pt x="502444" y="2353"/>
                  </a:lnTo>
                  <a:lnTo>
                    <a:pt x="455837" y="0"/>
                  </a:lnTo>
                  <a:close/>
                </a:path>
              </a:pathLst>
            </a:custGeom>
            <a:solidFill>
              <a:srgbClr val="FFC000"/>
            </a:solidFill>
          </p:spPr>
          <p:txBody>
            <a:bodyPr wrap="square" lIns="0" tIns="0" rIns="0" bIns="0" rtlCol="0"/>
            <a:lstStyle/>
            <a:p>
              <a:endParaRPr/>
            </a:p>
          </p:txBody>
        </p:sp>
        <p:pic>
          <p:nvPicPr>
            <p:cNvPr id="17" name="object 17"/>
            <p:cNvPicPr/>
            <p:nvPr/>
          </p:nvPicPr>
          <p:blipFill>
            <a:blip r:embed="rId8" cstate="print"/>
            <a:stretch>
              <a:fillRect/>
            </a:stretch>
          </p:blipFill>
          <p:spPr>
            <a:xfrm>
              <a:off x="8299703" y="2319528"/>
              <a:ext cx="533400" cy="530351"/>
            </a:xfrm>
            <a:prstGeom prst="rect">
              <a:avLst/>
            </a:prstGeom>
          </p:spPr>
        </p:pic>
      </p:grpSp>
      <p:sp>
        <p:nvSpPr>
          <p:cNvPr id="18" name="object 18"/>
          <p:cNvSpPr txBox="1"/>
          <p:nvPr/>
        </p:nvSpPr>
        <p:spPr>
          <a:xfrm>
            <a:off x="9204730" y="2269744"/>
            <a:ext cx="1524635" cy="607695"/>
          </a:xfrm>
          <a:prstGeom prst="rect">
            <a:avLst/>
          </a:prstGeom>
        </p:spPr>
        <p:txBody>
          <a:bodyPr vert="horz" wrap="square" lIns="0" tIns="9525" rIns="0" bIns="0" rtlCol="0">
            <a:spAutoFit/>
          </a:bodyPr>
          <a:lstStyle/>
          <a:p>
            <a:pPr marL="12700" marR="5080">
              <a:lnSpc>
                <a:spcPct val="101099"/>
              </a:lnSpc>
              <a:spcBef>
                <a:spcPts val="75"/>
              </a:spcBef>
            </a:pPr>
            <a:r>
              <a:rPr sz="1900" dirty="0">
                <a:latin typeface="Calibri"/>
                <a:cs typeface="Calibri"/>
              </a:rPr>
              <a:t>Ask</a:t>
            </a:r>
            <a:r>
              <a:rPr sz="1900" spc="-35" dirty="0">
                <a:latin typeface="Calibri"/>
                <a:cs typeface="Calibri"/>
              </a:rPr>
              <a:t> </a:t>
            </a:r>
            <a:r>
              <a:rPr sz="1900" dirty="0">
                <a:latin typeface="Calibri"/>
                <a:cs typeface="Calibri"/>
              </a:rPr>
              <a:t>for</a:t>
            </a:r>
            <a:r>
              <a:rPr sz="1900" spc="-25" dirty="0">
                <a:latin typeface="Calibri"/>
                <a:cs typeface="Calibri"/>
              </a:rPr>
              <a:t> </a:t>
            </a:r>
            <a:r>
              <a:rPr sz="1900" dirty="0">
                <a:latin typeface="Calibri"/>
                <a:cs typeface="Calibri"/>
              </a:rPr>
              <a:t>and</a:t>
            </a:r>
            <a:r>
              <a:rPr sz="1900" spc="-25" dirty="0">
                <a:latin typeface="Calibri"/>
                <a:cs typeface="Calibri"/>
              </a:rPr>
              <a:t> use </a:t>
            </a:r>
            <a:r>
              <a:rPr sz="1900" spc="-10" dirty="0">
                <a:latin typeface="Calibri"/>
                <a:cs typeface="Calibri"/>
              </a:rPr>
              <a:t>referrals</a:t>
            </a:r>
            <a:endParaRPr sz="1900">
              <a:latin typeface="Calibri"/>
              <a:cs typeface="Calibri"/>
            </a:endParaRPr>
          </a:p>
        </p:txBody>
      </p:sp>
      <p:grpSp>
        <p:nvGrpSpPr>
          <p:cNvPr id="19" name="object 19"/>
          <p:cNvGrpSpPr/>
          <p:nvPr/>
        </p:nvGrpSpPr>
        <p:grpSpPr>
          <a:xfrm>
            <a:off x="849565" y="3753143"/>
            <a:ext cx="911860" cy="911860"/>
            <a:chOff x="849565" y="3753143"/>
            <a:chExt cx="911860" cy="911860"/>
          </a:xfrm>
        </p:grpSpPr>
        <p:sp>
          <p:nvSpPr>
            <p:cNvPr id="20" name="object 20"/>
            <p:cNvSpPr/>
            <p:nvPr/>
          </p:nvSpPr>
          <p:spPr>
            <a:xfrm>
              <a:off x="849565" y="3753143"/>
              <a:ext cx="911860" cy="911860"/>
            </a:xfrm>
            <a:custGeom>
              <a:avLst/>
              <a:gdLst/>
              <a:ahLst/>
              <a:cxnLst/>
              <a:rect l="l" t="t" r="r" b="b"/>
              <a:pathLst>
                <a:path w="911860" h="911860">
                  <a:moveTo>
                    <a:pt x="455837" y="0"/>
                  </a:moveTo>
                  <a:lnTo>
                    <a:pt x="409230" y="2353"/>
                  </a:lnTo>
                  <a:lnTo>
                    <a:pt x="363970" y="9260"/>
                  </a:lnTo>
                  <a:lnTo>
                    <a:pt x="320285" y="20493"/>
                  </a:lnTo>
                  <a:lnTo>
                    <a:pt x="278404" y="35821"/>
                  </a:lnTo>
                  <a:lnTo>
                    <a:pt x="238558" y="55017"/>
                  </a:lnTo>
                  <a:lnTo>
                    <a:pt x="200974" y="77849"/>
                  </a:lnTo>
                  <a:lnTo>
                    <a:pt x="165882" y="104091"/>
                  </a:lnTo>
                  <a:lnTo>
                    <a:pt x="133511" y="133511"/>
                  </a:lnTo>
                  <a:lnTo>
                    <a:pt x="104091" y="165882"/>
                  </a:lnTo>
                  <a:lnTo>
                    <a:pt x="77849" y="200974"/>
                  </a:lnTo>
                  <a:lnTo>
                    <a:pt x="55017" y="238558"/>
                  </a:lnTo>
                  <a:lnTo>
                    <a:pt x="35821" y="278404"/>
                  </a:lnTo>
                  <a:lnTo>
                    <a:pt x="20493" y="320285"/>
                  </a:lnTo>
                  <a:lnTo>
                    <a:pt x="9260" y="363970"/>
                  </a:lnTo>
                  <a:lnTo>
                    <a:pt x="2353" y="409230"/>
                  </a:lnTo>
                  <a:lnTo>
                    <a:pt x="0" y="455837"/>
                  </a:lnTo>
                  <a:lnTo>
                    <a:pt x="2353" y="502444"/>
                  </a:lnTo>
                  <a:lnTo>
                    <a:pt x="9260" y="547704"/>
                  </a:lnTo>
                  <a:lnTo>
                    <a:pt x="20493" y="591389"/>
                  </a:lnTo>
                  <a:lnTo>
                    <a:pt x="35821" y="633269"/>
                  </a:lnTo>
                  <a:lnTo>
                    <a:pt x="55017" y="673116"/>
                  </a:lnTo>
                  <a:lnTo>
                    <a:pt x="77849" y="710700"/>
                  </a:lnTo>
                  <a:lnTo>
                    <a:pt x="104091" y="745792"/>
                  </a:lnTo>
                  <a:lnTo>
                    <a:pt x="133511" y="778162"/>
                  </a:lnTo>
                  <a:lnTo>
                    <a:pt x="165882" y="807583"/>
                  </a:lnTo>
                  <a:lnTo>
                    <a:pt x="200974" y="833824"/>
                  </a:lnTo>
                  <a:lnTo>
                    <a:pt x="238558" y="856657"/>
                  </a:lnTo>
                  <a:lnTo>
                    <a:pt x="278404" y="875852"/>
                  </a:lnTo>
                  <a:lnTo>
                    <a:pt x="320285" y="891181"/>
                  </a:lnTo>
                  <a:lnTo>
                    <a:pt x="363970" y="902413"/>
                  </a:lnTo>
                  <a:lnTo>
                    <a:pt x="409230" y="909321"/>
                  </a:lnTo>
                  <a:lnTo>
                    <a:pt x="455837" y="911674"/>
                  </a:lnTo>
                  <a:lnTo>
                    <a:pt x="502444" y="909321"/>
                  </a:lnTo>
                  <a:lnTo>
                    <a:pt x="547704" y="902413"/>
                  </a:lnTo>
                  <a:lnTo>
                    <a:pt x="591389" y="891181"/>
                  </a:lnTo>
                  <a:lnTo>
                    <a:pt x="633269" y="875852"/>
                  </a:lnTo>
                  <a:lnTo>
                    <a:pt x="673115" y="856657"/>
                  </a:lnTo>
                  <a:lnTo>
                    <a:pt x="710699" y="833824"/>
                  </a:lnTo>
                  <a:lnTo>
                    <a:pt x="745791" y="807583"/>
                  </a:lnTo>
                  <a:lnTo>
                    <a:pt x="778162" y="778162"/>
                  </a:lnTo>
                  <a:lnTo>
                    <a:pt x="807582" y="745792"/>
                  </a:lnTo>
                  <a:lnTo>
                    <a:pt x="833823" y="710700"/>
                  </a:lnTo>
                  <a:lnTo>
                    <a:pt x="856656" y="673116"/>
                  </a:lnTo>
                  <a:lnTo>
                    <a:pt x="875851" y="633269"/>
                  </a:lnTo>
                  <a:lnTo>
                    <a:pt x="891180" y="591389"/>
                  </a:lnTo>
                  <a:lnTo>
                    <a:pt x="902412" y="547704"/>
                  </a:lnTo>
                  <a:lnTo>
                    <a:pt x="909320" y="502444"/>
                  </a:lnTo>
                  <a:lnTo>
                    <a:pt x="911673" y="455837"/>
                  </a:lnTo>
                  <a:lnTo>
                    <a:pt x="909320" y="409230"/>
                  </a:lnTo>
                  <a:lnTo>
                    <a:pt x="902412" y="363970"/>
                  </a:lnTo>
                  <a:lnTo>
                    <a:pt x="891180" y="320285"/>
                  </a:lnTo>
                  <a:lnTo>
                    <a:pt x="875851" y="278404"/>
                  </a:lnTo>
                  <a:lnTo>
                    <a:pt x="856656" y="238558"/>
                  </a:lnTo>
                  <a:lnTo>
                    <a:pt x="833823" y="200974"/>
                  </a:lnTo>
                  <a:lnTo>
                    <a:pt x="807582" y="165882"/>
                  </a:lnTo>
                  <a:lnTo>
                    <a:pt x="778162" y="133511"/>
                  </a:lnTo>
                  <a:lnTo>
                    <a:pt x="745791" y="104091"/>
                  </a:lnTo>
                  <a:lnTo>
                    <a:pt x="710699" y="77849"/>
                  </a:lnTo>
                  <a:lnTo>
                    <a:pt x="673115" y="55017"/>
                  </a:lnTo>
                  <a:lnTo>
                    <a:pt x="633269" y="35821"/>
                  </a:lnTo>
                  <a:lnTo>
                    <a:pt x="591389" y="20493"/>
                  </a:lnTo>
                  <a:lnTo>
                    <a:pt x="547704" y="9260"/>
                  </a:lnTo>
                  <a:lnTo>
                    <a:pt x="502444" y="2353"/>
                  </a:lnTo>
                  <a:lnTo>
                    <a:pt x="455837" y="0"/>
                  </a:lnTo>
                  <a:close/>
                </a:path>
              </a:pathLst>
            </a:custGeom>
            <a:solidFill>
              <a:srgbClr val="599BD5"/>
            </a:solidFill>
          </p:spPr>
          <p:txBody>
            <a:bodyPr wrap="square" lIns="0" tIns="0" rIns="0" bIns="0" rtlCol="0"/>
            <a:lstStyle/>
            <a:p>
              <a:endParaRPr/>
            </a:p>
          </p:txBody>
        </p:sp>
        <p:pic>
          <p:nvPicPr>
            <p:cNvPr id="21" name="object 21"/>
            <p:cNvPicPr/>
            <p:nvPr/>
          </p:nvPicPr>
          <p:blipFill>
            <a:blip r:embed="rId9" cstate="print"/>
            <a:stretch>
              <a:fillRect/>
            </a:stretch>
          </p:blipFill>
          <p:spPr>
            <a:xfrm>
              <a:off x="1039368" y="3944112"/>
              <a:ext cx="533400" cy="530351"/>
            </a:xfrm>
            <a:prstGeom prst="rect">
              <a:avLst/>
            </a:prstGeom>
          </p:spPr>
        </p:pic>
      </p:grpSp>
      <p:sp>
        <p:nvSpPr>
          <p:cNvPr id="22" name="object 22"/>
          <p:cNvSpPr txBox="1"/>
          <p:nvPr/>
        </p:nvSpPr>
        <p:spPr>
          <a:xfrm>
            <a:off x="1943897" y="3748023"/>
            <a:ext cx="1899920" cy="900430"/>
          </a:xfrm>
          <a:prstGeom prst="rect">
            <a:avLst/>
          </a:prstGeom>
        </p:spPr>
        <p:txBody>
          <a:bodyPr vert="horz" wrap="square" lIns="0" tIns="9525" rIns="0" bIns="0" rtlCol="0">
            <a:spAutoFit/>
          </a:bodyPr>
          <a:lstStyle/>
          <a:p>
            <a:pPr marL="12700" marR="5080">
              <a:lnSpc>
                <a:spcPct val="101099"/>
              </a:lnSpc>
              <a:spcBef>
                <a:spcPts val="75"/>
              </a:spcBef>
            </a:pPr>
            <a:r>
              <a:rPr sz="1900" spc="-10" dirty="0">
                <a:latin typeface="Calibri"/>
                <a:cs typeface="Calibri"/>
              </a:rPr>
              <a:t>Conferences, </a:t>
            </a:r>
            <a:r>
              <a:rPr sz="1900" dirty="0">
                <a:latin typeface="Calibri"/>
                <a:cs typeface="Calibri"/>
              </a:rPr>
              <a:t>LinkedIn,</a:t>
            </a:r>
            <a:r>
              <a:rPr sz="1900" spc="-75" dirty="0">
                <a:latin typeface="Calibri"/>
                <a:cs typeface="Calibri"/>
              </a:rPr>
              <a:t> </a:t>
            </a:r>
            <a:r>
              <a:rPr sz="1900" spc="-10" dirty="0">
                <a:latin typeface="Calibri"/>
                <a:cs typeface="Calibri"/>
              </a:rPr>
              <a:t>Interview </a:t>
            </a:r>
            <a:r>
              <a:rPr sz="1900" dirty="0">
                <a:latin typeface="Calibri"/>
                <a:cs typeface="Calibri"/>
              </a:rPr>
              <a:t>for</a:t>
            </a:r>
            <a:r>
              <a:rPr sz="1900" spc="-30" dirty="0">
                <a:latin typeface="Calibri"/>
                <a:cs typeface="Calibri"/>
              </a:rPr>
              <a:t> </a:t>
            </a:r>
            <a:r>
              <a:rPr sz="1900" dirty="0">
                <a:latin typeface="Calibri"/>
                <a:cs typeface="Calibri"/>
              </a:rPr>
              <a:t>blog</a:t>
            </a:r>
            <a:r>
              <a:rPr sz="1900" spc="-25" dirty="0">
                <a:latin typeface="Calibri"/>
                <a:cs typeface="Calibri"/>
              </a:rPr>
              <a:t> </a:t>
            </a:r>
            <a:r>
              <a:rPr sz="1900" spc="-10" dirty="0">
                <a:latin typeface="Calibri"/>
                <a:cs typeface="Calibri"/>
              </a:rPr>
              <a:t>article</a:t>
            </a:r>
            <a:endParaRPr sz="1900">
              <a:latin typeface="Calibri"/>
              <a:cs typeface="Calibri"/>
            </a:endParaRPr>
          </a:p>
        </p:txBody>
      </p:sp>
      <p:grpSp>
        <p:nvGrpSpPr>
          <p:cNvPr id="23" name="object 23"/>
          <p:cNvGrpSpPr/>
          <p:nvPr/>
        </p:nvGrpSpPr>
        <p:grpSpPr>
          <a:xfrm>
            <a:off x="4479980" y="3753143"/>
            <a:ext cx="911860" cy="911860"/>
            <a:chOff x="4479980" y="3753143"/>
            <a:chExt cx="911860" cy="911860"/>
          </a:xfrm>
        </p:grpSpPr>
        <p:sp>
          <p:nvSpPr>
            <p:cNvPr id="24" name="object 24"/>
            <p:cNvSpPr/>
            <p:nvPr/>
          </p:nvSpPr>
          <p:spPr>
            <a:xfrm>
              <a:off x="4479980" y="3753143"/>
              <a:ext cx="911860" cy="911860"/>
            </a:xfrm>
            <a:custGeom>
              <a:avLst/>
              <a:gdLst/>
              <a:ahLst/>
              <a:cxnLst/>
              <a:rect l="l" t="t" r="r" b="b"/>
              <a:pathLst>
                <a:path w="911860" h="911860">
                  <a:moveTo>
                    <a:pt x="455837" y="0"/>
                  </a:moveTo>
                  <a:lnTo>
                    <a:pt x="409230" y="2353"/>
                  </a:lnTo>
                  <a:lnTo>
                    <a:pt x="363970" y="9260"/>
                  </a:lnTo>
                  <a:lnTo>
                    <a:pt x="320285" y="20493"/>
                  </a:lnTo>
                  <a:lnTo>
                    <a:pt x="278404" y="35821"/>
                  </a:lnTo>
                  <a:lnTo>
                    <a:pt x="238558" y="55017"/>
                  </a:lnTo>
                  <a:lnTo>
                    <a:pt x="200974" y="77849"/>
                  </a:lnTo>
                  <a:lnTo>
                    <a:pt x="165882" y="104091"/>
                  </a:lnTo>
                  <a:lnTo>
                    <a:pt x="133511" y="133511"/>
                  </a:lnTo>
                  <a:lnTo>
                    <a:pt x="104091" y="165882"/>
                  </a:lnTo>
                  <a:lnTo>
                    <a:pt x="77849" y="200974"/>
                  </a:lnTo>
                  <a:lnTo>
                    <a:pt x="55017" y="238558"/>
                  </a:lnTo>
                  <a:lnTo>
                    <a:pt x="35821" y="278404"/>
                  </a:lnTo>
                  <a:lnTo>
                    <a:pt x="20493" y="320285"/>
                  </a:lnTo>
                  <a:lnTo>
                    <a:pt x="9260" y="363970"/>
                  </a:lnTo>
                  <a:lnTo>
                    <a:pt x="2353" y="409230"/>
                  </a:lnTo>
                  <a:lnTo>
                    <a:pt x="0" y="455837"/>
                  </a:lnTo>
                  <a:lnTo>
                    <a:pt x="2353" y="502444"/>
                  </a:lnTo>
                  <a:lnTo>
                    <a:pt x="9260" y="547704"/>
                  </a:lnTo>
                  <a:lnTo>
                    <a:pt x="20493" y="591389"/>
                  </a:lnTo>
                  <a:lnTo>
                    <a:pt x="35821" y="633269"/>
                  </a:lnTo>
                  <a:lnTo>
                    <a:pt x="55017" y="673116"/>
                  </a:lnTo>
                  <a:lnTo>
                    <a:pt x="77849" y="710700"/>
                  </a:lnTo>
                  <a:lnTo>
                    <a:pt x="104091" y="745792"/>
                  </a:lnTo>
                  <a:lnTo>
                    <a:pt x="133511" y="778162"/>
                  </a:lnTo>
                  <a:lnTo>
                    <a:pt x="165882" y="807583"/>
                  </a:lnTo>
                  <a:lnTo>
                    <a:pt x="200974" y="833824"/>
                  </a:lnTo>
                  <a:lnTo>
                    <a:pt x="238558" y="856657"/>
                  </a:lnTo>
                  <a:lnTo>
                    <a:pt x="278404" y="875852"/>
                  </a:lnTo>
                  <a:lnTo>
                    <a:pt x="320285" y="891181"/>
                  </a:lnTo>
                  <a:lnTo>
                    <a:pt x="363970" y="902413"/>
                  </a:lnTo>
                  <a:lnTo>
                    <a:pt x="409230" y="909321"/>
                  </a:lnTo>
                  <a:lnTo>
                    <a:pt x="455837" y="911674"/>
                  </a:lnTo>
                  <a:lnTo>
                    <a:pt x="502444" y="909321"/>
                  </a:lnTo>
                  <a:lnTo>
                    <a:pt x="547704" y="902413"/>
                  </a:lnTo>
                  <a:lnTo>
                    <a:pt x="591389" y="891181"/>
                  </a:lnTo>
                  <a:lnTo>
                    <a:pt x="633269" y="875852"/>
                  </a:lnTo>
                  <a:lnTo>
                    <a:pt x="673116" y="856657"/>
                  </a:lnTo>
                  <a:lnTo>
                    <a:pt x="710700" y="833824"/>
                  </a:lnTo>
                  <a:lnTo>
                    <a:pt x="745792" y="807583"/>
                  </a:lnTo>
                  <a:lnTo>
                    <a:pt x="778162" y="778162"/>
                  </a:lnTo>
                  <a:lnTo>
                    <a:pt x="807583" y="745792"/>
                  </a:lnTo>
                  <a:lnTo>
                    <a:pt x="833824" y="710700"/>
                  </a:lnTo>
                  <a:lnTo>
                    <a:pt x="856657" y="673116"/>
                  </a:lnTo>
                  <a:lnTo>
                    <a:pt x="875852" y="633269"/>
                  </a:lnTo>
                  <a:lnTo>
                    <a:pt x="891181" y="591389"/>
                  </a:lnTo>
                  <a:lnTo>
                    <a:pt x="902413" y="547704"/>
                  </a:lnTo>
                  <a:lnTo>
                    <a:pt x="909321" y="502444"/>
                  </a:lnTo>
                  <a:lnTo>
                    <a:pt x="911674" y="455837"/>
                  </a:lnTo>
                  <a:lnTo>
                    <a:pt x="909321" y="409230"/>
                  </a:lnTo>
                  <a:lnTo>
                    <a:pt x="902413" y="363970"/>
                  </a:lnTo>
                  <a:lnTo>
                    <a:pt x="891181" y="320285"/>
                  </a:lnTo>
                  <a:lnTo>
                    <a:pt x="875852" y="278404"/>
                  </a:lnTo>
                  <a:lnTo>
                    <a:pt x="856657" y="238558"/>
                  </a:lnTo>
                  <a:lnTo>
                    <a:pt x="833824" y="200974"/>
                  </a:lnTo>
                  <a:lnTo>
                    <a:pt x="807583" y="165882"/>
                  </a:lnTo>
                  <a:lnTo>
                    <a:pt x="778162" y="133511"/>
                  </a:lnTo>
                  <a:lnTo>
                    <a:pt x="745792" y="104091"/>
                  </a:lnTo>
                  <a:lnTo>
                    <a:pt x="710700" y="77849"/>
                  </a:lnTo>
                  <a:lnTo>
                    <a:pt x="673116" y="55017"/>
                  </a:lnTo>
                  <a:lnTo>
                    <a:pt x="633269" y="35821"/>
                  </a:lnTo>
                  <a:lnTo>
                    <a:pt x="591389" y="20493"/>
                  </a:lnTo>
                  <a:lnTo>
                    <a:pt x="547704" y="9260"/>
                  </a:lnTo>
                  <a:lnTo>
                    <a:pt x="502444" y="2353"/>
                  </a:lnTo>
                  <a:lnTo>
                    <a:pt x="455837" y="0"/>
                  </a:lnTo>
                  <a:close/>
                </a:path>
              </a:pathLst>
            </a:custGeom>
            <a:solidFill>
              <a:srgbClr val="70AD47"/>
            </a:solidFill>
          </p:spPr>
          <p:txBody>
            <a:bodyPr wrap="square" lIns="0" tIns="0" rIns="0" bIns="0" rtlCol="0"/>
            <a:lstStyle/>
            <a:p>
              <a:endParaRPr/>
            </a:p>
          </p:txBody>
        </p:sp>
        <p:pic>
          <p:nvPicPr>
            <p:cNvPr id="25" name="object 25"/>
            <p:cNvPicPr/>
            <p:nvPr/>
          </p:nvPicPr>
          <p:blipFill>
            <a:blip r:embed="rId10" cstate="print"/>
            <a:stretch>
              <a:fillRect/>
            </a:stretch>
          </p:blipFill>
          <p:spPr>
            <a:xfrm>
              <a:off x="4669535" y="3944112"/>
              <a:ext cx="533400" cy="530351"/>
            </a:xfrm>
            <a:prstGeom prst="rect">
              <a:avLst/>
            </a:prstGeom>
          </p:spPr>
        </p:pic>
      </p:grpSp>
      <p:sp>
        <p:nvSpPr>
          <p:cNvPr id="26" name="object 26"/>
          <p:cNvSpPr txBox="1"/>
          <p:nvPr/>
        </p:nvSpPr>
        <p:spPr>
          <a:xfrm>
            <a:off x="5574313" y="3894328"/>
            <a:ext cx="1922780" cy="607695"/>
          </a:xfrm>
          <a:prstGeom prst="rect">
            <a:avLst/>
          </a:prstGeom>
        </p:spPr>
        <p:txBody>
          <a:bodyPr vert="horz" wrap="square" lIns="0" tIns="9525" rIns="0" bIns="0" rtlCol="0">
            <a:spAutoFit/>
          </a:bodyPr>
          <a:lstStyle/>
          <a:p>
            <a:pPr marL="12700" marR="5080">
              <a:lnSpc>
                <a:spcPct val="101099"/>
              </a:lnSpc>
              <a:spcBef>
                <a:spcPts val="75"/>
              </a:spcBef>
            </a:pPr>
            <a:r>
              <a:rPr sz="1900" dirty="0">
                <a:latin typeface="Calibri"/>
                <a:cs typeface="Calibri"/>
              </a:rPr>
              <a:t>Use</a:t>
            </a:r>
            <a:r>
              <a:rPr sz="1900" spc="-40" dirty="0">
                <a:latin typeface="Calibri"/>
                <a:cs typeface="Calibri"/>
              </a:rPr>
              <a:t> </a:t>
            </a:r>
            <a:r>
              <a:rPr sz="1900" dirty="0">
                <a:latin typeface="Calibri"/>
                <a:cs typeface="Calibri"/>
              </a:rPr>
              <a:t>Exec</a:t>
            </a:r>
            <a:r>
              <a:rPr sz="1900" spc="-40" dirty="0">
                <a:latin typeface="Calibri"/>
                <a:cs typeface="Calibri"/>
              </a:rPr>
              <a:t> </a:t>
            </a:r>
            <a:r>
              <a:rPr sz="1900" spc="-10" dirty="0">
                <a:latin typeface="Calibri"/>
                <a:cs typeface="Calibri"/>
              </a:rPr>
              <a:t>Assistants wisely</a:t>
            </a:r>
            <a:endParaRPr sz="1900">
              <a:latin typeface="Calibri"/>
              <a:cs typeface="Calibri"/>
            </a:endParaRPr>
          </a:p>
        </p:txBody>
      </p:sp>
      <p:grpSp>
        <p:nvGrpSpPr>
          <p:cNvPr id="27" name="object 27"/>
          <p:cNvGrpSpPr/>
          <p:nvPr/>
        </p:nvGrpSpPr>
        <p:grpSpPr>
          <a:xfrm>
            <a:off x="8110396" y="3753143"/>
            <a:ext cx="911860" cy="911860"/>
            <a:chOff x="8110396" y="3753143"/>
            <a:chExt cx="911860" cy="911860"/>
          </a:xfrm>
        </p:grpSpPr>
        <p:sp>
          <p:nvSpPr>
            <p:cNvPr id="28" name="object 28"/>
            <p:cNvSpPr/>
            <p:nvPr/>
          </p:nvSpPr>
          <p:spPr>
            <a:xfrm>
              <a:off x="8110396" y="3753143"/>
              <a:ext cx="911860" cy="911860"/>
            </a:xfrm>
            <a:custGeom>
              <a:avLst/>
              <a:gdLst/>
              <a:ahLst/>
              <a:cxnLst/>
              <a:rect l="l" t="t" r="r" b="b"/>
              <a:pathLst>
                <a:path w="911859" h="911860">
                  <a:moveTo>
                    <a:pt x="455837" y="0"/>
                  </a:moveTo>
                  <a:lnTo>
                    <a:pt x="409230" y="2353"/>
                  </a:lnTo>
                  <a:lnTo>
                    <a:pt x="363970" y="9260"/>
                  </a:lnTo>
                  <a:lnTo>
                    <a:pt x="320285" y="20493"/>
                  </a:lnTo>
                  <a:lnTo>
                    <a:pt x="278404" y="35821"/>
                  </a:lnTo>
                  <a:lnTo>
                    <a:pt x="238558" y="55017"/>
                  </a:lnTo>
                  <a:lnTo>
                    <a:pt x="200974" y="77849"/>
                  </a:lnTo>
                  <a:lnTo>
                    <a:pt x="165882" y="104091"/>
                  </a:lnTo>
                  <a:lnTo>
                    <a:pt x="133511" y="133511"/>
                  </a:lnTo>
                  <a:lnTo>
                    <a:pt x="104091" y="165882"/>
                  </a:lnTo>
                  <a:lnTo>
                    <a:pt x="77849" y="200974"/>
                  </a:lnTo>
                  <a:lnTo>
                    <a:pt x="55017" y="238558"/>
                  </a:lnTo>
                  <a:lnTo>
                    <a:pt x="35821" y="278404"/>
                  </a:lnTo>
                  <a:lnTo>
                    <a:pt x="20493" y="320285"/>
                  </a:lnTo>
                  <a:lnTo>
                    <a:pt x="9260" y="363970"/>
                  </a:lnTo>
                  <a:lnTo>
                    <a:pt x="2353" y="409230"/>
                  </a:lnTo>
                  <a:lnTo>
                    <a:pt x="0" y="455837"/>
                  </a:lnTo>
                  <a:lnTo>
                    <a:pt x="2353" y="502444"/>
                  </a:lnTo>
                  <a:lnTo>
                    <a:pt x="9260" y="547704"/>
                  </a:lnTo>
                  <a:lnTo>
                    <a:pt x="20493" y="591389"/>
                  </a:lnTo>
                  <a:lnTo>
                    <a:pt x="35821" y="633269"/>
                  </a:lnTo>
                  <a:lnTo>
                    <a:pt x="55017" y="673116"/>
                  </a:lnTo>
                  <a:lnTo>
                    <a:pt x="77849" y="710700"/>
                  </a:lnTo>
                  <a:lnTo>
                    <a:pt x="104091" y="745792"/>
                  </a:lnTo>
                  <a:lnTo>
                    <a:pt x="133511" y="778162"/>
                  </a:lnTo>
                  <a:lnTo>
                    <a:pt x="165882" y="807583"/>
                  </a:lnTo>
                  <a:lnTo>
                    <a:pt x="200974" y="833824"/>
                  </a:lnTo>
                  <a:lnTo>
                    <a:pt x="238558" y="856657"/>
                  </a:lnTo>
                  <a:lnTo>
                    <a:pt x="278404" y="875852"/>
                  </a:lnTo>
                  <a:lnTo>
                    <a:pt x="320285" y="891181"/>
                  </a:lnTo>
                  <a:lnTo>
                    <a:pt x="363970" y="902413"/>
                  </a:lnTo>
                  <a:lnTo>
                    <a:pt x="409230" y="909321"/>
                  </a:lnTo>
                  <a:lnTo>
                    <a:pt x="455837" y="911674"/>
                  </a:lnTo>
                  <a:lnTo>
                    <a:pt x="502444" y="909321"/>
                  </a:lnTo>
                  <a:lnTo>
                    <a:pt x="547704" y="902413"/>
                  </a:lnTo>
                  <a:lnTo>
                    <a:pt x="591389" y="891181"/>
                  </a:lnTo>
                  <a:lnTo>
                    <a:pt x="633269" y="875852"/>
                  </a:lnTo>
                  <a:lnTo>
                    <a:pt x="673116" y="856657"/>
                  </a:lnTo>
                  <a:lnTo>
                    <a:pt x="710700" y="833824"/>
                  </a:lnTo>
                  <a:lnTo>
                    <a:pt x="745792" y="807583"/>
                  </a:lnTo>
                  <a:lnTo>
                    <a:pt x="778162" y="778162"/>
                  </a:lnTo>
                  <a:lnTo>
                    <a:pt x="807583" y="745792"/>
                  </a:lnTo>
                  <a:lnTo>
                    <a:pt x="833824" y="710700"/>
                  </a:lnTo>
                  <a:lnTo>
                    <a:pt x="856657" y="673116"/>
                  </a:lnTo>
                  <a:lnTo>
                    <a:pt x="875852" y="633269"/>
                  </a:lnTo>
                  <a:lnTo>
                    <a:pt x="891181" y="591389"/>
                  </a:lnTo>
                  <a:lnTo>
                    <a:pt x="902413" y="547704"/>
                  </a:lnTo>
                  <a:lnTo>
                    <a:pt x="909321" y="502444"/>
                  </a:lnTo>
                  <a:lnTo>
                    <a:pt x="911674" y="455837"/>
                  </a:lnTo>
                  <a:lnTo>
                    <a:pt x="909321" y="409230"/>
                  </a:lnTo>
                  <a:lnTo>
                    <a:pt x="902413" y="363970"/>
                  </a:lnTo>
                  <a:lnTo>
                    <a:pt x="891181" y="320285"/>
                  </a:lnTo>
                  <a:lnTo>
                    <a:pt x="875852" y="278404"/>
                  </a:lnTo>
                  <a:lnTo>
                    <a:pt x="856657" y="238558"/>
                  </a:lnTo>
                  <a:lnTo>
                    <a:pt x="833824" y="200974"/>
                  </a:lnTo>
                  <a:lnTo>
                    <a:pt x="807583" y="165882"/>
                  </a:lnTo>
                  <a:lnTo>
                    <a:pt x="778162" y="133511"/>
                  </a:lnTo>
                  <a:lnTo>
                    <a:pt x="745792" y="104091"/>
                  </a:lnTo>
                  <a:lnTo>
                    <a:pt x="710700" y="77849"/>
                  </a:lnTo>
                  <a:lnTo>
                    <a:pt x="673116" y="55017"/>
                  </a:lnTo>
                  <a:lnTo>
                    <a:pt x="633269" y="35821"/>
                  </a:lnTo>
                  <a:lnTo>
                    <a:pt x="591389" y="20493"/>
                  </a:lnTo>
                  <a:lnTo>
                    <a:pt x="547704" y="9260"/>
                  </a:lnTo>
                  <a:lnTo>
                    <a:pt x="502444" y="2353"/>
                  </a:lnTo>
                  <a:lnTo>
                    <a:pt x="455837" y="0"/>
                  </a:lnTo>
                  <a:close/>
                </a:path>
              </a:pathLst>
            </a:custGeom>
            <a:solidFill>
              <a:srgbClr val="ED7D31"/>
            </a:solidFill>
          </p:spPr>
          <p:txBody>
            <a:bodyPr wrap="square" lIns="0" tIns="0" rIns="0" bIns="0" rtlCol="0"/>
            <a:lstStyle/>
            <a:p>
              <a:endParaRPr/>
            </a:p>
          </p:txBody>
        </p:sp>
        <p:pic>
          <p:nvPicPr>
            <p:cNvPr id="29" name="object 29"/>
            <p:cNvPicPr/>
            <p:nvPr/>
          </p:nvPicPr>
          <p:blipFill>
            <a:blip r:embed="rId11" cstate="print"/>
            <a:stretch>
              <a:fillRect/>
            </a:stretch>
          </p:blipFill>
          <p:spPr>
            <a:xfrm>
              <a:off x="8299703" y="3944112"/>
              <a:ext cx="533400" cy="530351"/>
            </a:xfrm>
            <a:prstGeom prst="rect">
              <a:avLst/>
            </a:prstGeom>
          </p:spPr>
        </p:pic>
      </p:grpSp>
      <p:sp>
        <p:nvSpPr>
          <p:cNvPr id="30" name="object 30"/>
          <p:cNvSpPr txBox="1"/>
          <p:nvPr/>
        </p:nvSpPr>
        <p:spPr>
          <a:xfrm>
            <a:off x="9204730" y="3894328"/>
            <a:ext cx="2104390" cy="607695"/>
          </a:xfrm>
          <a:prstGeom prst="rect">
            <a:avLst/>
          </a:prstGeom>
        </p:spPr>
        <p:txBody>
          <a:bodyPr vert="horz" wrap="square" lIns="0" tIns="9525" rIns="0" bIns="0" rtlCol="0">
            <a:spAutoFit/>
          </a:bodyPr>
          <a:lstStyle/>
          <a:p>
            <a:pPr marL="12700" marR="5080">
              <a:lnSpc>
                <a:spcPct val="101099"/>
              </a:lnSpc>
              <a:spcBef>
                <a:spcPts val="75"/>
              </a:spcBef>
            </a:pPr>
            <a:r>
              <a:rPr sz="1900" dirty="0">
                <a:latin typeface="Calibri"/>
                <a:cs typeface="Calibri"/>
              </a:rPr>
              <a:t>Offer</a:t>
            </a:r>
            <a:r>
              <a:rPr sz="1900" spc="-40" dirty="0">
                <a:latin typeface="Calibri"/>
                <a:cs typeface="Calibri"/>
              </a:rPr>
              <a:t> </a:t>
            </a:r>
            <a:r>
              <a:rPr sz="1900" dirty="0">
                <a:latin typeface="Calibri"/>
                <a:cs typeface="Calibri"/>
              </a:rPr>
              <a:t>to</a:t>
            </a:r>
            <a:r>
              <a:rPr sz="1900" spc="-40" dirty="0">
                <a:latin typeface="Calibri"/>
                <a:cs typeface="Calibri"/>
              </a:rPr>
              <a:t> </a:t>
            </a:r>
            <a:r>
              <a:rPr sz="1900" dirty="0">
                <a:latin typeface="Calibri"/>
                <a:cs typeface="Calibri"/>
              </a:rPr>
              <a:t>share</a:t>
            </a:r>
            <a:r>
              <a:rPr sz="1900" spc="-35" dirty="0">
                <a:latin typeface="Calibri"/>
                <a:cs typeface="Calibri"/>
              </a:rPr>
              <a:t> </a:t>
            </a:r>
            <a:r>
              <a:rPr sz="1900" spc="-10" dirty="0">
                <a:latin typeface="Calibri"/>
                <a:cs typeface="Calibri"/>
              </a:rPr>
              <a:t>results </a:t>
            </a:r>
            <a:r>
              <a:rPr sz="1900" dirty="0">
                <a:latin typeface="Calibri"/>
                <a:cs typeface="Calibri"/>
              </a:rPr>
              <a:t>from</a:t>
            </a:r>
            <a:r>
              <a:rPr sz="1900" spc="-30" dirty="0">
                <a:latin typeface="Calibri"/>
                <a:cs typeface="Calibri"/>
              </a:rPr>
              <a:t> </a:t>
            </a:r>
            <a:r>
              <a:rPr sz="1900" spc="-10" dirty="0">
                <a:latin typeface="Calibri"/>
                <a:cs typeface="Calibri"/>
              </a:rPr>
              <a:t>research</a:t>
            </a:r>
            <a:endParaRPr sz="1900">
              <a:latin typeface="Calibri"/>
              <a:cs typeface="Calibri"/>
            </a:endParaRPr>
          </a:p>
        </p:txBody>
      </p:sp>
      <p:grpSp>
        <p:nvGrpSpPr>
          <p:cNvPr id="31" name="object 31"/>
          <p:cNvGrpSpPr/>
          <p:nvPr/>
        </p:nvGrpSpPr>
        <p:grpSpPr>
          <a:xfrm>
            <a:off x="849565" y="5377595"/>
            <a:ext cx="911860" cy="911860"/>
            <a:chOff x="849565" y="5377595"/>
            <a:chExt cx="911860" cy="911860"/>
          </a:xfrm>
        </p:grpSpPr>
        <p:sp>
          <p:nvSpPr>
            <p:cNvPr id="32" name="object 32"/>
            <p:cNvSpPr/>
            <p:nvPr/>
          </p:nvSpPr>
          <p:spPr>
            <a:xfrm>
              <a:off x="849565" y="5377595"/>
              <a:ext cx="911860" cy="911860"/>
            </a:xfrm>
            <a:custGeom>
              <a:avLst/>
              <a:gdLst/>
              <a:ahLst/>
              <a:cxnLst/>
              <a:rect l="l" t="t" r="r" b="b"/>
              <a:pathLst>
                <a:path w="911860" h="911860">
                  <a:moveTo>
                    <a:pt x="455837" y="0"/>
                  </a:moveTo>
                  <a:lnTo>
                    <a:pt x="409230" y="2353"/>
                  </a:lnTo>
                  <a:lnTo>
                    <a:pt x="363970" y="9260"/>
                  </a:lnTo>
                  <a:lnTo>
                    <a:pt x="320285" y="20493"/>
                  </a:lnTo>
                  <a:lnTo>
                    <a:pt x="278404" y="35821"/>
                  </a:lnTo>
                  <a:lnTo>
                    <a:pt x="238558" y="55017"/>
                  </a:lnTo>
                  <a:lnTo>
                    <a:pt x="200974" y="77849"/>
                  </a:lnTo>
                  <a:lnTo>
                    <a:pt x="165882" y="104090"/>
                  </a:lnTo>
                  <a:lnTo>
                    <a:pt x="133511" y="133511"/>
                  </a:lnTo>
                  <a:lnTo>
                    <a:pt x="104091" y="165882"/>
                  </a:lnTo>
                  <a:lnTo>
                    <a:pt x="77849" y="200974"/>
                  </a:lnTo>
                  <a:lnTo>
                    <a:pt x="55017" y="238557"/>
                  </a:lnTo>
                  <a:lnTo>
                    <a:pt x="35821" y="278404"/>
                  </a:lnTo>
                  <a:lnTo>
                    <a:pt x="20493" y="320284"/>
                  </a:lnTo>
                  <a:lnTo>
                    <a:pt x="9260" y="363969"/>
                  </a:lnTo>
                  <a:lnTo>
                    <a:pt x="2353" y="409230"/>
                  </a:lnTo>
                  <a:lnTo>
                    <a:pt x="0" y="455836"/>
                  </a:lnTo>
                  <a:lnTo>
                    <a:pt x="2353" y="502443"/>
                  </a:lnTo>
                  <a:lnTo>
                    <a:pt x="9260" y="547703"/>
                  </a:lnTo>
                  <a:lnTo>
                    <a:pt x="20493" y="591388"/>
                  </a:lnTo>
                  <a:lnTo>
                    <a:pt x="35821" y="633269"/>
                  </a:lnTo>
                  <a:lnTo>
                    <a:pt x="55017" y="673115"/>
                  </a:lnTo>
                  <a:lnTo>
                    <a:pt x="77849" y="710699"/>
                  </a:lnTo>
                  <a:lnTo>
                    <a:pt x="104091" y="745791"/>
                  </a:lnTo>
                  <a:lnTo>
                    <a:pt x="133511" y="778162"/>
                  </a:lnTo>
                  <a:lnTo>
                    <a:pt x="165882" y="807582"/>
                  </a:lnTo>
                  <a:lnTo>
                    <a:pt x="200974" y="833823"/>
                  </a:lnTo>
                  <a:lnTo>
                    <a:pt x="238558" y="856656"/>
                  </a:lnTo>
                  <a:lnTo>
                    <a:pt x="278404" y="875851"/>
                  </a:lnTo>
                  <a:lnTo>
                    <a:pt x="320285" y="891180"/>
                  </a:lnTo>
                  <a:lnTo>
                    <a:pt x="363970" y="902412"/>
                  </a:lnTo>
                  <a:lnTo>
                    <a:pt x="409230" y="909320"/>
                  </a:lnTo>
                  <a:lnTo>
                    <a:pt x="455837" y="911673"/>
                  </a:lnTo>
                  <a:lnTo>
                    <a:pt x="502444" y="909320"/>
                  </a:lnTo>
                  <a:lnTo>
                    <a:pt x="547704" y="902412"/>
                  </a:lnTo>
                  <a:lnTo>
                    <a:pt x="591389" y="891180"/>
                  </a:lnTo>
                  <a:lnTo>
                    <a:pt x="633269" y="875851"/>
                  </a:lnTo>
                  <a:lnTo>
                    <a:pt x="673115" y="856656"/>
                  </a:lnTo>
                  <a:lnTo>
                    <a:pt x="710699" y="833823"/>
                  </a:lnTo>
                  <a:lnTo>
                    <a:pt x="745791" y="807582"/>
                  </a:lnTo>
                  <a:lnTo>
                    <a:pt x="778162" y="778162"/>
                  </a:lnTo>
                  <a:lnTo>
                    <a:pt x="807582" y="745791"/>
                  </a:lnTo>
                  <a:lnTo>
                    <a:pt x="833823" y="710699"/>
                  </a:lnTo>
                  <a:lnTo>
                    <a:pt x="856656" y="673115"/>
                  </a:lnTo>
                  <a:lnTo>
                    <a:pt x="875851" y="633269"/>
                  </a:lnTo>
                  <a:lnTo>
                    <a:pt x="891180" y="591388"/>
                  </a:lnTo>
                  <a:lnTo>
                    <a:pt x="902412" y="547703"/>
                  </a:lnTo>
                  <a:lnTo>
                    <a:pt x="909320" y="502443"/>
                  </a:lnTo>
                  <a:lnTo>
                    <a:pt x="911673" y="455836"/>
                  </a:lnTo>
                  <a:lnTo>
                    <a:pt x="909320" y="409230"/>
                  </a:lnTo>
                  <a:lnTo>
                    <a:pt x="902412" y="363969"/>
                  </a:lnTo>
                  <a:lnTo>
                    <a:pt x="891180" y="320284"/>
                  </a:lnTo>
                  <a:lnTo>
                    <a:pt x="875851" y="278404"/>
                  </a:lnTo>
                  <a:lnTo>
                    <a:pt x="856656" y="238557"/>
                  </a:lnTo>
                  <a:lnTo>
                    <a:pt x="833823" y="200974"/>
                  </a:lnTo>
                  <a:lnTo>
                    <a:pt x="807582" y="165882"/>
                  </a:lnTo>
                  <a:lnTo>
                    <a:pt x="778162" y="133511"/>
                  </a:lnTo>
                  <a:lnTo>
                    <a:pt x="745791" y="104090"/>
                  </a:lnTo>
                  <a:lnTo>
                    <a:pt x="710699" y="77849"/>
                  </a:lnTo>
                  <a:lnTo>
                    <a:pt x="673115" y="55017"/>
                  </a:lnTo>
                  <a:lnTo>
                    <a:pt x="633269" y="35821"/>
                  </a:lnTo>
                  <a:lnTo>
                    <a:pt x="591389" y="20493"/>
                  </a:lnTo>
                  <a:lnTo>
                    <a:pt x="547704" y="9260"/>
                  </a:lnTo>
                  <a:lnTo>
                    <a:pt x="502444" y="2353"/>
                  </a:lnTo>
                  <a:lnTo>
                    <a:pt x="455837" y="0"/>
                  </a:lnTo>
                  <a:close/>
                </a:path>
              </a:pathLst>
            </a:custGeom>
            <a:solidFill>
              <a:srgbClr val="A5A5A5"/>
            </a:solidFill>
          </p:spPr>
          <p:txBody>
            <a:bodyPr wrap="square" lIns="0" tIns="0" rIns="0" bIns="0" rtlCol="0"/>
            <a:lstStyle/>
            <a:p>
              <a:endParaRPr/>
            </a:p>
          </p:txBody>
        </p:sp>
        <p:pic>
          <p:nvPicPr>
            <p:cNvPr id="33" name="object 33"/>
            <p:cNvPicPr/>
            <p:nvPr/>
          </p:nvPicPr>
          <p:blipFill>
            <a:blip r:embed="rId12" cstate="print"/>
            <a:stretch>
              <a:fillRect/>
            </a:stretch>
          </p:blipFill>
          <p:spPr>
            <a:xfrm>
              <a:off x="1039368" y="5568695"/>
              <a:ext cx="533400" cy="530352"/>
            </a:xfrm>
            <a:prstGeom prst="rect">
              <a:avLst/>
            </a:prstGeom>
          </p:spPr>
        </p:pic>
      </p:grpSp>
      <p:sp>
        <p:nvSpPr>
          <p:cNvPr id="34" name="object 34"/>
          <p:cNvSpPr txBox="1"/>
          <p:nvPr/>
        </p:nvSpPr>
        <p:spPr>
          <a:xfrm>
            <a:off x="1943897" y="5662167"/>
            <a:ext cx="205105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Cold</a:t>
            </a:r>
            <a:r>
              <a:rPr sz="1900" spc="-35" dirty="0">
                <a:latin typeface="Calibri"/>
                <a:cs typeface="Calibri"/>
              </a:rPr>
              <a:t> </a:t>
            </a:r>
            <a:r>
              <a:rPr sz="1900" dirty="0">
                <a:latin typeface="Calibri"/>
                <a:cs typeface="Calibri"/>
              </a:rPr>
              <a:t>calls</a:t>
            </a:r>
            <a:r>
              <a:rPr sz="1900" spc="-40" dirty="0">
                <a:latin typeface="Calibri"/>
                <a:cs typeface="Calibri"/>
              </a:rPr>
              <a:t> </a:t>
            </a:r>
            <a:r>
              <a:rPr sz="1900" dirty="0">
                <a:latin typeface="Calibri"/>
                <a:cs typeface="Calibri"/>
              </a:rPr>
              <a:t>and</a:t>
            </a:r>
            <a:r>
              <a:rPr sz="1900" spc="-30" dirty="0">
                <a:latin typeface="Calibri"/>
                <a:cs typeface="Calibri"/>
              </a:rPr>
              <a:t> </a:t>
            </a:r>
            <a:r>
              <a:rPr sz="1900" spc="-10" dirty="0">
                <a:latin typeface="Calibri"/>
                <a:cs typeface="Calibri"/>
              </a:rPr>
              <a:t>emails</a:t>
            </a:r>
            <a:endParaRPr sz="19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29108" rIns="0" bIns="0" rtlCol="0">
            <a:spAutoFit/>
          </a:bodyPr>
          <a:lstStyle/>
          <a:p>
            <a:pPr marL="3410585">
              <a:lnSpc>
                <a:spcPct val="100000"/>
              </a:lnSpc>
              <a:spcBef>
                <a:spcPts val="100"/>
              </a:spcBef>
            </a:pPr>
            <a:r>
              <a:rPr dirty="0"/>
              <a:t>The</a:t>
            </a:r>
            <a:r>
              <a:rPr spc="-95" dirty="0"/>
              <a:t> </a:t>
            </a:r>
            <a:r>
              <a:rPr spc="-10" dirty="0"/>
              <a:t>interview</a:t>
            </a:r>
          </a:p>
        </p:txBody>
      </p:sp>
      <p:grpSp>
        <p:nvGrpSpPr>
          <p:cNvPr id="3" name="object 3"/>
          <p:cNvGrpSpPr/>
          <p:nvPr/>
        </p:nvGrpSpPr>
        <p:grpSpPr>
          <a:xfrm>
            <a:off x="838200" y="1829330"/>
            <a:ext cx="10515600" cy="1243330"/>
            <a:chOff x="838200" y="1829330"/>
            <a:chExt cx="10515600" cy="1243330"/>
          </a:xfrm>
        </p:grpSpPr>
        <p:sp>
          <p:nvSpPr>
            <p:cNvPr id="4" name="object 4"/>
            <p:cNvSpPr/>
            <p:nvPr/>
          </p:nvSpPr>
          <p:spPr>
            <a:xfrm>
              <a:off x="838200" y="1829330"/>
              <a:ext cx="10515600" cy="1243330"/>
            </a:xfrm>
            <a:custGeom>
              <a:avLst/>
              <a:gdLst/>
              <a:ahLst/>
              <a:cxnLst/>
              <a:rect l="l" t="t" r="r" b="b"/>
              <a:pathLst>
                <a:path w="10515600" h="1243330">
                  <a:moveTo>
                    <a:pt x="10391273" y="0"/>
                  </a:moveTo>
                  <a:lnTo>
                    <a:pt x="124326" y="0"/>
                  </a:lnTo>
                  <a:lnTo>
                    <a:pt x="75933" y="9770"/>
                  </a:lnTo>
                  <a:lnTo>
                    <a:pt x="36414" y="36414"/>
                  </a:lnTo>
                  <a:lnTo>
                    <a:pt x="9770" y="75933"/>
                  </a:lnTo>
                  <a:lnTo>
                    <a:pt x="0" y="124326"/>
                  </a:lnTo>
                  <a:lnTo>
                    <a:pt x="0" y="1118952"/>
                  </a:lnTo>
                  <a:lnTo>
                    <a:pt x="9770" y="1167346"/>
                  </a:lnTo>
                  <a:lnTo>
                    <a:pt x="36414" y="1206865"/>
                  </a:lnTo>
                  <a:lnTo>
                    <a:pt x="75933" y="1233510"/>
                  </a:lnTo>
                  <a:lnTo>
                    <a:pt x="124326" y="1243280"/>
                  </a:lnTo>
                  <a:lnTo>
                    <a:pt x="10391273" y="1243280"/>
                  </a:lnTo>
                  <a:lnTo>
                    <a:pt x="10439666" y="1233510"/>
                  </a:lnTo>
                  <a:lnTo>
                    <a:pt x="10479185" y="1206865"/>
                  </a:lnTo>
                  <a:lnTo>
                    <a:pt x="10505829" y="1167346"/>
                  </a:lnTo>
                  <a:lnTo>
                    <a:pt x="10515600" y="1118952"/>
                  </a:lnTo>
                  <a:lnTo>
                    <a:pt x="10515600" y="124326"/>
                  </a:lnTo>
                  <a:lnTo>
                    <a:pt x="10505829" y="75933"/>
                  </a:lnTo>
                  <a:lnTo>
                    <a:pt x="10479185" y="36414"/>
                  </a:lnTo>
                  <a:lnTo>
                    <a:pt x="10439666" y="9770"/>
                  </a:lnTo>
                  <a:lnTo>
                    <a:pt x="10391273" y="0"/>
                  </a:lnTo>
                  <a:close/>
                </a:path>
              </a:pathLst>
            </a:custGeom>
            <a:solidFill>
              <a:srgbClr val="F2F2F2"/>
            </a:solidFill>
          </p:spPr>
          <p:txBody>
            <a:bodyPr wrap="square" lIns="0" tIns="0" rIns="0" bIns="0" rtlCol="0"/>
            <a:lstStyle/>
            <a:p>
              <a:endParaRPr/>
            </a:p>
          </p:txBody>
        </p:sp>
        <p:pic>
          <p:nvPicPr>
            <p:cNvPr id="5" name="object 5"/>
            <p:cNvPicPr/>
            <p:nvPr/>
          </p:nvPicPr>
          <p:blipFill>
            <a:blip r:embed="rId2" cstate="print"/>
            <a:stretch>
              <a:fillRect/>
            </a:stretch>
          </p:blipFill>
          <p:spPr>
            <a:xfrm>
              <a:off x="1213104" y="2106167"/>
              <a:ext cx="685799" cy="688848"/>
            </a:xfrm>
            <a:prstGeom prst="rect">
              <a:avLst/>
            </a:prstGeom>
          </p:spPr>
        </p:pic>
      </p:grpSp>
      <p:sp>
        <p:nvSpPr>
          <p:cNvPr id="6" name="object 6"/>
          <p:cNvSpPr txBox="1"/>
          <p:nvPr/>
        </p:nvSpPr>
        <p:spPr>
          <a:xfrm>
            <a:off x="2393062" y="2202687"/>
            <a:ext cx="4576445" cy="406400"/>
          </a:xfrm>
          <a:prstGeom prst="rect">
            <a:avLst/>
          </a:prstGeom>
        </p:spPr>
        <p:txBody>
          <a:bodyPr vert="horz" wrap="square" lIns="0" tIns="12700" rIns="0" bIns="0" rtlCol="0">
            <a:spAutoFit/>
          </a:bodyPr>
          <a:lstStyle/>
          <a:p>
            <a:pPr marL="12700">
              <a:lnSpc>
                <a:spcPct val="100000"/>
              </a:lnSpc>
              <a:spcBef>
                <a:spcPts val="100"/>
              </a:spcBef>
            </a:pPr>
            <a:r>
              <a:rPr sz="2500" b="1" dirty="0">
                <a:latin typeface="Calibri"/>
                <a:cs typeface="Calibri"/>
              </a:rPr>
              <a:t>Recognise</a:t>
            </a:r>
            <a:r>
              <a:rPr sz="2500" b="1" spc="-55" dirty="0">
                <a:latin typeface="Calibri"/>
                <a:cs typeface="Calibri"/>
              </a:rPr>
              <a:t> </a:t>
            </a:r>
            <a:r>
              <a:rPr sz="2500" b="1" dirty="0">
                <a:latin typeface="Calibri"/>
                <a:cs typeface="Calibri"/>
              </a:rPr>
              <a:t>and</a:t>
            </a:r>
            <a:r>
              <a:rPr sz="2500" b="1" spc="-60" dirty="0">
                <a:latin typeface="Calibri"/>
                <a:cs typeface="Calibri"/>
              </a:rPr>
              <a:t> </a:t>
            </a:r>
            <a:r>
              <a:rPr sz="2500" b="1" dirty="0">
                <a:latin typeface="Calibri"/>
                <a:cs typeface="Calibri"/>
              </a:rPr>
              <a:t>remove</a:t>
            </a:r>
            <a:r>
              <a:rPr sz="2500" b="1" spc="-55" dirty="0">
                <a:latin typeface="Calibri"/>
                <a:cs typeface="Calibri"/>
              </a:rPr>
              <a:t> </a:t>
            </a:r>
            <a:r>
              <a:rPr sz="2500" b="1" dirty="0">
                <a:latin typeface="Calibri"/>
                <a:cs typeface="Calibri"/>
              </a:rPr>
              <a:t>your</a:t>
            </a:r>
            <a:r>
              <a:rPr sz="2500" b="1" spc="-55" dirty="0">
                <a:latin typeface="Calibri"/>
                <a:cs typeface="Calibri"/>
              </a:rPr>
              <a:t> </a:t>
            </a:r>
            <a:r>
              <a:rPr sz="2500" b="1" spc="-10" dirty="0">
                <a:latin typeface="Calibri"/>
                <a:cs typeface="Calibri"/>
              </a:rPr>
              <a:t>biases</a:t>
            </a:r>
            <a:endParaRPr sz="2500">
              <a:latin typeface="Calibri"/>
              <a:cs typeface="Calibri"/>
            </a:endParaRPr>
          </a:p>
        </p:txBody>
      </p:sp>
      <p:grpSp>
        <p:nvGrpSpPr>
          <p:cNvPr id="7" name="object 7"/>
          <p:cNvGrpSpPr/>
          <p:nvPr/>
        </p:nvGrpSpPr>
        <p:grpSpPr>
          <a:xfrm>
            <a:off x="838200" y="3383431"/>
            <a:ext cx="10515600" cy="1243330"/>
            <a:chOff x="838200" y="3383431"/>
            <a:chExt cx="10515600" cy="1243330"/>
          </a:xfrm>
        </p:grpSpPr>
        <p:sp>
          <p:nvSpPr>
            <p:cNvPr id="8" name="object 8"/>
            <p:cNvSpPr/>
            <p:nvPr/>
          </p:nvSpPr>
          <p:spPr>
            <a:xfrm>
              <a:off x="838200" y="3383431"/>
              <a:ext cx="10515600" cy="1243330"/>
            </a:xfrm>
            <a:custGeom>
              <a:avLst/>
              <a:gdLst/>
              <a:ahLst/>
              <a:cxnLst/>
              <a:rect l="l" t="t" r="r" b="b"/>
              <a:pathLst>
                <a:path w="10515600" h="1243329">
                  <a:moveTo>
                    <a:pt x="10391273" y="0"/>
                  </a:moveTo>
                  <a:lnTo>
                    <a:pt x="124326" y="0"/>
                  </a:lnTo>
                  <a:lnTo>
                    <a:pt x="75933" y="9770"/>
                  </a:lnTo>
                  <a:lnTo>
                    <a:pt x="36414" y="36414"/>
                  </a:lnTo>
                  <a:lnTo>
                    <a:pt x="9770" y="75933"/>
                  </a:lnTo>
                  <a:lnTo>
                    <a:pt x="0" y="124326"/>
                  </a:lnTo>
                  <a:lnTo>
                    <a:pt x="0" y="1118952"/>
                  </a:lnTo>
                  <a:lnTo>
                    <a:pt x="9770" y="1167346"/>
                  </a:lnTo>
                  <a:lnTo>
                    <a:pt x="36414" y="1206864"/>
                  </a:lnTo>
                  <a:lnTo>
                    <a:pt x="75933" y="1233509"/>
                  </a:lnTo>
                  <a:lnTo>
                    <a:pt x="124326" y="1243279"/>
                  </a:lnTo>
                  <a:lnTo>
                    <a:pt x="10391273" y="1243279"/>
                  </a:lnTo>
                  <a:lnTo>
                    <a:pt x="10439666" y="1233509"/>
                  </a:lnTo>
                  <a:lnTo>
                    <a:pt x="10479185" y="1206864"/>
                  </a:lnTo>
                  <a:lnTo>
                    <a:pt x="10505829" y="1167346"/>
                  </a:lnTo>
                  <a:lnTo>
                    <a:pt x="10515600" y="1118952"/>
                  </a:lnTo>
                  <a:lnTo>
                    <a:pt x="10515600" y="124326"/>
                  </a:lnTo>
                  <a:lnTo>
                    <a:pt x="10505829" y="75933"/>
                  </a:lnTo>
                  <a:lnTo>
                    <a:pt x="10479185" y="36414"/>
                  </a:lnTo>
                  <a:lnTo>
                    <a:pt x="10439666" y="9770"/>
                  </a:lnTo>
                  <a:lnTo>
                    <a:pt x="10391273" y="0"/>
                  </a:lnTo>
                  <a:close/>
                </a:path>
              </a:pathLst>
            </a:custGeom>
            <a:solidFill>
              <a:srgbClr val="F2F2F2"/>
            </a:solidFill>
          </p:spPr>
          <p:txBody>
            <a:bodyPr wrap="square" lIns="0" tIns="0" rIns="0" bIns="0" rtlCol="0"/>
            <a:lstStyle/>
            <a:p>
              <a:endParaRPr/>
            </a:p>
          </p:txBody>
        </p:sp>
        <p:pic>
          <p:nvPicPr>
            <p:cNvPr id="9" name="object 9"/>
            <p:cNvPicPr/>
            <p:nvPr/>
          </p:nvPicPr>
          <p:blipFill>
            <a:blip r:embed="rId3" cstate="print"/>
            <a:stretch>
              <a:fillRect/>
            </a:stretch>
          </p:blipFill>
          <p:spPr>
            <a:xfrm>
              <a:off x="1213104" y="3660647"/>
              <a:ext cx="685799" cy="688848"/>
            </a:xfrm>
            <a:prstGeom prst="rect">
              <a:avLst/>
            </a:prstGeom>
          </p:spPr>
        </p:pic>
      </p:grpSp>
      <p:sp>
        <p:nvSpPr>
          <p:cNvPr id="10" name="object 10"/>
          <p:cNvSpPr txBox="1"/>
          <p:nvPr/>
        </p:nvSpPr>
        <p:spPr>
          <a:xfrm>
            <a:off x="2393062" y="3757167"/>
            <a:ext cx="3651250" cy="406400"/>
          </a:xfrm>
          <a:prstGeom prst="rect">
            <a:avLst/>
          </a:prstGeom>
        </p:spPr>
        <p:txBody>
          <a:bodyPr vert="horz" wrap="square" lIns="0" tIns="12700" rIns="0" bIns="0" rtlCol="0">
            <a:spAutoFit/>
          </a:bodyPr>
          <a:lstStyle/>
          <a:p>
            <a:pPr marL="12700">
              <a:lnSpc>
                <a:spcPct val="100000"/>
              </a:lnSpc>
              <a:spcBef>
                <a:spcPts val="100"/>
              </a:spcBef>
            </a:pPr>
            <a:r>
              <a:rPr sz="2500" b="1" dirty="0">
                <a:latin typeface="Calibri"/>
                <a:cs typeface="Calibri"/>
              </a:rPr>
              <a:t>Get</a:t>
            </a:r>
            <a:r>
              <a:rPr sz="2500" b="1" spc="-35" dirty="0">
                <a:latin typeface="Calibri"/>
                <a:cs typeface="Calibri"/>
              </a:rPr>
              <a:t> </a:t>
            </a:r>
            <a:r>
              <a:rPr sz="2500" b="1" dirty="0">
                <a:latin typeface="Calibri"/>
                <a:cs typeface="Calibri"/>
              </a:rPr>
              <a:t>them</a:t>
            </a:r>
            <a:r>
              <a:rPr sz="2500" b="1" spc="-25" dirty="0">
                <a:latin typeface="Calibri"/>
                <a:cs typeface="Calibri"/>
              </a:rPr>
              <a:t> </a:t>
            </a:r>
            <a:r>
              <a:rPr sz="2500" b="1" dirty="0">
                <a:latin typeface="Calibri"/>
                <a:cs typeface="Calibri"/>
              </a:rPr>
              <a:t>to</a:t>
            </a:r>
            <a:r>
              <a:rPr sz="2500" b="1" spc="-20" dirty="0">
                <a:latin typeface="Calibri"/>
                <a:cs typeface="Calibri"/>
              </a:rPr>
              <a:t> </a:t>
            </a:r>
            <a:r>
              <a:rPr sz="2500" b="1" dirty="0">
                <a:latin typeface="Calibri"/>
                <a:cs typeface="Calibri"/>
              </a:rPr>
              <a:t>tell</a:t>
            </a:r>
            <a:r>
              <a:rPr sz="2500" b="1" spc="-30" dirty="0">
                <a:latin typeface="Calibri"/>
                <a:cs typeface="Calibri"/>
              </a:rPr>
              <a:t> </a:t>
            </a:r>
            <a:r>
              <a:rPr sz="2500" b="1" dirty="0">
                <a:latin typeface="Calibri"/>
                <a:cs typeface="Calibri"/>
              </a:rPr>
              <a:t>you</a:t>
            </a:r>
            <a:r>
              <a:rPr sz="2500" b="1" spc="-35" dirty="0">
                <a:latin typeface="Calibri"/>
                <a:cs typeface="Calibri"/>
              </a:rPr>
              <a:t> </a:t>
            </a:r>
            <a:r>
              <a:rPr sz="2500" b="1" dirty="0">
                <a:latin typeface="Calibri"/>
                <a:cs typeface="Calibri"/>
              </a:rPr>
              <a:t>a</a:t>
            </a:r>
            <a:r>
              <a:rPr sz="2500" b="1" spc="-20" dirty="0">
                <a:latin typeface="Calibri"/>
                <a:cs typeface="Calibri"/>
              </a:rPr>
              <a:t> </a:t>
            </a:r>
            <a:r>
              <a:rPr sz="2500" b="1" spc="-10" dirty="0">
                <a:latin typeface="Calibri"/>
                <a:cs typeface="Calibri"/>
              </a:rPr>
              <a:t>story</a:t>
            </a:r>
            <a:endParaRPr sz="2500">
              <a:latin typeface="Calibri"/>
              <a:cs typeface="Calibri"/>
            </a:endParaRPr>
          </a:p>
        </p:txBody>
      </p:sp>
      <p:grpSp>
        <p:nvGrpSpPr>
          <p:cNvPr id="11" name="object 11"/>
          <p:cNvGrpSpPr/>
          <p:nvPr/>
        </p:nvGrpSpPr>
        <p:grpSpPr>
          <a:xfrm>
            <a:off x="838200" y="4937531"/>
            <a:ext cx="10515600" cy="1243330"/>
            <a:chOff x="838200" y="4937531"/>
            <a:chExt cx="10515600" cy="1243330"/>
          </a:xfrm>
        </p:grpSpPr>
        <p:sp>
          <p:nvSpPr>
            <p:cNvPr id="12" name="object 12"/>
            <p:cNvSpPr/>
            <p:nvPr/>
          </p:nvSpPr>
          <p:spPr>
            <a:xfrm>
              <a:off x="838200" y="4937531"/>
              <a:ext cx="10515600" cy="1243330"/>
            </a:xfrm>
            <a:custGeom>
              <a:avLst/>
              <a:gdLst/>
              <a:ahLst/>
              <a:cxnLst/>
              <a:rect l="l" t="t" r="r" b="b"/>
              <a:pathLst>
                <a:path w="10515600" h="1243329">
                  <a:moveTo>
                    <a:pt x="10391273" y="0"/>
                  </a:moveTo>
                  <a:lnTo>
                    <a:pt x="124326" y="0"/>
                  </a:lnTo>
                  <a:lnTo>
                    <a:pt x="75933" y="9770"/>
                  </a:lnTo>
                  <a:lnTo>
                    <a:pt x="36414" y="36414"/>
                  </a:lnTo>
                  <a:lnTo>
                    <a:pt x="9770" y="75933"/>
                  </a:lnTo>
                  <a:lnTo>
                    <a:pt x="0" y="124326"/>
                  </a:lnTo>
                  <a:lnTo>
                    <a:pt x="0" y="1118953"/>
                  </a:lnTo>
                  <a:lnTo>
                    <a:pt x="9770" y="1167347"/>
                  </a:lnTo>
                  <a:lnTo>
                    <a:pt x="36414" y="1206865"/>
                  </a:lnTo>
                  <a:lnTo>
                    <a:pt x="75933" y="1233510"/>
                  </a:lnTo>
                  <a:lnTo>
                    <a:pt x="124326" y="1243280"/>
                  </a:lnTo>
                  <a:lnTo>
                    <a:pt x="10391273" y="1243280"/>
                  </a:lnTo>
                  <a:lnTo>
                    <a:pt x="10439666" y="1233510"/>
                  </a:lnTo>
                  <a:lnTo>
                    <a:pt x="10479185" y="1206865"/>
                  </a:lnTo>
                  <a:lnTo>
                    <a:pt x="10505829" y="1167347"/>
                  </a:lnTo>
                  <a:lnTo>
                    <a:pt x="10515600" y="1118953"/>
                  </a:lnTo>
                  <a:lnTo>
                    <a:pt x="10515600" y="124326"/>
                  </a:lnTo>
                  <a:lnTo>
                    <a:pt x="10505829" y="75933"/>
                  </a:lnTo>
                  <a:lnTo>
                    <a:pt x="10479185" y="36414"/>
                  </a:lnTo>
                  <a:lnTo>
                    <a:pt x="10439666" y="9770"/>
                  </a:lnTo>
                  <a:lnTo>
                    <a:pt x="10391273" y="0"/>
                  </a:lnTo>
                  <a:close/>
                </a:path>
              </a:pathLst>
            </a:custGeom>
            <a:solidFill>
              <a:srgbClr val="F2F2F2"/>
            </a:solidFill>
          </p:spPr>
          <p:txBody>
            <a:bodyPr wrap="square" lIns="0" tIns="0" rIns="0" bIns="0" rtlCol="0"/>
            <a:lstStyle/>
            <a:p>
              <a:endParaRPr/>
            </a:p>
          </p:txBody>
        </p:sp>
        <p:pic>
          <p:nvPicPr>
            <p:cNvPr id="13" name="object 13"/>
            <p:cNvPicPr/>
            <p:nvPr/>
          </p:nvPicPr>
          <p:blipFill>
            <a:blip r:embed="rId4" cstate="print"/>
            <a:stretch>
              <a:fillRect/>
            </a:stretch>
          </p:blipFill>
          <p:spPr>
            <a:xfrm>
              <a:off x="1213104" y="5215128"/>
              <a:ext cx="685799" cy="688847"/>
            </a:xfrm>
            <a:prstGeom prst="rect">
              <a:avLst/>
            </a:prstGeom>
          </p:spPr>
        </p:pic>
      </p:grpSp>
      <p:sp>
        <p:nvSpPr>
          <p:cNvPr id="14" name="object 14"/>
          <p:cNvSpPr txBox="1"/>
          <p:nvPr/>
        </p:nvSpPr>
        <p:spPr>
          <a:xfrm>
            <a:off x="2393062" y="5311647"/>
            <a:ext cx="5273675" cy="406400"/>
          </a:xfrm>
          <a:prstGeom prst="rect">
            <a:avLst/>
          </a:prstGeom>
        </p:spPr>
        <p:txBody>
          <a:bodyPr vert="horz" wrap="square" lIns="0" tIns="12700" rIns="0" bIns="0" rtlCol="0">
            <a:spAutoFit/>
          </a:bodyPr>
          <a:lstStyle/>
          <a:p>
            <a:pPr marL="12700">
              <a:lnSpc>
                <a:spcPct val="100000"/>
              </a:lnSpc>
              <a:spcBef>
                <a:spcPts val="100"/>
              </a:spcBef>
            </a:pPr>
            <a:r>
              <a:rPr sz="2500" b="1" dirty="0">
                <a:latin typeface="Calibri"/>
                <a:cs typeface="Calibri"/>
              </a:rPr>
              <a:t>Are</a:t>
            </a:r>
            <a:r>
              <a:rPr sz="2500" b="1" spc="-45" dirty="0">
                <a:latin typeface="Calibri"/>
                <a:cs typeface="Calibri"/>
              </a:rPr>
              <a:t> </a:t>
            </a:r>
            <a:r>
              <a:rPr sz="2500" b="1" dirty="0">
                <a:latin typeface="Calibri"/>
                <a:cs typeface="Calibri"/>
              </a:rPr>
              <a:t>they</a:t>
            </a:r>
            <a:r>
              <a:rPr sz="2500" b="1" spc="-45" dirty="0">
                <a:latin typeface="Calibri"/>
                <a:cs typeface="Calibri"/>
              </a:rPr>
              <a:t> </a:t>
            </a:r>
            <a:r>
              <a:rPr sz="2500" b="1" dirty="0">
                <a:latin typeface="Calibri"/>
                <a:cs typeface="Calibri"/>
              </a:rPr>
              <a:t>trying</a:t>
            </a:r>
            <a:r>
              <a:rPr sz="2500" b="1" spc="-45" dirty="0">
                <a:latin typeface="Calibri"/>
                <a:cs typeface="Calibri"/>
              </a:rPr>
              <a:t> </a:t>
            </a:r>
            <a:r>
              <a:rPr sz="2500" b="1" dirty="0">
                <a:latin typeface="Calibri"/>
                <a:cs typeface="Calibri"/>
              </a:rPr>
              <a:t>to</a:t>
            </a:r>
            <a:r>
              <a:rPr sz="2500" b="1" spc="-45" dirty="0">
                <a:latin typeface="Calibri"/>
                <a:cs typeface="Calibri"/>
              </a:rPr>
              <a:t> </a:t>
            </a:r>
            <a:r>
              <a:rPr sz="2500" b="1" dirty="0">
                <a:latin typeface="Calibri"/>
                <a:cs typeface="Calibri"/>
              </a:rPr>
              <a:t>solve</a:t>
            </a:r>
            <a:r>
              <a:rPr sz="2500" b="1" spc="-40" dirty="0">
                <a:latin typeface="Calibri"/>
                <a:cs typeface="Calibri"/>
              </a:rPr>
              <a:t> </a:t>
            </a:r>
            <a:r>
              <a:rPr sz="2500" b="1" dirty="0">
                <a:latin typeface="Calibri"/>
                <a:cs typeface="Calibri"/>
              </a:rPr>
              <a:t>problem?</a:t>
            </a:r>
            <a:r>
              <a:rPr sz="2500" b="1" spc="-45" dirty="0">
                <a:latin typeface="Calibri"/>
                <a:cs typeface="Calibri"/>
              </a:rPr>
              <a:t> </a:t>
            </a:r>
            <a:r>
              <a:rPr sz="2500" b="1" spc="-20" dirty="0">
                <a:latin typeface="Calibri"/>
                <a:cs typeface="Calibri"/>
              </a:rPr>
              <a:t>How?</a:t>
            </a:r>
            <a:endParaRPr sz="25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1642" y="2887980"/>
            <a:ext cx="3138805" cy="695960"/>
          </a:xfrm>
          <a:prstGeom prst="rect">
            <a:avLst/>
          </a:prstGeom>
        </p:spPr>
        <p:txBody>
          <a:bodyPr vert="horz" wrap="square" lIns="0" tIns="12700" rIns="0" bIns="0" rtlCol="0">
            <a:spAutoFit/>
          </a:bodyPr>
          <a:lstStyle/>
          <a:p>
            <a:pPr marL="12700">
              <a:lnSpc>
                <a:spcPct val="100000"/>
              </a:lnSpc>
              <a:spcBef>
                <a:spcPts val="100"/>
              </a:spcBef>
            </a:pPr>
            <a:r>
              <a:rPr sz="4400" dirty="0">
                <a:latin typeface="Calibri"/>
                <a:cs typeface="Calibri"/>
              </a:rPr>
              <a:t>The</a:t>
            </a:r>
            <a:r>
              <a:rPr sz="4400" spc="-35" dirty="0">
                <a:latin typeface="Calibri"/>
                <a:cs typeface="Calibri"/>
              </a:rPr>
              <a:t> </a:t>
            </a:r>
            <a:r>
              <a:rPr sz="4400" spc="-10" dirty="0">
                <a:latin typeface="Calibri"/>
                <a:cs typeface="Calibri"/>
              </a:rPr>
              <a:t>interview</a:t>
            </a:r>
            <a:endParaRPr sz="4400">
              <a:latin typeface="Calibri"/>
              <a:cs typeface="Calibri"/>
            </a:endParaRPr>
          </a:p>
        </p:txBody>
      </p:sp>
      <p:grpSp>
        <p:nvGrpSpPr>
          <p:cNvPr id="3" name="object 3"/>
          <p:cNvGrpSpPr/>
          <p:nvPr/>
        </p:nvGrpSpPr>
        <p:grpSpPr>
          <a:xfrm>
            <a:off x="5376862" y="705483"/>
            <a:ext cx="6172200" cy="1485265"/>
            <a:chOff x="5376862" y="705483"/>
            <a:chExt cx="6172200" cy="1485265"/>
          </a:xfrm>
        </p:grpSpPr>
        <p:sp>
          <p:nvSpPr>
            <p:cNvPr id="4" name="object 4"/>
            <p:cNvSpPr/>
            <p:nvPr/>
          </p:nvSpPr>
          <p:spPr>
            <a:xfrm>
              <a:off x="5376862" y="705483"/>
              <a:ext cx="6172200" cy="1485265"/>
            </a:xfrm>
            <a:custGeom>
              <a:avLst/>
              <a:gdLst/>
              <a:ahLst/>
              <a:cxnLst/>
              <a:rect l="l" t="t" r="r" b="b"/>
              <a:pathLst>
                <a:path w="6172200" h="1485264">
                  <a:moveTo>
                    <a:pt x="6023739" y="0"/>
                  </a:moveTo>
                  <a:lnTo>
                    <a:pt x="148466" y="0"/>
                  </a:lnTo>
                  <a:lnTo>
                    <a:pt x="101539" y="7568"/>
                  </a:lnTo>
                  <a:lnTo>
                    <a:pt x="60784" y="28645"/>
                  </a:lnTo>
                  <a:lnTo>
                    <a:pt x="28645" y="60784"/>
                  </a:lnTo>
                  <a:lnTo>
                    <a:pt x="7568" y="101539"/>
                  </a:lnTo>
                  <a:lnTo>
                    <a:pt x="0" y="148466"/>
                  </a:lnTo>
                  <a:lnTo>
                    <a:pt x="0" y="1336164"/>
                  </a:lnTo>
                  <a:lnTo>
                    <a:pt x="7568" y="1383090"/>
                  </a:lnTo>
                  <a:lnTo>
                    <a:pt x="28645" y="1423846"/>
                  </a:lnTo>
                  <a:lnTo>
                    <a:pt x="60784" y="1455984"/>
                  </a:lnTo>
                  <a:lnTo>
                    <a:pt x="101539" y="1477061"/>
                  </a:lnTo>
                  <a:lnTo>
                    <a:pt x="148466" y="1484630"/>
                  </a:lnTo>
                  <a:lnTo>
                    <a:pt x="6023733" y="1484636"/>
                  </a:lnTo>
                  <a:lnTo>
                    <a:pt x="6070659" y="1477067"/>
                  </a:lnTo>
                  <a:lnTo>
                    <a:pt x="6111414" y="1455991"/>
                  </a:lnTo>
                  <a:lnTo>
                    <a:pt x="6143553" y="1423852"/>
                  </a:lnTo>
                  <a:lnTo>
                    <a:pt x="6164629" y="1383097"/>
                  </a:lnTo>
                  <a:lnTo>
                    <a:pt x="6172198" y="1336170"/>
                  </a:lnTo>
                  <a:lnTo>
                    <a:pt x="6172206" y="148466"/>
                  </a:lnTo>
                  <a:lnTo>
                    <a:pt x="6164637" y="101539"/>
                  </a:lnTo>
                  <a:lnTo>
                    <a:pt x="6143560" y="60784"/>
                  </a:lnTo>
                  <a:lnTo>
                    <a:pt x="6111422" y="28645"/>
                  </a:lnTo>
                  <a:lnTo>
                    <a:pt x="6070666" y="7568"/>
                  </a:lnTo>
                  <a:lnTo>
                    <a:pt x="6023739" y="0"/>
                  </a:lnTo>
                  <a:close/>
                </a:path>
              </a:pathLst>
            </a:custGeom>
            <a:solidFill>
              <a:srgbClr val="F2F2F2"/>
            </a:solidFill>
          </p:spPr>
          <p:txBody>
            <a:bodyPr wrap="square" lIns="0" tIns="0" rIns="0" bIns="0" rtlCol="0"/>
            <a:lstStyle/>
            <a:p>
              <a:endParaRPr/>
            </a:p>
          </p:txBody>
        </p:sp>
        <p:pic>
          <p:nvPicPr>
            <p:cNvPr id="5" name="object 5"/>
            <p:cNvPicPr/>
            <p:nvPr/>
          </p:nvPicPr>
          <p:blipFill>
            <a:blip r:embed="rId2" cstate="print"/>
            <a:stretch>
              <a:fillRect/>
            </a:stretch>
          </p:blipFill>
          <p:spPr>
            <a:xfrm>
              <a:off x="5824727" y="1039368"/>
              <a:ext cx="819912" cy="816863"/>
            </a:xfrm>
            <a:prstGeom prst="rect">
              <a:avLst/>
            </a:prstGeom>
          </p:spPr>
        </p:pic>
      </p:grpSp>
      <p:sp>
        <p:nvSpPr>
          <p:cNvPr id="6" name="object 6"/>
          <p:cNvSpPr txBox="1">
            <a:spLocks noGrp="1"/>
          </p:cNvSpPr>
          <p:nvPr>
            <p:ph type="title"/>
          </p:nvPr>
        </p:nvSpPr>
        <p:spPr>
          <a:xfrm>
            <a:off x="7236010" y="1212087"/>
            <a:ext cx="1007110" cy="406400"/>
          </a:xfrm>
          <a:prstGeom prst="rect">
            <a:avLst/>
          </a:prstGeom>
        </p:spPr>
        <p:txBody>
          <a:bodyPr vert="horz" wrap="square" lIns="0" tIns="12700" rIns="0" bIns="0" rtlCol="0">
            <a:spAutoFit/>
          </a:bodyPr>
          <a:lstStyle/>
          <a:p>
            <a:pPr marL="12700">
              <a:lnSpc>
                <a:spcPct val="100000"/>
              </a:lnSpc>
              <a:spcBef>
                <a:spcPts val="100"/>
              </a:spcBef>
            </a:pPr>
            <a:r>
              <a:rPr sz="2500" spc="-10" dirty="0"/>
              <a:t>Listen…</a:t>
            </a:r>
            <a:endParaRPr sz="2500"/>
          </a:p>
        </p:txBody>
      </p:sp>
      <p:grpSp>
        <p:nvGrpSpPr>
          <p:cNvPr id="7" name="object 7"/>
          <p:cNvGrpSpPr/>
          <p:nvPr/>
        </p:nvGrpSpPr>
        <p:grpSpPr>
          <a:xfrm>
            <a:off x="5376862" y="2561272"/>
            <a:ext cx="6172200" cy="1484630"/>
            <a:chOff x="5376862" y="2561272"/>
            <a:chExt cx="6172200" cy="1484630"/>
          </a:xfrm>
        </p:grpSpPr>
        <p:sp>
          <p:nvSpPr>
            <p:cNvPr id="8" name="object 8"/>
            <p:cNvSpPr/>
            <p:nvPr/>
          </p:nvSpPr>
          <p:spPr>
            <a:xfrm>
              <a:off x="5376862" y="2561272"/>
              <a:ext cx="6172200" cy="1484630"/>
            </a:xfrm>
            <a:custGeom>
              <a:avLst/>
              <a:gdLst/>
              <a:ahLst/>
              <a:cxnLst/>
              <a:rect l="l" t="t" r="r" b="b"/>
              <a:pathLst>
                <a:path w="6172200" h="1484629">
                  <a:moveTo>
                    <a:pt x="6023739" y="0"/>
                  </a:moveTo>
                  <a:lnTo>
                    <a:pt x="148466" y="0"/>
                  </a:lnTo>
                  <a:lnTo>
                    <a:pt x="101539" y="7568"/>
                  </a:lnTo>
                  <a:lnTo>
                    <a:pt x="60784" y="28645"/>
                  </a:lnTo>
                  <a:lnTo>
                    <a:pt x="28645" y="60783"/>
                  </a:lnTo>
                  <a:lnTo>
                    <a:pt x="7568" y="101539"/>
                  </a:lnTo>
                  <a:lnTo>
                    <a:pt x="0" y="148465"/>
                  </a:lnTo>
                  <a:lnTo>
                    <a:pt x="0" y="1336163"/>
                  </a:lnTo>
                  <a:lnTo>
                    <a:pt x="7568" y="1383089"/>
                  </a:lnTo>
                  <a:lnTo>
                    <a:pt x="28645" y="1423844"/>
                  </a:lnTo>
                  <a:lnTo>
                    <a:pt x="60784" y="1455983"/>
                  </a:lnTo>
                  <a:lnTo>
                    <a:pt x="101539" y="1477059"/>
                  </a:lnTo>
                  <a:lnTo>
                    <a:pt x="148466" y="1484628"/>
                  </a:lnTo>
                  <a:lnTo>
                    <a:pt x="6023733" y="1484636"/>
                  </a:lnTo>
                  <a:lnTo>
                    <a:pt x="6070659" y="1477067"/>
                  </a:lnTo>
                  <a:lnTo>
                    <a:pt x="6111414" y="1455990"/>
                  </a:lnTo>
                  <a:lnTo>
                    <a:pt x="6143553" y="1423852"/>
                  </a:lnTo>
                  <a:lnTo>
                    <a:pt x="6164629" y="1383096"/>
                  </a:lnTo>
                  <a:lnTo>
                    <a:pt x="6172198" y="1336169"/>
                  </a:lnTo>
                  <a:lnTo>
                    <a:pt x="6172206" y="148465"/>
                  </a:lnTo>
                  <a:lnTo>
                    <a:pt x="6164637" y="101539"/>
                  </a:lnTo>
                  <a:lnTo>
                    <a:pt x="6143560" y="60783"/>
                  </a:lnTo>
                  <a:lnTo>
                    <a:pt x="6111422" y="28645"/>
                  </a:lnTo>
                  <a:lnTo>
                    <a:pt x="6070666" y="7568"/>
                  </a:lnTo>
                  <a:lnTo>
                    <a:pt x="6023739" y="0"/>
                  </a:lnTo>
                  <a:close/>
                </a:path>
              </a:pathLst>
            </a:custGeom>
            <a:solidFill>
              <a:srgbClr val="F2F2F2"/>
            </a:solidFill>
          </p:spPr>
          <p:txBody>
            <a:bodyPr wrap="square" lIns="0" tIns="0" rIns="0" bIns="0" rtlCol="0"/>
            <a:lstStyle/>
            <a:p>
              <a:endParaRPr/>
            </a:p>
          </p:txBody>
        </p:sp>
        <p:pic>
          <p:nvPicPr>
            <p:cNvPr id="9" name="object 9"/>
            <p:cNvPicPr/>
            <p:nvPr/>
          </p:nvPicPr>
          <p:blipFill>
            <a:blip r:embed="rId3" cstate="print"/>
            <a:stretch>
              <a:fillRect/>
            </a:stretch>
          </p:blipFill>
          <p:spPr>
            <a:xfrm>
              <a:off x="5824727" y="2892552"/>
              <a:ext cx="819912" cy="819912"/>
            </a:xfrm>
            <a:prstGeom prst="rect">
              <a:avLst/>
            </a:prstGeom>
          </p:spPr>
        </p:pic>
      </p:grpSp>
      <p:sp>
        <p:nvSpPr>
          <p:cNvPr id="10" name="object 10"/>
          <p:cNvSpPr txBox="1"/>
          <p:nvPr/>
        </p:nvSpPr>
        <p:spPr>
          <a:xfrm>
            <a:off x="7236010" y="3068319"/>
            <a:ext cx="3926204" cy="406400"/>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Drill</a:t>
            </a:r>
            <a:r>
              <a:rPr sz="2500" spc="-30" dirty="0">
                <a:latin typeface="Calibri"/>
                <a:cs typeface="Calibri"/>
              </a:rPr>
              <a:t> </a:t>
            </a:r>
            <a:r>
              <a:rPr sz="2500" dirty="0">
                <a:latin typeface="Calibri"/>
                <a:cs typeface="Calibri"/>
              </a:rPr>
              <a:t>down</a:t>
            </a:r>
            <a:r>
              <a:rPr sz="2500" spc="-25" dirty="0">
                <a:latin typeface="Calibri"/>
                <a:cs typeface="Calibri"/>
              </a:rPr>
              <a:t> </a:t>
            </a:r>
            <a:r>
              <a:rPr sz="2500" dirty="0">
                <a:latin typeface="Calibri"/>
                <a:cs typeface="Calibri"/>
              </a:rPr>
              <a:t>–</a:t>
            </a:r>
            <a:r>
              <a:rPr sz="2500" spc="-25" dirty="0">
                <a:latin typeface="Calibri"/>
                <a:cs typeface="Calibri"/>
              </a:rPr>
              <a:t> </a:t>
            </a:r>
            <a:r>
              <a:rPr sz="2500" dirty="0">
                <a:latin typeface="Calibri"/>
                <a:cs typeface="Calibri"/>
              </a:rPr>
              <a:t>be</a:t>
            </a:r>
            <a:r>
              <a:rPr sz="2500" spc="-20" dirty="0">
                <a:latin typeface="Calibri"/>
                <a:cs typeface="Calibri"/>
              </a:rPr>
              <a:t> </a:t>
            </a:r>
            <a:r>
              <a:rPr sz="2500" dirty="0">
                <a:latin typeface="Calibri"/>
                <a:cs typeface="Calibri"/>
              </a:rPr>
              <a:t>an</a:t>
            </a:r>
            <a:r>
              <a:rPr sz="2500" spc="-30" dirty="0">
                <a:latin typeface="Calibri"/>
                <a:cs typeface="Calibri"/>
              </a:rPr>
              <a:t> </a:t>
            </a:r>
            <a:r>
              <a:rPr sz="2500" spc="-10" dirty="0">
                <a:latin typeface="Calibri"/>
                <a:cs typeface="Calibri"/>
              </a:rPr>
              <a:t>interviewer</a:t>
            </a:r>
            <a:endParaRPr sz="2500">
              <a:latin typeface="Calibri"/>
              <a:cs typeface="Calibri"/>
            </a:endParaRPr>
          </a:p>
        </p:txBody>
      </p:sp>
      <p:grpSp>
        <p:nvGrpSpPr>
          <p:cNvPr id="11" name="object 11"/>
          <p:cNvGrpSpPr/>
          <p:nvPr/>
        </p:nvGrpSpPr>
        <p:grpSpPr>
          <a:xfrm>
            <a:off x="5376862" y="4417059"/>
            <a:ext cx="6172200" cy="1485265"/>
            <a:chOff x="5376862" y="4417059"/>
            <a:chExt cx="6172200" cy="1485265"/>
          </a:xfrm>
        </p:grpSpPr>
        <p:sp>
          <p:nvSpPr>
            <p:cNvPr id="12" name="object 12"/>
            <p:cNvSpPr/>
            <p:nvPr/>
          </p:nvSpPr>
          <p:spPr>
            <a:xfrm>
              <a:off x="5376862" y="4417059"/>
              <a:ext cx="6172200" cy="1485265"/>
            </a:xfrm>
            <a:custGeom>
              <a:avLst/>
              <a:gdLst/>
              <a:ahLst/>
              <a:cxnLst/>
              <a:rect l="l" t="t" r="r" b="b"/>
              <a:pathLst>
                <a:path w="6172200" h="1485264">
                  <a:moveTo>
                    <a:pt x="6023739" y="0"/>
                  </a:moveTo>
                  <a:lnTo>
                    <a:pt x="148466" y="0"/>
                  </a:lnTo>
                  <a:lnTo>
                    <a:pt x="101539" y="7568"/>
                  </a:lnTo>
                  <a:lnTo>
                    <a:pt x="60784" y="28645"/>
                  </a:lnTo>
                  <a:lnTo>
                    <a:pt x="28645" y="60783"/>
                  </a:lnTo>
                  <a:lnTo>
                    <a:pt x="7568" y="101539"/>
                  </a:lnTo>
                  <a:lnTo>
                    <a:pt x="0" y="148465"/>
                  </a:lnTo>
                  <a:lnTo>
                    <a:pt x="0" y="1336163"/>
                  </a:lnTo>
                  <a:lnTo>
                    <a:pt x="7568" y="1383090"/>
                  </a:lnTo>
                  <a:lnTo>
                    <a:pt x="28645" y="1423845"/>
                  </a:lnTo>
                  <a:lnTo>
                    <a:pt x="60784" y="1455984"/>
                  </a:lnTo>
                  <a:lnTo>
                    <a:pt x="101539" y="1477060"/>
                  </a:lnTo>
                  <a:lnTo>
                    <a:pt x="148466" y="1484629"/>
                  </a:lnTo>
                  <a:lnTo>
                    <a:pt x="6023733" y="1484636"/>
                  </a:lnTo>
                  <a:lnTo>
                    <a:pt x="6070659" y="1477067"/>
                  </a:lnTo>
                  <a:lnTo>
                    <a:pt x="6111414" y="1455991"/>
                  </a:lnTo>
                  <a:lnTo>
                    <a:pt x="6143553" y="1423852"/>
                  </a:lnTo>
                  <a:lnTo>
                    <a:pt x="6164629" y="1383096"/>
                  </a:lnTo>
                  <a:lnTo>
                    <a:pt x="6172198" y="1336170"/>
                  </a:lnTo>
                  <a:lnTo>
                    <a:pt x="6172206" y="148465"/>
                  </a:lnTo>
                  <a:lnTo>
                    <a:pt x="6164637" y="101539"/>
                  </a:lnTo>
                  <a:lnTo>
                    <a:pt x="6143560" y="60783"/>
                  </a:lnTo>
                  <a:lnTo>
                    <a:pt x="6111422" y="28645"/>
                  </a:lnTo>
                  <a:lnTo>
                    <a:pt x="6070666" y="7568"/>
                  </a:lnTo>
                  <a:lnTo>
                    <a:pt x="6023739" y="0"/>
                  </a:lnTo>
                  <a:close/>
                </a:path>
              </a:pathLst>
            </a:custGeom>
            <a:solidFill>
              <a:srgbClr val="F2F2F2"/>
            </a:solidFill>
          </p:spPr>
          <p:txBody>
            <a:bodyPr wrap="square" lIns="0" tIns="0" rIns="0" bIns="0" rtlCol="0"/>
            <a:lstStyle/>
            <a:p>
              <a:endParaRPr/>
            </a:p>
          </p:txBody>
        </p:sp>
        <p:pic>
          <p:nvPicPr>
            <p:cNvPr id="13" name="object 13"/>
            <p:cNvPicPr/>
            <p:nvPr/>
          </p:nvPicPr>
          <p:blipFill>
            <a:blip r:embed="rId4" cstate="print"/>
            <a:stretch>
              <a:fillRect/>
            </a:stretch>
          </p:blipFill>
          <p:spPr>
            <a:xfrm>
              <a:off x="5824727" y="4748783"/>
              <a:ext cx="819912" cy="819911"/>
            </a:xfrm>
            <a:prstGeom prst="rect">
              <a:avLst/>
            </a:prstGeom>
          </p:spPr>
        </p:pic>
      </p:grpSp>
      <p:sp>
        <p:nvSpPr>
          <p:cNvPr id="14" name="object 14"/>
          <p:cNvSpPr txBox="1"/>
          <p:nvPr/>
        </p:nvSpPr>
        <p:spPr>
          <a:xfrm>
            <a:off x="7236010" y="4741671"/>
            <a:ext cx="3727450" cy="760095"/>
          </a:xfrm>
          <a:prstGeom prst="rect">
            <a:avLst/>
          </a:prstGeom>
        </p:spPr>
        <p:txBody>
          <a:bodyPr vert="horz" wrap="square" lIns="0" tIns="47625" rIns="0" bIns="0" rtlCol="0">
            <a:spAutoFit/>
          </a:bodyPr>
          <a:lstStyle/>
          <a:p>
            <a:pPr marL="12700" marR="5080">
              <a:lnSpc>
                <a:spcPts val="2780"/>
              </a:lnSpc>
              <a:spcBef>
                <a:spcPts val="375"/>
              </a:spcBef>
            </a:pPr>
            <a:r>
              <a:rPr sz="2500" dirty="0">
                <a:latin typeface="Calibri"/>
                <a:cs typeface="Calibri"/>
              </a:rPr>
              <a:t>Repeat</a:t>
            </a:r>
            <a:r>
              <a:rPr sz="2500" spc="-45" dirty="0">
                <a:latin typeface="Calibri"/>
                <a:cs typeface="Calibri"/>
              </a:rPr>
              <a:t> </a:t>
            </a:r>
            <a:r>
              <a:rPr sz="2500" dirty="0">
                <a:latin typeface="Calibri"/>
                <a:cs typeface="Calibri"/>
              </a:rPr>
              <a:t>and</a:t>
            </a:r>
            <a:r>
              <a:rPr sz="2500" spc="-45" dirty="0">
                <a:latin typeface="Calibri"/>
                <a:cs typeface="Calibri"/>
              </a:rPr>
              <a:t> </a:t>
            </a:r>
            <a:r>
              <a:rPr sz="2500" dirty="0">
                <a:latin typeface="Calibri"/>
                <a:cs typeface="Calibri"/>
              </a:rPr>
              <a:t>confirm</a:t>
            </a:r>
            <a:r>
              <a:rPr sz="2500" spc="-40" dirty="0">
                <a:latin typeface="Calibri"/>
                <a:cs typeface="Calibri"/>
              </a:rPr>
              <a:t> </a:t>
            </a:r>
            <a:r>
              <a:rPr sz="2500" dirty="0">
                <a:latin typeface="Calibri"/>
                <a:cs typeface="Calibri"/>
              </a:rPr>
              <a:t>(or</a:t>
            </a:r>
            <a:r>
              <a:rPr sz="2500" spc="-35" dirty="0">
                <a:latin typeface="Calibri"/>
                <a:cs typeface="Calibri"/>
              </a:rPr>
              <a:t> </a:t>
            </a:r>
            <a:r>
              <a:rPr sz="2500" spc="-20" dirty="0">
                <a:latin typeface="Calibri"/>
                <a:cs typeface="Calibri"/>
              </a:rPr>
              <a:t>deny </a:t>
            </a:r>
            <a:r>
              <a:rPr sz="2500" dirty="0">
                <a:latin typeface="Calibri"/>
                <a:cs typeface="Calibri"/>
              </a:rPr>
              <a:t>and</a:t>
            </a:r>
            <a:r>
              <a:rPr sz="2500" spc="-25" dirty="0">
                <a:latin typeface="Calibri"/>
                <a:cs typeface="Calibri"/>
              </a:rPr>
              <a:t> </a:t>
            </a:r>
            <a:r>
              <a:rPr sz="2500" spc="-10" dirty="0">
                <a:latin typeface="Calibri"/>
                <a:cs typeface="Calibri"/>
              </a:rPr>
              <a:t>confirm)</a:t>
            </a:r>
            <a:endParaRPr sz="25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5F8FA"/>
          </a:solidFill>
        </p:spPr>
        <p:txBody>
          <a:bodyPr wrap="square" lIns="0" tIns="0" rIns="0" bIns="0" rtlCol="0"/>
          <a:lstStyle/>
          <a:p>
            <a:endParaRPr/>
          </a:p>
        </p:txBody>
      </p:sp>
      <p:sp>
        <p:nvSpPr>
          <p:cNvPr id="3" name="object 3"/>
          <p:cNvSpPr/>
          <p:nvPr/>
        </p:nvSpPr>
        <p:spPr>
          <a:xfrm>
            <a:off x="1290232" y="6642753"/>
            <a:ext cx="10902315" cy="0"/>
          </a:xfrm>
          <a:custGeom>
            <a:avLst/>
            <a:gdLst/>
            <a:ahLst/>
            <a:cxnLst/>
            <a:rect l="l" t="t" r="r" b="b"/>
            <a:pathLst>
              <a:path w="10902315">
                <a:moveTo>
                  <a:pt x="10901767" y="1"/>
                </a:moveTo>
                <a:lnTo>
                  <a:pt x="0" y="0"/>
                </a:lnTo>
              </a:path>
            </a:pathLst>
          </a:custGeom>
          <a:ln w="12700">
            <a:solidFill>
              <a:srgbClr val="3E3E3E"/>
            </a:solidFill>
          </a:ln>
        </p:spPr>
        <p:txBody>
          <a:bodyPr wrap="square" lIns="0" tIns="0" rIns="0" bIns="0" rtlCol="0"/>
          <a:lstStyle/>
          <a:p>
            <a:endParaRPr/>
          </a:p>
        </p:txBody>
      </p:sp>
      <p:pic>
        <p:nvPicPr>
          <p:cNvPr id="4" name="object 4"/>
          <p:cNvPicPr/>
          <p:nvPr/>
        </p:nvPicPr>
        <p:blipFill>
          <a:blip r:embed="rId2" cstate="print"/>
          <a:stretch>
            <a:fillRect/>
          </a:stretch>
        </p:blipFill>
        <p:spPr>
          <a:xfrm>
            <a:off x="240791" y="6291071"/>
            <a:ext cx="923544" cy="377952"/>
          </a:xfrm>
          <a:prstGeom prst="rect">
            <a:avLst/>
          </a:prstGeom>
        </p:spPr>
      </p:pic>
      <p:sp>
        <p:nvSpPr>
          <p:cNvPr id="5" name="object 5"/>
          <p:cNvSpPr txBox="1">
            <a:spLocks noGrp="1"/>
          </p:cNvSpPr>
          <p:nvPr>
            <p:ph type="title"/>
          </p:nvPr>
        </p:nvSpPr>
        <p:spPr>
          <a:xfrm>
            <a:off x="1086114" y="1053591"/>
            <a:ext cx="3899535" cy="497840"/>
          </a:xfrm>
          <a:prstGeom prst="rect">
            <a:avLst/>
          </a:prstGeom>
        </p:spPr>
        <p:txBody>
          <a:bodyPr vert="horz" wrap="square" lIns="0" tIns="12700" rIns="0" bIns="0" rtlCol="0">
            <a:spAutoFit/>
          </a:bodyPr>
          <a:lstStyle/>
          <a:p>
            <a:pPr marL="12700">
              <a:lnSpc>
                <a:spcPct val="100000"/>
              </a:lnSpc>
              <a:spcBef>
                <a:spcPts val="100"/>
              </a:spcBef>
            </a:pPr>
            <a:r>
              <a:rPr sz="3100" b="1" dirty="0">
                <a:solidFill>
                  <a:srgbClr val="A081BB"/>
                </a:solidFill>
                <a:latin typeface="Arial"/>
                <a:cs typeface="Arial"/>
              </a:rPr>
              <a:t>Objectives</a:t>
            </a:r>
            <a:r>
              <a:rPr sz="3100" b="1" spc="-70" dirty="0">
                <a:solidFill>
                  <a:srgbClr val="A081BB"/>
                </a:solidFill>
                <a:latin typeface="Arial"/>
                <a:cs typeface="Arial"/>
              </a:rPr>
              <a:t> </a:t>
            </a:r>
            <a:r>
              <a:rPr sz="3100" b="1" dirty="0">
                <a:solidFill>
                  <a:srgbClr val="A081BB"/>
                </a:solidFill>
                <a:latin typeface="Arial"/>
                <a:cs typeface="Arial"/>
              </a:rPr>
              <a:t>of</a:t>
            </a:r>
            <a:r>
              <a:rPr sz="3100" b="1" spc="-65" dirty="0">
                <a:solidFill>
                  <a:srgbClr val="A081BB"/>
                </a:solidFill>
                <a:latin typeface="Arial"/>
                <a:cs typeface="Arial"/>
              </a:rPr>
              <a:t> </a:t>
            </a:r>
            <a:r>
              <a:rPr sz="3100" b="1" spc="-10" dirty="0">
                <a:solidFill>
                  <a:srgbClr val="A081BB"/>
                </a:solidFill>
                <a:latin typeface="Arial"/>
                <a:cs typeface="Arial"/>
              </a:rPr>
              <a:t>course</a:t>
            </a:r>
            <a:endParaRPr sz="3100">
              <a:latin typeface="Arial"/>
              <a:cs typeface="Arial"/>
            </a:endParaRPr>
          </a:p>
        </p:txBody>
      </p:sp>
      <p:sp>
        <p:nvSpPr>
          <p:cNvPr id="6" name="object 6"/>
          <p:cNvSpPr txBox="1"/>
          <p:nvPr/>
        </p:nvSpPr>
        <p:spPr>
          <a:xfrm>
            <a:off x="1016899" y="2761802"/>
            <a:ext cx="1813560" cy="527685"/>
          </a:xfrm>
          <a:prstGeom prst="rect">
            <a:avLst/>
          </a:prstGeom>
          <a:solidFill>
            <a:srgbClr val="0000FF"/>
          </a:solidFill>
        </p:spPr>
        <p:txBody>
          <a:bodyPr vert="horz" wrap="square" lIns="0" tIns="80010" rIns="0" bIns="0" rtlCol="0">
            <a:spAutoFit/>
          </a:bodyPr>
          <a:lstStyle/>
          <a:p>
            <a:pPr marL="298450">
              <a:lnSpc>
                <a:spcPct val="100000"/>
              </a:lnSpc>
              <a:spcBef>
                <a:spcPts val="630"/>
              </a:spcBef>
            </a:pPr>
            <a:r>
              <a:rPr sz="2100" b="1" spc="-10" dirty="0">
                <a:solidFill>
                  <a:srgbClr val="FFFFFF"/>
                </a:solidFill>
                <a:latin typeface="Arial"/>
                <a:cs typeface="Arial"/>
              </a:rPr>
              <a:t>Introduce</a:t>
            </a:r>
            <a:endParaRPr sz="2100">
              <a:latin typeface="Arial"/>
              <a:cs typeface="Arial"/>
            </a:endParaRPr>
          </a:p>
        </p:txBody>
      </p:sp>
      <p:sp>
        <p:nvSpPr>
          <p:cNvPr id="7" name="object 7"/>
          <p:cNvSpPr txBox="1"/>
          <p:nvPr/>
        </p:nvSpPr>
        <p:spPr>
          <a:xfrm>
            <a:off x="1016899" y="3288986"/>
            <a:ext cx="1813560" cy="1528445"/>
          </a:xfrm>
          <a:prstGeom prst="rect">
            <a:avLst/>
          </a:prstGeom>
          <a:solidFill>
            <a:srgbClr val="9FC5E8"/>
          </a:solidFill>
        </p:spPr>
        <p:txBody>
          <a:bodyPr vert="horz" wrap="square" lIns="0" tIns="174625" rIns="0" bIns="0" rtlCol="0">
            <a:spAutoFit/>
          </a:bodyPr>
          <a:lstStyle/>
          <a:p>
            <a:pPr marL="173355" marR="187325">
              <a:lnSpc>
                <a:spcPts val="1610"/>
              </a:lnSpc>
              <a:spcBef>
                <a:spcPts val="1375"/>
              </a:spcBef>
            </a:pPr>
            <a:r>
              <a:rPr sz="1500" dirty="0">
                <a:latin typeface="Arial MT"/>
                <a:cs typeface="Arial MT"/>
              </a:rPr>
              <a:t>Introduce</a:t>
            </a:r>
            <a:r>
              <a:rPr sz="1500" spc="-55" dirty="0">
                <a:latin typeface="Arial MT"/>
                <a:cs typeface="Arial MT"/>
              </a:rPr>
              <a:t> </a:t>
            </a:r>
            <a:r>
              <a:rPr sz="1500" dirty="0">
                <a:latin typeface="Arial MT"/>
                <a:cs typeface="Arial MT"/>
              </a:rPr>
              <a:t>you</a:t>
            </a:r>
            <a:r>
              <a:rPr sz="1500" spc="-50" dirty="0">
                <a:latin typeface="Arial MT"/>
                <a:cs typeface="Arial MT"/>
              </a:rPr>
              <a:t> </a:t>
            </a:r>
            <a:r>
              <a:rPr sz="1500" spc="-25" dirty="0">
                <a:latin typeface="Arial MT"/>
                <a:cs typeface="Arial MT"/>
              </a:rPr>
              <a:t>to </a:t>
            </a:r>
            <a:r>
              <a:rPr sz="1500" spc="-10" dirty="0">
                <a:latin typeface="Arial MT"/>
                <a:cs typeface="Arial MT"/>
              </a:rPr>
              <a:t>entrepreneurship principles.</a:t>
            </a:r>
            <a:endParaRPr sz="1500">
              <a:latin typeface="Arial MT"/>
              <a:cs typeface="Arial MT"/>
            </a:endParaRPr>
          </a:p>
        </p:txBody>
      </p:sp>
      <p:sp>
        <p:nvSpPr>
          <p:cNvPr id="8" name="object 8"/>
          <p:cNvSpPr txBox="1"/>
          <p:nvPr/>
        </p:nvSpPr>
        <p:spPr>
          <a:xfrm>
            <a:off x="2941199" y="2761802"/>
            <a:ext cx="1813560" cy="527685"/>
          </a:xfrm>
          <a:prstGeom prst="rect">
            <a:avLst/>
          </a:prstGeom>
          <a:solidFill>
            <a:srgbClr val="0000FF"/>
          </a:solidFill>
        </p:spPr>
        <p:txBody>
          <a:bodyPr vert="horz" wrap="square" lIns="0" tIns="80010" rIns="0" bIns="0" rtlCol="0">
            <a:spAutoFit/>
          </a:bodyPr>
          <a:lstStyle/>
          <a:p>
            <a:pPr algn="ctr">
              <a:lnSpc>
                <a:spcPct val="100000"/>
              </a:lnSpc>
              <a:spcBef>
                <a:spcPts val="630"/>
              </a:spcBef>
            </a:pPr>
            <a:r>
              <a:rPr sz="2100" b="1" spc="-20" dirty="0">
                <a:solidFill>
                  <a:srgbClr val="FFFFFF"/>
                </a:solidFill>
                <a:latin typeface="Arial"/>
                <a:cs typeface="Arial"/>
              </a:rPr>
              <a:t>Help</a:t>
            </a:r>
            <a:endParaRPr sz="2100">
              <a:latin typeface="Arial"/>
              <a:cs typeface="Arial"/>
            </a:endParaRPr>
          </a:p>
        </p:txBody>
      </p:sp>
      <p:sp>
        <p:nvSpPr>
          <p:cNvPr id="9" name="object 9"/>
          <p:cNvSpPr txBox="1"/>
          <p:nvPr/>
        </p:nvSpPr>
        <p:spPr>
          <a:xfrm>
            <a:off x="2941199" y="3288986"/>
            <a:ext cx="1813560" cy="1528445"/>
          </a:xfrm>
          <a:prstGeom prst="rect">
            <a:avLst/>
          </a:prstGeom>
          <a:solidFill>
            <a:srgbClr val="9FC5E8"/>
          </a:solidFill>
        </p:spPr>
        <p:txBody>
          <a:bodyPr vert="horz" wrap="square" lIns="0" tIns="172720" rIns="0" bIns="0" rtlCol="0">
            <a:spAutoFit/>
          </a:bodyPr>
          <a:lstStyle/>
          <a:p>
            <a:pPr marL="173355" marR="295910">
              <a:lnSpc>
                <a:spcPct val="88900"/>
              </a:lnSpc>
              <a:spcBef>
                <a:spcPts val="1360"/>
              </a:spcBef>
            </a:pPr>
            <a:r>
              <a:rPr sz="1500" dirty="0">
                <a:latin typeface="Arial MT"/>
                <a:cs typeface="Arial MT"/>
              </a:rPr>
              <a:t>Help</a:t>
            </a:r>
            <a:r>
              <a:rPr sz="1500" spc="-40" dirty="0">
                <a:latin typeface="Arial MT"/>
                <a:cs typeface="Arial MT"/>
              </a:rPr>
              <a:t> </a:t>
            </a:r>
            <a:r>
              <a:rPr sz="1500" spc="-25" dirty="0">
                <a:latin typeface="Arial MT"/>
                <a:cs typeface="Arial MT"/>
              </a:rPr>
              <a:t>you </a:t>
            </a:r>
            <a:r>
              <a:rPr sz="1500" spc="-10" dirty="0">
                <a:latin typeface="Arial MT"/>
                <a:cs typeface="Arial MT"/>
              </a:rPr>
              <a:t>understand, </a:t>
            </a:r>
            <a:r>
              <a:rPr sz="1500" dirty="0">
                <a:latin typeface="Arial MT"/>
                <a:cs typeface="Arial MT"/>
              </a:rPr>
              <a:t>manage</a:t>
            </a:r>
            <a:r>
              <a:rPr sz="1500" spc="-60" dirty="0">
                <a:latin typeface="Arial MT"/>
                <a:cs typeface="Arial MT"/>
              </a:rPr>
              <a:t> </a:t>
            </a:r>
            <a:r>
              <a:rPr sz="1500" spc="-25" dirty="0">
                <a:latin typeface="Arial MT"/>
                <a:cs typeface="Arial MT"/>
              </a:rPr>
              <a:t>and </a:t>
            </a:r>
            <a:r>
              <a:rPr sz="1500" dirty="0">
                <a:latin typeface="Arial MT"/>
                <a:cs typeface="Arial MT"/>
              </a:rPr>
              <a:t>overcome</a:t>
            </a:r>
            <a:r>
              <a:rPr sz="1500" spc="-85" dirty="0">
                <a:latin typeface="Arial MT"/>
                <a:cs typeface="Arial MT"/>
              </a:rPr>
              <a:t> </a:t>
            </a:r>
            <a:r>
              <a:rPr sz="1500" spc="-10" dirty="0">
                <a:latin typeface="Arial MT"/>
                <a:cs typeface="Arial MT"/>
              </a:rPr>
              <a:t>risks.</a:t>
            </a:r>
            <a:endParaRPr sz="1500">
              <a:latin typeface="Arial MT"/>
              <a:cs typeface="Arial MT"/>
            </a:endParaRPr>
          </a:p>
        </p:txBody>
      </p:sp>
      <p:sp>
        <p:nvSpPr>
          <p:cNvPr id="10" name="object 10"/>
          <p:cNvSpPr txBox="1"/>
          <p:nvPr/>
        </p:nvSpPr>
        <p:spPr>
          <a:xfrm>
            <a:off x="4865499" y="2761802"/>
            <a:ext cx="1813560" cy="527685"/>
          </a:xfrm>
          <a:prstGeom prst="rect">
            <a:avLst/>
          </a:prstGeom>
          <a:solidFill>
            <a:srgbClr val="0000FF"/>
          </a:solidFill>
        </p:spPr>
        <p:txBody>
          <a:bodyPr vert="horz" wrap="square" lIns="0" tIns="80010" rIns="0" bIns="0" rtlCol="0">
            <a:spAutoFit/>
          </a:bodyPr>
          <a:lstStyle/>
          <a:p>
            <a:pPr marL="387985">
              <a:lnSpc>
                <a:spcPct val="100000"/>
              </a:lnSpc>
              <a:spcBef>
                <a:spcPts val="630"/>
              </a:spcBef>
            </a:pPr>
            <a:r>
              <a:rPr sz="2100" b="1" spc="-10" dirty="0">
                <a:solidFill>
                  <a:srgbClr val="FFFFFF"/>
                </a:solidFill>
                <a:latin typeface="Arial"/>
                <a:cs typeface="Arial"/>
              </a:rPr>
              <a:t>Develop</a:t>
            </a:r>
            <a:endParaRPr sz="2100">
              <a:latin typeface="Arial"/>
              <a:cs typeface="Arial"/>
            </a:endParaRPr>
          </a:p>
        </p:txBody>
      </p:sp>
      <p:sp>
        <p:nvSpPr>
          <p:cNvPr id="11" name="object 11"/>
          <p:cNvSpPr txBox="1"/>
          <p:nvPr/>
        </p:nvSpPr>
        <p:spPr>
          <a:xfrm>
            <a:off x="4865499" y="3288986"/>
            <a:ext cx="1813560" cy="1528445"/>
          </a:xfrm>
          <a:prstGeom prst="rect">
            <a:avLst/>
          </a:prstGeom>
          <a:solidFill>
            <a:srgbClr val="9FC5E8"/>
          </a:solidFill>
        </p:spPr>
        <p:txBody>
          <a:bodyPr vert="horz" wrap="square" lIns="0" tIns="174625" rIns="0" bIns="0" rtlCol="0">
            <a:spAutoFit/>
          </a:bodyPr>
          <a:lstStyle/>
          <a:p>
            <a:pPr marL="173355" marR="305435">
              <a:lnSpc>
                <a:spcPts val="1610"/>
              </a:lnSpc>
              <a:spcBef>
                <a:spcPts val="1375"/>
              </a:spcBef>
            </a:pPr>
            <a:r>
              <a:rPr sz="1500" spc="-10" dirty="0">
                <a:latin typeface="Arial MT"/>
                <a:cs typeface="Arial MT"/>
              </a:rPr>
              <a:t>Develop customer </a:t>
            </a:r>
            <a:r>
              <a:rPr sz="1500" dirty="0">
                <a:latin typeface="Arial MT"/>
                <a:cs typeface="Arial MT"/>
              </a:rPr>
              <a:t>discovery</a:t>
            </a:r>
            <a:r>
              <a:rPr sz="1500" spc="-80" dirty="0">
                <a:latin typeface="Arial MT"/>
                <a:cs typeface="Arial MT"/>
              </a:rPr>
              <a:t> </a:t>
            </a:r>
            <a:r>
              <a:rPr sz="1500" spc="-10" dirty="0">
                <a:latin typeface="Arial MT"/>
                <a:cs typeface="Arial MT"/>
              </a:rPr>
              <a:t>skills.</a:t>
            </a:r>
            <a:endParaRPr sz="1500">
              <a:latin typeface="Arial MT"/>
              <a:cs typeface="Arial MT"/>
            </a:endParaRPr>
          </a:p>
        </p:txBody>
      </p:sp>
      <p:sp>
        <p:nvSpPr>
          <p:cNvPr id="12" name="object 12"/>
          <p:cNvSpPr txBox="1"/>
          <p:nvPr/>
        </p:nvSpPr>
        <p:spPr>
          <a:xfrm>
            <a:off x="6789799" y="2761802"/>
            <a:ext cx="1813560" cy="527685"/>
          </a:xfrm>
          <a:prstGeom prst="rect">
            <a:avLst/>
          </a:prstGeom>
          <a:solidFill>
            <a:srgbClr val="0000FF"/>
          </a:solidFill>
        </p:spPr>
        <p:txBody>
          <a:bodyPr vert="horz" wrap="square" lIns="0" tIns="80010" rIns="0" bIns="0" rtlCol="0">
            <a:spAutoFit/>
          </a:bodyPr>
          <a:lstStyle/>
          <a:p>
            <a:pPr marL="387985">
              <a:lnSpc>
                <a:spcPct val="100000"/>
              </a:lnSpc>
              <a:spcBef>
                <a:spcPts val="630"/>
              </a:spcBef>
            </a:pPr>
            <a:r>
              <a:rPr sz="2100" b="1" spc="-10" dirty="0">
                <a:solidFill>
                  <a:srgbClr val="FFFFFF"/>
                </a:solidFill>
                <a:latin typeface="Arial"/>
                <a:cs typeface="Arial"/>
              </a:rPr>
              <a:t>Develop</a:t>
            </a:r>
            <a:endParaRPr sz="2100">
              <a:latin typeface="Arial"/>
              <a:cs typeface="Arial"/>
            </a:endParaRPr>
          </a:p>
        </p:txBody>
      </p:sp>
      <p:sp>
        <p:nvSpPr>
          <p:cNvPr id="13" name="object 13"/>
          <p:cNvSpPr txBox="1"/>
          <p:nvPr/>
        </p:nvSpPr>
        <p:spPr>
          <a:xfrm>
            <a:off x="6789799" y="3288986"/>
            <a:ext cx="1813560" cy="1528445"/>
          </a:xfrm>
          <a:prstGeom prst="rect">
            <a:avLst/>
          </a:prstGeom>
          <a:solidFill>
            <a:srgbClr val="9FC5E8"/>
          </a:solidFill>
        </p:spPr>
        <p:txBody>
          <a:bodyPr vert="horz" wrap="square" lIns="0" tIns="174625" rIns="0" bIns="0" rtlCol="0">
            <a:spAutoFit/>
          </a:bodyPr>
          <a:lstStyle/>
          <a:p>
            <a:pPr marL="173355" marR="506095">
              <a:lnSpc>
                <a:spcPts val="1610"/>
              </a:lnSpc>
              <a:spcBef>
                <a:spcPts val="1375"/>
              </a:spcBef>
            </a:pPr>
            <a:r>
              <a:rPr sz="1500" dirty="0">
                <a:latin typeface="Arial MT"/>
                <a:cs typeface="Arial MT"/>
              </a:rPr>
              <a:t>Develop</a:t>
            </a:r>
            <a:r>
              <a:rPr sz="1500" spc="-70" dirty="0">
                <a:latin typeface="Arial MT"/>
                <a:cs typeface="Arial MT"/>
              </a:rPr>
              <a:t> </a:t>
            </a:r>
            <a:r>
              <a:rPr sz="1500" spc="-20" dirty="0">
                <a:latin typeface="Arial MT"/>
                <a:cs typeface="Arial MT"/>
              </a:rPr>
              <a:t>your </a:t>
            </a:r>
            <a:r>
              <a:rPr sz="1500" spc="-10" dirty="0">
                <a:latin typeface="Arial MT"/>
                <a:cs typeface="Arial MT"/>
              </a:rPr>
              <a:t>value proposition.</a:t>
            </a:r>
            <a:endParaRPr sz="1500">
              <a:latin typeface="Arial MT"/>
              <a:cs typeface="Arial MT"/>
            </a:endParaRPr>
          </a:p>
        </p:txBody>
      </p:sp>
      <p:sp>
        <p:nvSpPr>
          <p:cNvPr id="14" name="object 14"/>
          <p:cNvSpPr txBox="1"/>
          <p:nvPr/>
        </p:nvSpPr>
        <p:spPr>
          <a:xfrm>
            <a:off x="8714099" y="2761802"/>
            <a:ext cx="1813560" cy="527685"/>
          </a:xfrm>
          <a:prstGeom prst="rect">
            <a:avLst/>
          </a:prstGeom>
          <a:solidFill>
            <a:srgbClr val="0000FF"/>
          </a:solidFill>
        </p:spPr>
        <p:txBody>
          <a:bodyPr vert="horz" wrap="square" lIns="0" tIns="80010" rIns="0" bIns="0" rtlCol="0">
            <a:spAutoFit/>
          </a:bodyPr>
          <a:lstStyle/>
          <a:p>
            <a:pPr marL="365760">
              <a:lnSpc>
                <a:spcPct val="100000"/>
              </a:lnSpc>
              <a:spcBef>
                <a:spcPts val="630"/>
              </a:spcBef>
            </a:pPr>
            <a:r>
              <a:rPr sz="2100" b="1" spc="-10" dirty="0">
                <a:solidFill>
                  <a:srgbClr val="FFFFFF"/>
                </a:solidFill>
                <a:latin typeface="Arial"/>
                <a:cs typeface="Arial"/>
              </a:rPr>
              <a:t>Motivate</a:t>
            </a:r>
            <a:endParaRPr sz="2100">
              <a:latin typeface="Arial"/>
              <a:cs typeface="Arial"/>
            </a:endParaRPr>
          </a:p>
        </p:txBody>
      </p:sp>
      <p:sp>
        <p:nvSpPr>
          <p:cNvPr id="15" name="object 15"/>
          <p:cNvSpPr txBox="1"/>
          <p:nvPr/>
        </p:nvSpPr>
        <p:spPr>
          <a:xfrm>
            <a:off x="8714099" y="3288986"/>
            <a:ext cx="1813560" cy="1528445"/>
          </a:xfrm>
          <a:prstGeom prst="rect">
            <a:avLst/>
          </a:prstGeom>
          <a:solidFill>
            <a:srgbClr val="9FC5E8"/>
          </a:solidFill>
        </p:spPr>
        <p:txBody>
          <a:bodyPr vert="horz" wrap="square" lIns="0" tIns="174625" rIns="0" bIns="0" rtlCol="0">
            <a:spAutoFit/>
          </a:bodyPr>
          <a:lstStyle/>
          <a:p>
            <a:pPr marL="173355" marR="339725">
              <a:lnSpc>
                <a:spcPts val="1610"/>
              </a:lnSpc>
              <a:spcBef>
                <a:spcPts val="1375"/>
              </a:spcBef>
            </a:pPr>
            <a:r>
              <a:rPr sz="1500" dirty="0">
                <a:latin typeface="Arial MT"/>
                <a:cs typeface="Arial MT"/>
              </a:rPr>
              <a:t>Motivate</a:t>
            </a:r>
            <a:r>
              <a:rPr sz="1500" spc="-50" dirty="0">
                <a:latin typeface="Arial MT"/>
                <a:cs typeface="Arial MT"/>
              </a:rPr>
              <a:t> </a:t>
            </a:r>
            <a:r>
              <a:rPr sz="1500" dirty="0">
                <a:latin typeface="Arial MT"/>
                <a:cs typeface="Arial MT"/>
              </a:rPr>
              <a:t>you</a:t>
            </a:r>
            <a:r>
              <a:rPr sz="1500" spc="-50" dirty="0">
                <a:latin typeface="Arial MT"/>
                <a:cs typeface="Arial MT"/>
              </a:rPr>
              <a:t> </a:t>
            </a:r>
            <a:r>
              <a:rPr sz="1500" spc="-25" dirty="0">
                <a:latin typeface="Arial MT"/>
                <a:cs typeface="Arial MT"/>
              </a:rPr>
              <a:t>to </a:t>
            </a:r>
            <a:r>
              <a:rPr sz="1500" dirty="0">
                <a:latin typeface="Arial MT"/>
                <a:cs typeface="Arial MT"/>
              </a:rPr>
              <a:t>continue</a:t>
            </a:r>
            <a:r>
              <a:rPr sz="1500" spc="-70" dirty="0">
                <a:latin typeface="Arial MT"/>
                <a:cs typeface="Arial MT"/>
              </a:rPr>
              <a:t> </a:t>
            </a:r>
            <a:r>
              <a:rPr sz="1500" spc="-25" dirty="0">
                <a:latin typeface="Arial MT"/>
                <a:cs typeface="Arial MT"/>
              </a:rPr>
              <a:t>the </a:t>
            </a:r>
            <a:r>
              <a:rPr sz="1500" spc="-10" dirty="0">
                <a:latin typeface="Arial MT"/>
                <a:cs typeface="Arial MT"/>
              </a:rPr>
              <a:t>journey.</a:t>
            </a:r>
            <a:endParaRPr sz="1500">
              <a:latin typeface="Arial MT"/>
              <a:cs typeface="Arial M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5F8FA"/>
          </a:solidFill>
        </p:spPr>
        <p:txBody>
          <a:bodyPr wrap="square" lIns="0" tIns="0" rIns="0" bIns="0" rtlCol="0"/>
          <a:lstStyle/>
          <a:p>
            <a:endParaRPr/>
          </a:p>
        </p:txBody>
      </p:sp>
      <p:pic>
        <p:nvPicPr>
          <p:cNvPr id="3" name="object 3"/>
          <p:cNvPicPr/>
          <p:nvPr/>
        </p:nvPicPr>
        <p:blipFill>
          <a:blip r:embed="rId2" cstate="print"/>
          <a:stretch>
            <a:fillRect/>
          </a:stretch>
        </p:blipFill>
        <p:spPr>
          <a:xfrm>
            <a:off x="576072" y="1584960"/>
            <a:ext cx="11039856" cy="3688079"/>
          </a:xfrm>
          <a:prstGeom prst="rect">
            <a:avLst/>
          </a:prstGeom>
        </p:spPr>
      </p:pic>
      <p:pic>
        <p:nvPicPr>
          <p:cNvPr id="4" name="object 4"/>
          <p:cNvPicPr/>
          <p:nvPr/>
        </p:nvPicPr>
        <p:blipFill>
          <a:blip r:embed="rId3" cstate="print"/>
          <a:stretch>
            <a:fillRect/>
          </a:stretch>
        </p:blipFill>
        <p:spPr>
          <a:xfrm>
            <a:off x="240791" y="6291071"/>
            <a:ext cx="923544" cy="377952"/>
          </a:xfrm>
          <a:prstGeom prst="rect">
            <a:avLst/>
          </a:prstGeom>
        </p:spPr>
      </p:pic>
      <p:sp>
        <p:nvSpPr>
          <p:cNvPr id="5" name="object 5"/>
          <p:cNvSpPr txBox="1">
            <a:spLocks noGrp="1"/>
          </p:cNvSpPr>
          <p:nvPr>
            <p:ph type="title"/>
          </p:nvPr>
        </p:nvSpPr>
        <p:spPr>
          <a:xfrm>
            <a:off x="5397498" y="1374140"/>
            <a:ext cx="1397000" cy="574040"/>
          </a:xfrm>
          <a:prstGeom prst="rect">
            <a:avLst/>
          </a:prstGeom>
        </p:spPr>
        <p:txBody>
          <a:bodyPr vert="horz" wrap="square" lIns="0" tIns="12700" rIns="0" bIns="0" rtlCol="0">
            <a:spAutoFit/>
          </a:bodyPr>
          <a:lstStyle/>
          <a:p>
            <a:pPr marL="12700">
              <a:lnSpc>
                <a:spcPct val="100000"/>
              </a:lnSpc>
              <a:spcBef>
                <a:spcPts val="100"/>
              </a:spcBef>
            </a:pPr>
            <a:r>
              <a:rPr sz="3600" b="1" spc="-10" dirty="0">
                <a:latin typeface="Arial"/>
                <a:cs typeface="Arial"/>
              </a:rPr>
              <a:t>Recap</a:t>
            </a:r>
            <a:endParaRPr sz="3600">
              <a:latin typeface="Arial"/>
              <a:cs typeface="Arial"/>
            </a:endParaRPr>
          </a:p>
        </p:txBody>
      </p:sp>
      <p:sp>
        <p:nvSpPr>
          <p:cNvPr id="6" name="object 6"/>
          <p:cNvSpPr txBox="1"/>
          <p:nvPr/>
        </p:nvSpPr>
        <p:spPr>
          <a:xfrm>
            <a:off x="4824411" y="2630932"/>
            <a:ext cx="2543175" cy="1110615"/>
          </a:xfrm>
          <a:prstGeom prst="rect">
            <a:avLst/>
          </a:prstGeom>
        </p:spPr>
        <p:txBody>
          <a:bodyPr vert="horz" wrap="square" lIns="0" tIns="12700" rIns="0" bIns="0" rtlCol="0">
            <a:spAutoFit/>
          </a:bodyPr>
          <a:lstStyle/>
          <a:p>
            <a:pPr algn="ctr">
              <a:lnSpc>
                <a:spcPct val="100000"/>
              </a:lnSpc>
              <a:spcBef>
                <a:spcPts val="100"/>
              </a:spcBef>
            </a:pPr>
            <a:r>
              <a:rPr sz="2200" spc="-10" dirty="0">
                <a:latin typeface="Arial MT"/>
                <a:cs typeface="Arial MT"/>
              </a:rPr>
              <a:t>Risks</a:t>
            </a:r>
            <a:endParaRPr sz="2200">
              <a:latin typeface="Arial MT"/>
              <a:cs typeface="Arial MT"/>
            </a:endParaRPr>
          </a:p>
          <a:p>
            <a:pPr>
              <a:lnSpc>
                <a:spcPct val="100000"/>
              </a:lnSpc>
              <a:spcBef>
                <a:spcPts val="730"/>
              </a:spcBef>
            </a:pPr>
            <a:endParaRPr sz="2200">
              <a:latin typeface="Arial MT"/>
              <a:cs typeface="Arial MT"/>
            </a:endParaRPr>
          </a:p>
          <a:p>
            <a:pPr algn="ctr">
              <a:lnSpc>
                <a:spcPct val="100000"/>
              </a:lnSpc>
              <a:spcBef>
                <a:spcPts val="5"/>
              </a:spcBef>
            </a:pPr>
            <a:r>
              <a:rPr sz="2200" dirty="0">
                <a:latin typeface="Arial MT"/>
                <a:cs typeface="Arial MT"/>
              </a:rPr>
              <a:t>Customer</a:t>
            </a:r>
            <a:r>
              <a:rPr sz="2200" spc="-80" dirty="0">
                <a:latin typeface="Arial MT"/>
                <a:cs typeface="Arial MT"/>
              </a:rPr>
              <a:t> </a:t>
            </a:r>
            <a:r>
              <a:rPr sz="2200" spc="-10" dirty="0">
                <a:latin typeface="Arial MT"/>
                <a:cs typeface="Arial MT"/>
              </a:rPr>
              <a:t>Discovery</a:t>
            </a:r>
            <a:endParaRPr sz="2200">
              <a:latin typeface="Arial MT"/>
              <a:cs typeface="Arial M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5039" y="3702811"/>
            <a:ext cx="144907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Arial MT"/>
                <a:cs typeface="Arial MT"/>
              </a:rPr>
              <a:t>Thank</a:t>
            </a:r>
            <a:r>
              <a:rPr sz="2400" spc="-55" dirty="0">
                <a:solidFill>
                  <a:srgbClr val="FFFFFF"/>
                </a:solidFill>
                <a:latin typeface="Arial MT"/>
                <a:cs typeface="Arial MT"/>
              </a:rPr>
              <a:t> </a:t>
            </a:r>
            <a:r>
              <a:rPr sz="2400" spc="-25" dirty="0">
                <a:solidFill>
                  <a:srgbClr val="FFFFFF"/>
                </a:solidFill>
                <a:latin typeface="Arial MT"/>
                <a:cs typeface="Arial MT"/>
              </a:rPr>
              <a:t>you</a:t>
            </a:r>
            <a:endParaRPr sz="2400">
              <a:latin typeface="Arial MT"/>
              <a:cs typeface="Arial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90232" y="6642753"/>
            <a:ext cx="10902315" cy="0"/>
          </a:xfrm>
          <a:custGeom>
            <a:avLst/>
            <a:gdLst/>
            <a:ahLst/>
            <a:cxnLst/>
            <a:rect l="l" t="t" r="r" b="b"/>
            <a:pathLst>
              <a:path w="10902315">
                <a:moveTo>
                  <a:pt x="10901767" y="1"/>
                </a:moveTo>
                <a:lnTo>
                  <a:pt x="0" y="0"/>
                </a:lnTo>
              </a:path>
            </a:pathLst>
          </a:custGeom>
          <a:ln w="12700">
            <a:solidFill>
              <a:srgbClr val="3E3E3E"/>
            </a:solidFill>
          </a:ln>
        </p:spPr>
        <p:txBody>
          <a:bodyPr wrap="square" lIns="0" tIns="0" rIns="0" bIns="0" rtlCol="0"/>
          <a:lstStyle/>
          <a:p>
            <a:endParaRPr/>
          </a:p>
        </p:txBody>
      </p:sp>
      <p:pic>
        <p:nvPicPr>
          <p:cNvPr id="3" name="object 3"/>
          <p:cNvPicPr/>
          <p:nvPr/>
        </p:nvPicPr>
        <p:blipFill>
          <a:blip r:embed="rId3" cstate="print"/>
          <a:stretch>
            <a:fillRect/>
          </a:stretch>
        </p:blipFill>
        <p:spPr>
          <a:xfrm>
            <a:off x="240791" y="6291071"/>
            <a:ext cx="923544" cy="377952"/>
          </a:xfrm>
          <a:prstGeom prst="rect">
            <a:avLst/>
          </a:prstGeom>
        </p:spPr>
      </p:pic>
      <p:sp>
        <p:nvSpPr>
          <p:cNvPr id="4" name="object 4"/>
          <p:cNvSpPr txBox="1"/>
          <p:nvPr/>
        </p:nvSpPr>
        <p:spPr>
          <a:xfrm>
            <a:off x="1086114" y="1053591"/>
            <a:ext cx="4834255" cy="497840"/>
          </a:xfrm>
          <a:prstGeom prst="rect">
            <a:avLst/>
          </a:prstGeom>
        </p:spPr>
        <p:txBody>
          <a:bodyPr vert="horz" wrap="square" lIns="0" tIns="12700" rIns="0" bIns="0" rtlCol="0">
            <a:spAutoFit/>
          </a:bodyPr>
          <a:lstStyle/>
          <a:p>
            <a:pPr marL="12700">
              <a:lnSpc>
                <a:spcPct val="100000"/>
              </a:lnSpc>
              <a:spcBef>
                <a:spcPts val="100"/>
              </a:spcBef>
            </a:pPr>
            <a:r>
              <a:rPr sz="3100" b="1" dirty="0">
                <a:solidFill>
                  <a:srgbClr val="A081BB"/>
                </a:solidFill>
                <a:latin typeface="Arial"/>
                <a:cs typeface="Arial"/>
              </a:rPr>
              <a:t>Entrepreneurship</a:t>
            </a:r>
            <a:r>
              <a:rPr sz="3100" b="1" spc="-110" dirty="0">
                <a:solidFill>
                  <a:srgbClr val="A081BB"/>
                </a:solidFill>
                <a:latin typeface="Arial"/>
                <a:cs typeface="Arial"/>
              </a:rPr>
              <a:t> </a:t>
            </a:r>
            <a:r>
              <a:rPr sz="3100" b="1" spc="-10" dirty="0">
                <a:solidFill>
                  <a:srgbClr val="A081BB"/>
                </a:solidFill>
                <a:latin typeface="Arial"/>
                <a:cs typeface="Arial"/>
              </a:rPr>
              <a:t>options</a:t>
            </a:r>
            <a:endParaRPr sz="3100">
              <a:latin typeface="Arial"/>
              <a:cs typeface="Arial"/>
            </a:endParaRPr>
          </a:p>
        </p:txBody>
      </p:sp>
      <p:pic>
        <p:nvPicPr>
          <p:cNvPr id="5" name="object 5"/>
          <p:cNvPicPr/>
          <p:nvPr/>
        </p:nvPicPr>
        <p:blipFill>
          <a:blip r:embed="rId4" cstate="print"/>
          <a:stretch>
            <a:fillRect/>
          </a:stretch>
        </p:blipFill>
        <p:spPr>
          <a:xfrm>
            <a:off x="6117309" y="1889618"/>
            <a:ext cx="5067300" cy="4298909"/>
          </a:xfrm>
          <a:prstGeom prst="rect">
            <a:avLst/>
          </a:prstGeom>
        </p:spPr>
      </p:pic>
      <p:sp>
        <p:nvSpPr>
          <p:cNvPr id="6" name="object 6"/>
          <p:cNvSpPr txBox="1"/>
          <p:nvPr/>
        </p:nvSpPr>
        <p:spPr>
          <a:xfrm>
            <a:off x="1478014" y="3204464"/>
            <a:ext cx="3860165" cy="675005"/>
          </a:xfrm>
          <a:prstGeom prst="rect">
            <a:avLst/>
          </a:prstGeom>
        </p:spPr>
        <p:txBody>
          <a:bodyPr vert="horz" wrap="square" lIns="0" tIns="3175" rIns="0" bIns="0" rtlCol="0">
            <a:spAutoFit/>
          </a:bodyPr>
          <a:lstStyle/>
          <a:p>
            <a:pPr marL="12700" marR="5080">
              <a:lnSpc>
                <a:spcPct val="102899"/>
              </a:lnSpc>
              <a:spcBef>
                <a:spcPts val="25"/>
              </a:spcBef>
            </a:pPr>
            <a:r>
              <a:rPr sz="2100" dirty="0">
                <a:latin typeface="Arial MT"/>
                <a:cs typeface="Arial MT"/>
              </a:rPr>
              <a:t>There</a:t>
            </a:r>
            <a:r>
              <a:rPr sz="2100" spc="-35" dirty="0">
                <a:latin typeface="Arial MT"/>
                <a:cs typeface="Arial MT"/>
              </a:rPr>
              <a:t> </a:t>
            </a:r>
            <a:r>
              <a:rPr sz="2100" dirty="0">
                <a:latin typeface="Arial MT"/>
                <a:cs typeface="Arial MT"/>
              </a:rPr>
              <a:t>are</a:t>
            </a:r>
            <a:r>
              <a:rPr sz="2100" spc="-30" dirty="0">
                <a:latin typeface="Arial MT"/>
                <a:cs typeface="Arial MT"/>
              </a:rPr>
              <a:t> </a:t>
            </a:r>
            <a:r>
              <a:rPr sz="2100" dirty="0">
                <a:latin typeface="Arial MT"/>
                <a:cs typeface="Arial MT"/>
              </a:rPr>
              <a:t>many</a:t>
            </a:r>
            <a:r>
              <a:rPr sz="2100" spc="-30" dirty="0">
                <a:latin typeface="Arial MT"/>
                <a:cs typeface="Arial MT"/>
              </a:rPr>
              <a:t> </a:t>
            </a:r>
            <a:r>
              <a:rPr sz="2100" dirty="0">
                <a:latin typeface="Arial MT"/>
                <a:cs typeface="Arial MT"/>
              </a:rPr>
              <a:t>paths</a:t>
            </a:r>
            <a:r>
              <a:rPr sz="2100" spc="-25" dirty="0">
                <a:latin typeface="Arial MT"/>
                <a:cs typeface="Arial MT"/>
              </a:rPr>
              <a:t> </a:t>
            </a:r>
            <a:r>
              <a:rPr sz="2100" dirty="0">
                <a:latin typeface="Arial MT"/>
                <a:cs typeface="Arial MT"/>
              </a:rPr>
              <a:t>to</a:t>
            </a:r>
            <a:r>
              <a:rPr sz="2100" spc="-35" dirty="0">
                <a:latin typeface="Arial MT"/>
                <a:cs typeface="Arial MT"/>
              </a:rPr>
              <a:t> </a:t>
            </a:r>
            <a:r>
              <a:rPr sz="2100" spc="-10" dirty="0">
                <a:latin typeface="Arial MT"/>
                <a:cs typeface="Arial MT"/>
              </a:rPr>
              <a:t>choose </a:t>
            </a:r>
            <a:r>
              <a:rPr sz="2100" dirty="0">
                <a:latin typeface="Arial MT"/>
                <a:cs typeface="Arial MT"/>
              </a:rPr>
              <a:t>from,</a:t>
            </a:r>
            <a:r>
              <a:rPr sz="2100" spc="-35" dirty="0">
                <a:latin typeface="Arial MT"/>
                <a:cs typeface="Arial MT"/>
              </a:rPr>
              <a:t> </a:t>
            </a:r>
            <a:r>
              <a:rPr sz="2100" dirty="0">
                <a:latin typeface="Arial MT"/>
                <a:cs typeface="Arial MT"/>
              </a:rPr>
              <a:t>and</a:t>
            </a:r>
            <a:r>
              <a:rPr sz="2100" spc="-35" dirty="0">
                <a:latin typeface="Arial MT"/>
                <a:cs typeface="Arial MT"/>
              </a:rPr>
              <a:t> </a:t>
            </a:r>
            <a:r>
              <a:rPr sz="2100" dirty="0">
                <a:latin typeface="Arial MT"/>
                <a:cs typeface="Arial MT"/>
              </a:rPr>
              <a:t>they’ll</a:t>
            </a:r>
            <a:r>
              <a:rPr sz="2100" spc="-35" dirty="0">
                <a:latin typeface="Arial MT"/>
                <a:cs typeface="Arial MT"/>
              </a:rPr>
              <a:t> </a:t>
            </a:r>
            <a:r>
              <a:rPr sz="2100" dirty="0">
                <a:latin typeface="Arial MT"/>
                <a:cs typeface="Arial MT"/>
              </a:rPr>
              <a:t>often</a:t>
            </a:r>
            <a:r>
              <a:rPr sz="2100" spc="-40" dirty="0">
                <a:latin typeface="Arial MT"/>
                <a:cs typeface="Arial MT"/>
              </a:rPr>
              <a:t> </a:t>
            </a:r>
            <a:r>
              <a:rPr sz="2100" spc="-10" dirty="0">
                <a:latin typeface="Arial MT"/>
                <a:cs typeface="Arial MT"/>
              </a:rPr>
              <a:t>intersect</a:t>
            </a:r>
            <a:endParaRPr sz="210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F5F8FA"/>
          </a:solidFill>
        </p:spPr>
        <p:txBody>
          <a:bodyPr wrap="square" lIns="0" tIns="0" rIns="0" bIns="0" rtlCol="0"/>
          <a:lstStyle/>
          <a:p>
            <a:endParaRPr/>
          </a:p>
        </p:txBody>
      </p:sp>
      <p:sp>
        <p:nvSpPr>
          <p:cNvPr id="3" name="object 3"/>
          <p:cNvSpPr/>
          <p:nvPr/>
        </p:nvSpPr>
        <p:spPr>
          <a:xfrm>
            <a:off x="1290232" y="6642753"/>
            <a:ext cx="10902315" cy="0"/>
          </a:xfrm>
          <a:custGeom>
            <a:avLst/>
            <a:gdLst/>
            <a:ahLst/>
            <a:cxnLst/>
            <a:rect l="l" t="t" r="r" b="b"/>
            <a:pathLst>
              <a:path w="10902315">
                <a:moveTo>
                  <a:pt x="10901767" y="1"/>
                </a:moveTo>
                <a:lnTo>
                  <a:pt x="0" y="0"/>
                </a:lnTo>
              </a:path>
            </a:pathLst>
          </a:custGeom>
          <a:ln w="12700">
            <a:solidFill>
              <a:srgbClr val="3E3E3E"/>
            </a:solidFill>
          </a:ln>
        </p:spPr>
        <p:txBody>
          <a:bodyPr wrap="square" lIns="0" tIns="0" rIns="0" bIns="0" rtlCol="0"/>
          <a:lstStyle/>
          <a:p>
            <a:endParaRPr/>
          </a:p>
        </p:txBody>
      </p:sp>
      <p:pic>
        <p:nvPicPr>
          <p:cNvPr id="4" name="object 4"/>
          <p:cNvPicPr/>
          <p:nvPr/>
        </p:nvPicPr>
        <p:blipFill>
          <a:blip r:embed="rId3" cstate="print"/>
          <a:stretch>
            <a:fillRect/>
          </a:stretch>
        </p:blipFill>
        <p:spPr>
          <a:xfrm>
            <a:off x="240791" y="6291071"/>
            <a:ext cx="923544" cy="377952"/>
          </a:xfrm>
          <a:prstGeom prst="rect">
            <a:avLst/>
          </a:prstGeom>
        </p:spPr>
      </p:pic>
      <p:sp>
        <p:nvSpPr>
          <p:cNvPr id="5" name="object 5"/>
          <p:cNvSpPr txBox="1">
            <a:spLocks noGrp="1"/>
          </p:cNvSpPr>
          <p:nvPr>
            <p:ph type="title"/>
          </p:nvPr>
        </p:nvSpPr>
        <p:spPr>
          <a:xfrm>
            <a:off x="1086114" y="1053591"/>
            <a:ext cx="5274310" cy="497840"/>
          </a:xfrm>
          <a:prstGeom prst="rect">
            <a:avLst/>
          </a:prstGeom>
        </p:spPr>
        <p:txBody>
          <a:bodyPr vert="horz" wrap="square" lIns="0" tIns="12700" rIns="0" bIns="0" rtlCol="0">
            <a:spAutoFit/>
          </a:bodyPr>
          <a:lstStyle/>
          <a:p>
            <a:pPr marL="12700">
              <a:lnSpc>
                <a:spcPct val="100000"/>
              </a:lnSpc>
              <a:spcBef>
                <a:spcPts val="100"/>
              </a:spcBef>
            </a:pPr>
            <a:r>
              <a:rPr sz="3100" b="1" dirty="0">
                <a:solidFill>
                  <a:srgbClr val="A081BB"/>
                </a:solidFill>
                <a:latin typeface="Arial"/>
                <a:cs typeface="Arial"/>
              </a:rPr>
              <a:t>Entrepreneurship</a:t>
            </a:r>
            <a:r>
              <a:rPr sz="3100" b="1" spc="-110" dirty="0">
                <a:solidFill>
                  <a:srgbClr val="A081BB"/>
                </a:solidFill>
                <a:latin typeface="Arial"/>
                <a:cs typeface="Arial"/>
              </a:rPr>
              <a:t> </a:t>
            </a:r>
            <a:r>
              <a:rPr sz="3100" b="1" spc="-10" dirty="0">
                <a:solidFill>
                  <a:srgbClr val="A081BB"/>
                </a:solidFill>
                <a:latin typeface="Arial"/>
                <a:cs typeface="Arial"/>
              </a:rPr>
              <a:t>principles</a:t>
            </a:r>
            <a:endParaRPr sz="3100">
              <a:latin typeface="Arial"/>
              <a:cs typeface="Arial"/>
            </a:endParaRPr>
          </a:p>
        </p:txBody>
      </p:sp>
      <p:pic>
        <p:nvPicPr>
          <p:cNvPr id="6" name="object 6"/>
          <p:cNvPicPr/>
          <p:nvPr/>
        </p:nvPicPr>
        <p:blipFill>
          <a:blip r:embed="rId4" cstate="print"/>
          <a:stretch>
            <a:fillRect/>
          </a:stretch>
        </p:blipFill>
        <p:spPr>
          <a:xfrm>
            <a:off x="1673351" y="2825495"/>
            <a:ext cx="1063752" cy="1106423"/>
          </a:xfrm>
          <a:prstGeom prst="rect">
            <a:avLst/>
          </a:prstGeom>
        </p:spPr>
      </p:pic>
      <p:sp>
        <p:nvSpPr>
          <p:cNvPr id="7" name="object 7"/>
          <p:cNvSpPr txBox="1"/>
          <p:nvPr/>
        </p:nvSpPr>
        <p:spPr>
          <a:xfrm>
            <a:off x="1182699" y="4225035"/>
            <a:ext cx="2044700" cy="360680"/>
          </a:xfrm>
          <a:prstGeom prst="rect">
            <a:avLst/>
          </a:prstGeom>
        </p:spPr>
        <p:txBody>
          <a:bodyPr vert="horz" wrap="square" lIns="0" tIns="12700" rIns="0" bIns="0" rtlCol="0">
            <a:spAutoFit/>
          </a:bodyPr>
          <a:lstStyle/>
          <a:p>
            <a:pPr marL="12700">
              <a:lnSpc>
                <a:spcPct val="100000"/>
              </a:lnSpc>
              <a:spcBef>
                <a:spcPts val="100"/>
              </a:spcBef>
            </a:pPr>
            <a:r>
              <a:rPr sz="2200" dirty="0">
                <a:latin typeface="Arial MT"/>
                <a:cs typeface="Arial MT"/>
              </a:rPr>
              <a:t>Risk</a:t>
            </a:r>
            <a:r>
              <a:rPr sz="2200" spc="-20" dirty="0">
                <a:latin typeface="Arial MT"/>
                <a:cs typeface="Arial MT"/>
              </a:rPr>
              <a:t> </a:t>
            </a:r>
            <a:r>
              <a:rPr sz="2200" dirty="0">
                <a:latin typeface="Arial MT"/>
                <a:cs typeface="Arial MT"/>
              </a:rPr>
              <a:t>vs.</a:t>
            </a:r>
            <a:r>
              <a:rPr sz="2200" spc="-20" dirty="0">
                <a:latin typeface="Arial MT"/>
                <a:cs typeface="Arial MT"/>
              </a:rPr>
              <a:t> </a:t>
            </a:r>
            <a:r>
              <a:rPr sz="2200" spc="-10" dirty="0">
                <a:latin typeface="Arial MT"/>
                <a:cs typeface="Arial MT"/>
              </a:rPr>
              <a:t>Reward</a:t>
            </a:r>
            <a:endParaRPr sz="2200">
              <a:latin typeface="Arial MT"/>
              <a:cs typeface="Arial MT"/>
            </a:endParaRPr>
          </a:p>
        </p:txBody>
      </p:sp>
      <p:pic>
        <p:nvPicPr>
          <p:cNvPr id="8" name="object 8"/>
          <p:cNvPicPr/>
          <p:nvPr/>
        </p:nvPicPr>
        <p:blipFill>
          <a:blip r:embed="rId5" cstate="print"/>
          <a:stretch>
            <a:fillRect/>
          </a:stretch>
        </p:blipFill>
        <p:spPr>
          <a:xfrm>
            <a:off x="4440935" y="2825495"/>
            <a:ext cx="1063752" cy="1106423"/>
          </a:xfrm>
          <a:prstGeom prst="rect">
            <a:avLst/>
          </a:prstGeom>
        </p:spPr>
      </p:pic>
      <p:sp>
        <p:nvSpPr>
          <p:cNvPr id="9" name="object 9"/>
          <p:cNvSpPr txBox="1"/>
          <p:nvPr/>
        </p:nvSpPr>
        <p:spPr>
          <a:xfrm>
            <a:off x="3792602" y="4225035"/>
            <a:ext cx="2359660" cy="665480"/>
          </a:xfrm>
          <a:prstGeom prst="rect">
            <a:avLst/>
          </a:prstGeom>
        </p:spPr>
        <p:txBody>
          <a:bodyPr vert="horz" wrap="square" lIns="0" tIns="48260" rIns="0" bIns="0" rtlCol="0">
            <a:spAutoFit/>
          </a:bodyPr>
          <a:lstStyle/>
          <a:p>
            <a:pPr marL="12700" marR="5080" indent="101600">
              <a:lnSpc>
                <a:spcPts val="2400"/>
              </a:lnSpc>
              <a:spcBef>
                <a:spcPts val="380"/>
              </a:spcBef>
            </a:pPr>
            <a:r>
              <a:rPr sz="2200" dirty="0">
                <a:latin typeface="Arial MT"/>
                <a:cs typeface="Arial MT"/>
              </a:rPr>
              <a:t>Manage</a:t>
            </a:r>
            <a:r>
              <a:rPr sz="2200" spc="-60" dirty="0">
                <a:latin typeface="Arial MT"/>
                <a:cs typeface="Arial MT"/>
              </a:rPr>
              <a:t> </a:t>
            </a:r>
            <a:r>
              <a:rPr sz="2200" dirty="0">
                <a:latin typeface="Arial MT"/>
                <a:cs typeface="Arial MT"/>
              </a:rPr>
              <a:t>the</a:t>
            </a:r>
            <a:r>
              <a:rPr sz="2200" spc="-55" dirty="0">
                <a:latin typeface="Arial MT"/>
                <a:cs typeface="Arial MT"/>
              </a:rPr>
              <a:t> </a:t>
            </a:r>
            <a:r>
              <a:rPr sz="2200" spc="-10" dirty="0">
                <a:latin typeface="Arial MT"/>
                <a:cs typeface="Arial MT"/>
              </a:rPr>
              <a:t>risks </a:t>
            </a:r>
            <a:r>
              <a:rPr sz="2200" dirty="0">
                <a:latin typeface="Arial MT"/>
                <a:cs typeface="Arial MT"/>
              </a:rPr>
              <a:t>–</a:t>
            </a:r>
            <a:r>
              <a:rPr sz="2200" spc="-30" dirty="0">
                <a:latin typeface="Arial MT"/>
                <a:cs typeface="Arial MT"/>
              </a:rPr>
              <a:t> </a:t>
            </a:r>
            <a:r>
              <a:rPr sz="2200" dirty="0">
                <a:latin typeface="Arial MT"/>
                <a:cs typeface="Arial MT"/>
              </a:rPr>
              <a:t>reap</a:t>
            </a:r>
            <a:r>
              <a:rPr sz="2200" spc="-30" dirty="0">
                <a:latin typeface="Arial MT"/>
                <a:cs typeface="Arial MT"/>
              </a:rPr>
              <a:t> </a:t>
            </a:r>
            <a:r>
              <a:rPr sz="2200" dirty="0">
                <a:latin typeface="Arial MT"/>
                <a:cs typeface="Arial MT"/>
              </a:rPr>
              <a:t>the</a:t>
            </a:r>
            <a:r>
              <a:rPr sz="2200" spc="-30" dirty="0">
                <a:latin typeface="Arial MT"/>
                <a:cs typeface="Arial MT"/>
              </a:rPr>
              <a:t> </a:t>
            </a:r>
            <a:r>
              <a:rPr sz="2200" spc="-10" dirty="0">
                <a:latin typeface="Arial MT"/>
                <a:cs typeface="Arial MT"/>
              </a:rPr>
              <a:t>rewards</a:t>
            </a:r>
            <a:endParaRPr sz="2200">
              <a:latin typeface="Arial MT"/>
              <a:cs typeface="Arial MT"/>
            </a:endParaRPr>
          </a:p>
        </p:txBody>
      </p:sp>
      <p:pic>
        <p:nvPicPr>
          <p:cNvPr id="10" name="object 10"/>
          <p:cNvPicPr/>
          <p:nvPr/>
        </p:nvPicPr>
        <p:blipFill>
          <a:blip r:embed="rId6" cstate="print"/>
          <a:stretch>
            <a:fillRect/>
          </a:stretch>
        </p:blipFill>
        <p:spPr>
          <a:xfrm>
            <a:off x="7208519" y="2825495"/>
            <a:ext cx="1060703" cy="1106423"/>
          </a:xfrm>
          <a:prstGeom prst="rect">
            <a:avLst/>
          </a:prstGeom>
        </p:spPr>
      </p:pic>
      <p:sp>
        <p:nvSpPr>
          <p:cNvPr id="11" name="object 11"/>
          <p:cNvSpPr txBox="1"/>
          <p:nvPr/>
        </p:nvSpPr>
        <p:spPr>
          <a:xfrm>
            <a:off x="6676348" y="4225035"/>
            <a:ext cx="2125980" cy="958215"/>
          </a:xfrm>
          <a:prstGeom prst="rect">
            <a:avLst/>
          </a:prstGeom>
        </p:spPr>
        <p:txBody>
          <a:bodyPr vert="horz" wrap="square" lIns="0" tIns="48895" rIns="0" bIns="0" rtlCol="0">
            <a:spAutoFit/>
          </a:bodyPr>
          <a:lstStyle/>
          <a:p>
            <a:pPr marL="12700" marR="5080" indent="-635" algn="ctr">
              <a:lnSpc>
                <a:spcPct val="89100"/>
              </a:lnSpc>
              <a:spcBef>
                <a:spcPts val="385"/>
              </a:spcBef>
            </a:pPr>
            <a:r>
              <a:rPr sz="2200" spc="-10" dirty="0">
                <a:latin typeface="Arial MT"/>
                <a:cs typeface="Arial MT"/>
              </a:rPr>
              <a:t>Customer </a:t>
            </a:r>
            <a:r>
              <a:rPr sz="2200" b="1" i="1" dirty="0">
                <a:latin typeface="Arial"/>
                <a:cs typeface="Arial"/>
              </a:rPr>
              <a:t>discovery</a:t>
            </a:r>
            <a:r>
              <a:rPr sz="2200" b="1" i="1" spc="-95" dirty="0">
                <a:latin typeface="Arial"/>
                <a:cs typeface="Arial"/>
              </a:rPr>
              <a:t> </a:t>
            </a:r>
            <a:r>
              <a:rPr sz="2200" spc="-25" dirty="0">
                <a:latin typeface="Arial MT"/>
                <a:cs typeface="Arial MT"/>
              </a:rPr>
              <a:t>and </a:t>
            </a:r>
            <a:r>
              <a:rPr sz="2200" b="1" i="1" dirty="0">
                <a:latin typeface="Arial"/>
                <a:cs typeface="Arial"/>
              </a:rPr>
              <a:t>validation</a:t>
            </a:r>
            <a:r>
              <a:rPr sz="2200" b="1" i="1" spc="-50" dirty="0">
                <a:latin typeface="Arial"/>
                <a:cs typeface="Arial"/>
              </a:rPr>
              <a:t> </a:t>
            </a:r>
            <a:r>
              <a:rPr sz="2200" dirty="0">
                <a:latin typeface="Arial MT"/>
                <a:cs typeface="Arial MT"/>
              </a:rPr>
              <a:t>is</a:t>
            </a:r>
            <a:r>
              <a:rPr sz="2200" spc="-50" dirty="0">
                <a:latin typeface="Arial MT"/>
                <a:cs typeface="Arial MT"/>
              </a:rPr>
              <a:t> </a:t>
            </a:r>
            <a:r>
              <a:rPr sz="2200" spc="-25" dirty="0">
                <a:latin typeface="Arial MT"/>
                <a:cs typeface="Arial MT"/>
              </a:rPr>
              <a:t>key</a:t>
            </a:r>
            <a:endParaRPr sz="2200">
              <a:latin typeface="Arial MT"/>
              <a:cs typeface="Arial MT"/>
            </a:endParaRPr>
          </a:p>
        </p:txBody>
      </p:sp>
      <p:pic>
        <p:nvPicPr>
          <p:cNvPr id="12" name="object 12"/>
          <p:cNvPicPr/>
          <p:nvPr/>
        </p:nvPicPr>
        <p:blipFill>
          <a:blip r:embed="rId7" cstate="print"/>
          <a:stretch>
            <a:fillRect/>
          </a:stretch>
        </p:blipFill>
        <p:spPr>
          <a:xfrm>
            <a:off x="9976104" y="2825495"/>
            <a:ext cx="1060703" cy="1106423"/>
          </a:xfrm>
          <a:prstGeom prst="rect">
            <a:avLst/>
          </a:prstGeom>
        </p:spPr>
      </p:pic>
      <p:sp>
        <p:nvSpPr>
          <p:cNvPr id="13" name="object 13"/>
          <p:cNvSpPr txBox="1"/>
          <p:nvPr/>
        </p:nvSpPr>
        <p:spPr>
          <a:xfrm>
            <a:off x="9397375" y="4225035"/>
            <a:ext cx="2218055" cy="1567815"/>
          </a:xfrm>
          <a:prstGeom prst="rect">
            <a:avLst/>
          </a:prstGeom>
        </p:spPr>
        <p:txBody>
          <a:bodyPr vert="horz" wrap="square" lIns="0" tIns="45720" rIns="0" bIns="0" rtlCol="0">
            <a:spAutoFit/>
          </a:bodyPr>
          <a:lstStyle/>
          <a:p>
            <a:pPr marL="12065" marR="5080" indent="-1270" algn="ctr">
              <a:lnSpc>
                <a:spcPct val="90000"/>
              </a:lnSpc>
              <a:spcBef>
                <a:spcPts val="360"/>
              </a:spcBef>
            </a:pPr>
            <a:r>
              <a:rPr sz="2200" dirty="0">
                <a:latin typeface="Arial MT"/>
                <a:cs typeface="Arial MT"/>
              </a:rPr>
              <a:t>From</a:t>
            </a:r>
            <a:r>
              <a:rPr sz="2200" spc="-45" dirty="0">
                <a:latin typeface="Arial MT"/>
                <a:cs typeface="Arial MT"/>
              </a:rPr>
              <a:t> </a:t>
            </a:r>
            <a:r>
              <a:rPr sz="2200" spc="-20" dirty="0">
                <a:latin typeface="Arial MT"/>
                <a:cs typeface="Arial MT"/>
              </a:rPr>
              <a:t>your </a:t>
            </a:r>
            <a:r>
              <a:rPr sz="2200" dirty="0">
                <a:latin typeface="Arial MT"/>
                <a:cs typeface="Arial MT"/>
              </a:rPr>
              <a:t>customer</a:t>
            </a:r>
            <a:r>
              <a:rPr sz="2200" spc="-95" dirty="0">
                <a:latin typeface="Arial MT"/>
                <a:cs typeface="Arial MT"/>
              </a:rPr>
              <a:t> </a:t>
            </a:r>
            <a:r>
              <a:rPr sz="2200" spc="-10" dirty="0">
                <a:latin typeface="Arial MT"/>
                <a:cs typeface="Arial MT"/>
              </a:rPr>
              <a:t>insights </a:t>
            </a:r>
            <a:r>
              <a:rPr sz="2200" dirty="0">
                <a:latin typeface="Arial MT"/>
                <a:cs typeface="Arial MT"/>
              </a:rPr>
              <a:t>comes</a:t>
            </a:r>
            <a:r>
              <a:rPr sz="2200" spc="-40" dirty="0">
                <a:latin typeface="Arial MT"/>
                <a:cs typeface="Arial MT"/>
              </a:rPr>
              <a:t> </a:t>
            </a:r>
            <a:r>
              <a:rPr sz="2200" dirty="0">
                <a:latin typeface="Arial MT"/>
                <a:cs typeface="Arial MT"/>
              </a:rPr>
              <a:t>a</a:t>
            </a:r>
            <a:r>
              <a:rPr sz="2200" spc="-35" dirty="0">
                <a:latin typeface="Arial MT"/>
                <a:cs typeface="Arial MT"/>
              </a:rPr>
              <a:t> </a:t>
            </a:r>
            <a:r>
              <a:rPr sz="2200" spc="-10" dirty="0">
                <a:latin typeface="Arial MT"/>
                <a:cs typeface="Arial MT"/>
              </a:rPr>
              <a:t>powerful </a:t>
            </a:r>
            <a:r>
              <a:rPr sz="2200" b="1" spc="-10" dirty="0">
                <a:latin typeface="Arial"/>
                <a:cs typeface="Arial"/>
              </a:rPr>
              <a:t>Value Proposition</a:t>
            </a:r>
            <a:endParaRPr sz="22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73698" y="3132835"/>
            <a:ext cx="1244600" cy="574040"/>
          </a:xfrm>
          <a:prstGeom prst="rect">
            <a:avLst/>
          </a:prstGeom>
        </p:spPr>
        <p:txBody>
          <a:bodyPr vert="horz" wrap="square" lIns="0" tIns="12700" rIns="0" bIns="0" rtlCol="0">
            <a:spAutoFit/>
          </a:bodyPr>
          <a:lstStyle/>
          <a:p>
            <a:pPr marL="12700">
              <a:lnSpc>
                <a:spcPct val="100000"/>
              </a:lnSpc>
              <a:spcBef>
                <a:spcPts val="100"/>
              </a:spcBef>
            </a:pPr>
            <a:r>
              <a:rPr sz="3600" b="1" spc="-10" dirty="0">
                <a:solidFill>
                  <a:srgbClr val="FFFFFF"/>
                </a:solidFill>
                <a:latin typeface="Arial"/>
                <a:cs typeface="Arial"/>
              </a:rPr>
              <a:t>Risks</a:t>
            </a:r>
            <a:endParaRPr sz="3600">
              <a:latin typeface="Aria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89460" cy="1579245"/>
            <a:chOff x="0" y="0"/>
            <a:chExt cx="12189460" cy="1579245"/>
          </a:xfrm>
        </p:grpSpPr>
        <p:pic>
          <p:nvPicPr>
            <p:cNvPr id="3" name="object 3"/>
            <p:cNvPicPr/>
            <p:nvPr/>
          </p:nvPicPr>
          <p:blipFill>
            <a:blip r:embed="rId3" cstate="print"/>
            <a:stretch>
              <a:fillRect/>
            </a:stretch>
          </p:blipFill>
          <p:spPr>
            <a:xfrm>
              <a:off x="0" y="0"/>
              <a:ext cx="12188952" cy="1578864"/>
            </a:xfrm>
            <a:prstGeom prst="rect">
              <a:avLst/>
            </a:prstGeom>
          </p:spPr>
        </p:pic>
        <p:pic>
          <p:nvPicPr>
            <p:cNvPr id="4" name="object 4"/>
            <p:cNvPicPr/>
            <p:nvPr/>
          </p:nvPicPr>
          <p:blipFill>
            <a:blip r:embed="rId4" cstate="print"/>
            <a:stretch>
              <a:fillRect/>
            </a:stretch>
          </p:blipFill>
          <p:spPr>
            <a:xfrm>
              <a:off x="8125968" y="0"/>
              <a:ext cx="4062983" cy="1578864"/>
            </a:xfrm>
            <a:prstGeom prst="rect">
              <a:avLst/>
            </a:prstGeom>
          </p:spPr>
        </p:pic>
        <p:pic>
          <p:nvPicPr>
            <p:cNvPr id="5" name="object 5"/>
            <p:cNvPicPr/>
            <p:nvPr/>
          </p:nvPicPr>
          <p:blipFill>
            <a:blip r:embed="rId5" cstate="print"/>
            <a:stretch>
              <a:fillRect/>
            </a:stretch>
          </p:blipFill>
          <p:spPr>
            <a:xfrm>
              <a:off x="0" y="0"/>
              <a:ext cx="12188952" cy="1578864"/>
            </a:xfrm>
            <a:prstGeom prst="rect">
              <a:avLst/>
            </a:prstGeom>
          </p:spPr>
        </p:pic>
      </p:grpSp>
      <p:sp>
        <p:nvSpPr>
          <p:cNvPr id="6" name="object 6"/>
          <p:cNvSpPr txBox="1">
            <a:spLocks noGrp="1"/>
          </p:cNvSpPr>
          <p:nvPr>
            <p:ph type="title"/>
          </p:nvPr>
        </p:nvSpPr>
        <p:spPr>
          <a:prstGeom prst="rect">
            <a:avLst/>
          </a:prstGeom>
        </p:spPr>
        <p:txBody>
          <a:bodyPr vert="horz" wrap="square" lIns="0" tIns="12700" rIns="0" bIns="0" rtlCol="0">
            <a:spAutoFit/>
          </a:bodyPr>
          <a:lstStyle/>
          <a:p>
            <a:pPr marL="615315">
              <a:lnSpc>
                <a:spcPct val="100000"/>
              </a:lnSpc>
              <a:spcBef>
                <a:spcPts val="100"/>
              </a:spcBef>
            </a:pPr>
            <a:r>
              <a:rPr sz="4000" dirty="0">
                <a:solidFill>
                  <a:srgbClr val="FFFFFF"/>
                </a:solidFill>
              </a:rPr>
              <a:t>Sources</a:t>
            </a:r>
            <a:r>
              <a:rPr sz="4000" spc="-60" dirty="0">
                <a:solidFill>
                  <a:srgbClr val="FFFFFF"/>
                </a:solidFill>
              </a:rPr>
              <a:t> </a:t>
            </a:r>
            <a:r>
              <a:rPr sz="4000" dirty="0">
                <a:solidFill>
                  <a:srgbClr val="FFFFFF"/>
                </a:solidFill>
              </a:rPr>
              <a:t>of</a:t>
            </a:r>
            <a:r>
              <a:rPr sz="4000" spc="-50" dirty="0">
                <a:solidFill>
                  <a:srgbClr val="FFFFFF"/>
                </a:solidFill>
              </a:rPr>
              <a:t> </a:t>
            </a:r>
            <a:r>
              <a:rPr sz="4000" spc="-20" dirty="0">
                <a:solidFill>
                  <a:srgbClr val="FFFFFF"/>
                </a:solidFill>
              </a:rPr>
              <a:t>Risk</a:t>
            </a:r>
            <a:endParaRPr sz="4000"/>
          </a:p>
        </p:txBody>
      </p:sp>
      <p:grpSp>
        <p:nvGrpSpPr>
          <p:cNvPr id="7" name="object 7"/>
          <p:cNvGrpSpPr/>
          <p:nvPr/>
        </p:nvGrpSpPr>
        <p:grpSpPr>
          <a:xfrm>
            <a:off x="849565" y="2940918"/>
            <a:ext cx="911860" cy="911860"/>
            <a:chOff x="849565" y="2940918"/>
            <a:chExt cx="911860" cy="911860"/>
          </a:xfrm>
        </p:grpSpPr>
        <p:sp>
          <p:nvSpPr>
            <p:cNvPr id="8" name="object 8"/>
            <p:cNvSpPr/>
            <p:nvPr/>
          </p:nvSpPr>
          <p:spPr>
            <a:xfrm>
              <a:off x="849565" y="2940918"/>
              <a:ext cx="911860" cy="911860"/>
            </a:xfrm>
            <a:custGeom>
              <a:avLst/>
              <a:gdLst/>
              <a:ahLst/>
              <a:cxnLst/>
              <a:rect l="l" t="t" r="r" b="b"/>
              <a:pathLst>
                <a:path w="911860" h="911860">
                  <a:moveTo>
                    <a:pt x="455837" y="0"/>
                  </a:moveTo>
                  <a:lnTo>
                    <a:pt x="409230" y="2353"/>
                  </a:lnTo>
                  <a:lnTo>
                    <a:pt x="363970" y="9260"/>
                  </a:lnTo>
                  <a:lnTo>
                    <a:pt x="320285" y="20493"/>
                  </a:lnTo>
                  <a:lnTo>
                    <a:pt x="278404" y="35821"/>
                  </a:lnTo>
                  <a:lnTo>
                    <a:pt x="238558" y="55017"/>
                  </a:lnTo>
                  <a:lnTo>
                    <a:pt x="200974" y="77849"/>
                  </a:lnTo>
                  <a:lnTo>
                    <a:pt x="165882" y="104091"/>
                  </a:lnTo>
                  <a:lnTo>
                    <a:pt x="133511" y="133511"/>
                  </a:lnTo>
                  <a:lnTo>
                    <a:pt x="104091" y="165882"/>
                  </a:lnTo>
                  <a:lnTo>
                    <a:pt x="77849" y="200974"/>
                  </a:lnTo>
                  <a:lnTo>
                    <a:pt x="55017" y="238558"/>
                  </a:lnTo>
                  <a:lnTo>
                    <a:pt x="35821" y="278404"/>
                  </a:lnTo>
                  <a:lnTo>
                    <a:pt x="20493" y="320285"/>
                  </a:lnTo>
                  <a:lnTo>
                    <a:pt x="9260" y="363970"/>
                  </a:lnTo>
                  <a:lnTo>
                    <a:pt x="2353" y="409230"/>
                  </a:lnTo>
                  <a:lnTo>
                    <a:pt x="0" y="455837"/>
                  </a:lnTo>
                  <a:lnTo>
                    <a:pt x="2353" y="502444"/>
                  </a:lnTo>
                  <a:lnTo>
                    <a:pt x="9260" y="547704"/>
                  </a:lnTo>
                  <a:lnTo>
                    <a:pt x="20493" y="591389"/>
                  </a:lnTo>
                  <a:lnTo>
                    <a:pt x="35821" y="633269"/>
                  </a:lnTo>
                  <a:lnTo>
                    <a:pt x="55017" y="673116"/>
                  </a:lnTo>
                  <a:lnTo>
                    <a:pt x="77849" y="710700"/>
                  </a:lnTo>
                  <a:lnTo>
                    <a:pt x="104091" y="745792"/>
                  </a:lnTo>
                  <a:lnTo>
                    <a:pt x="133511" y="778162"/>
                  </a:lnTo>
                  <a:lnTo>
                    <a:pt x="165882" y="807583"/>
                  </a:lnTo>
                  <a:lnTo>
                    <a:pt x="200974" y="833824"/>
                  </a:lnTo>
                  <a:lnTo>
                    <a:pt x="238558" y="856657"/>
                  </a:lnTo>
                  <a:lnTo>
                    <a:pt x="278404" y="875852"/>
                  </a:lnTo>
                  <a:lnTo>
                    <a:pt x="320285" y="891181"/>
                  </a:lnTo>
                  <a:lnTo>
                    <a:pt x="363970" y="902413"/>
                  </a:lnTo>
                  <a:lnTo>
                    <a:pt x="409230" y="909321"/>
                  </a:lnTo>
                  <a:lnTo>
                    <a:pt x="455837" y="911674"/>
                  </a:lnTo>
                  <a:lnTo>
                    <a:pt x="502444" y="909321"/>
                  </a:lnTo>
                  <a:lnTo>
                    <a:pt x="547704" y="902413"/>
                  </a:lnTo>
                  <a:lnTo>
                    <a:pt x="591389" y="891181"/>
                  </a:lnTo>
                  <a:lnTo>
                    <a:pt x="633269" y="875852"/>
                  </a:lnTo>
                  <a:lnTo>
                    <a:pt x="673115" y="856657"/>
                  </a:lnTo>
                  <a:lnTo>
                    <a:pt x="710699" y="833824"/>
                  </a:lnTo>
                  <a:lnTo>
                    <a:pt x="745791" y="807583"/>
                  </a:lnTo>
                  <a:lnTo>
                    <a:pt x="778162" y="778162"/>
                  </a:lnTo>
                  <a:lnTo>
                    <a:pt x="807582" y="745792"/>
                  </a:lnTo>
                  <a:lnTo>
                    <a:pt x="833823" y="710700"/>
                  </a:lnTo>
                  <a:lnTo>
                    <a:pt x="856656" y="673116"/>
                  </a:lnTo>
                  <a:lnTo>
                    <a:pt x="875851" y="633269"/>
                  </a:lnTo>
                  <a:lnTo>
                    <a:pt x="891180" y="591389"/>
                  </a:lnTo>
                  <a:lnTo>
                    <a:pt x="902412" y="547704"/>
                  </a:lnTo>
                  <a:lnTo>
                    <a:pt x="909320" y="502444"/>
                  </a:lnTo>
                  <a:lnTo>
                    <a:pt x="911673" y="455837"/>
                  </a:lnTo>
                  <a:lnTo>
                    <a:pt x="909320" y="409230"/>
                  </a:lnTo>
                  <a:lnTo>
                    <a:pt x="902412" y="363970"/>
                  </a:lnTo>
                  <a:lnTo>
                    <a:pt x="891180" y="320285"/>
                  </a:lnTo>
                  <a:lnTo>
                    <a:pt x="875851" y="278404"/>
                  </a:lnTo>
                  <a:lnTo>
                    <a:pt x="856656" y="238558"/>
                  </a:lnTo>
                  <a:lnTo>
                    <a:pt x="833823" y="200974"/>
                  </a:lnTo>
                  <a:lnTo>
                    <a:pt x="807582" y="165882"/>
                  </a:lnTo>
                  <a:lnTo>
                    <a:pt x="778162" y="133511"/>
                  </a:lnTo>
                  <a:lnTo>
                    <a:pt x="745791" y="104091"/>
                  </a:lnTo>
                  <a:lnTo>
                    <a:pt x="710699" y="77849"/>
                  </a:lnTo>
                  <a:lnTo>
                    <a:pt x="673115" y="55017"/>
                  </a:lnTo>
                  <a:lnTo>
                    <a:pt x="633269" y="35821"/>
                  </a:lnTo>
                  <a:lnTo>
                    <a:pt x="591389" y="20493"/>
                  </a:lnTo>
                  <a:lnTo>
                    <a:pt x="547704" y="9260"/>
                  </a:lnTo>
                  <a:lnTo>
                    <a:pt x="502444" y="2353"/>
                  </a:lnTo>
                  <a:lnTo>
                    <a:pt x="455837" y="0"/>
                  </a:lnTo>
                  <a:close/>
                </a:path>
              </a:pathLst>
            </a:custGeom>
            <a:solidFill>
              <a:srgbClr val="ED7D31"/>
            </a:solidFill>
          </p:spPr>
          <p:txBody>
            <a:bodyPr wrap="square" lIns="0" tIns="0" rIns="0" bIns="0" rtlCol="0"/>
            <a:lstStyle/>
            <a:p>
              <a:endParaRPr/>
            </a:p>
          </p:txBody>
        </p:sp>
        <p:pic>
          <p:nvPicPr>
            <p:cNvPr id="9" name="object 9"/>
            <p:cNvPicPr/>
            <p:nvPr/>
          </p:nvPicPr>
          <p:blipFill>
            <a:blip r:embed="rId6" cstate="print"/>
            <a:stretch>
              <a:fillRect/>
            </a:stretch>
          </p:blipFill>
          <p:spPr>
            <a:xfrm>
              <a:off x="1039368" y="3130296"/>
              <a:ext cx="533400" cy="533399"/>
            </a:xfrm>
            <a:prstGeom prst="rect">
              <a:avLst/>
            </a:prstGeom>
          </p:spPr>
        </p:pic>
      </p:grpSp>
      <p:sp>
        <p:nvSpPr>
          <p:cNvPr id="10" name="object 10"/>
          <p:cNvSpPr txBox="1"/>
          <p:nvPr/>
        </p:nvSpPr>
        <p:spPr>
          <a:xfrm>
            <a:off x="1943897" y="3187700"/>
            <a:ext cx="93091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Market</a:t>
            </a:r>
            <a:endParaRPr sz="2400">
              <a:latin typeface="Calibri"/>
              <a:cs typeface="Calibri"/>
            </a:endParaRPr>
          </a:p>
        </p:txBody>
      </p:sp>
      <p:grpSp>
        <p:nvGrpSpPr>
          <p:cNvPr id="11" name="object 11"/>
          <p:cNvGrpSpPr/>
          <p:nvPr/>
        </p:nvGrpSpPr>
        <p:grpSpPr>
          <a:xfrm>
            <a:off x="4479980" y="2940918"/>
            <a:ext cx="911860" cy="911860"/>
            <a:chOff x="4479980" y="2940918"/>
            <a:chExt cx="911860" cy="911860"/>
          </a:xfrm>
        </p:grpSpPr>
        <p:sp>
          <p:nvSpPr>
            <p:cNvPr id="12" name="object 12"/>
            <p:cNvSpPr/>
            <p:nvPr/>
          </p:nvSpPr>
          <p:spPr>
            <a:xfrm>
              <a:off x="4479980" y="2940918"/>
              <a:ext cx="911860" cy="911860"/>
            </a:xfrm>
            <a:custGeom>
              <a:avLst/>
              <a:gdLst/>
              <a:ahLst/>
              <a:cxnLst/>
              <a:rect l="l" t="t" r="r" b="b"/>
              <a:pathLst>
                <a:path w="911860" h="911860">
                  <a:moveTo>
                    <a:pt x="455837" y="0"/>
                  </a:moveTo>
                  <a:lnTo>
                    <a:pt x="409230" y="2353"/>
                  </a:lnTo>
                  <a:lnTo>
                    <a:pt x="363970" y="9260"/>
                  </a:lnTo>
                  <a:lnTo>
                    <a:pt x="320285" y="20493"/>
                  </a:lnTo>
                  <a:lnTo>
                    <a:pt x="278404" y="35821"/>
                  </a:lnTo>
                  <a:lnTo>
                    <a:pt x="238558" y="55017"/>
                  </a:lnTo>
                  <a:lnTo>
                    <a:pt x="200974" y="77849"/>
                  </a:lnTo>
                  <a:lnTo>
                    <a:pt x="165882" y="104091"/>
                  </a:lnTo>
                  <a:lnTo>
                    <a:pt x="133511" y="133511"/>
                  </a:lnTo>
                  <a:lnTo>
                    <a:pt x="104091" y="165882"/>
                  </a:lnTo>
                  <a:lnTo>
                    <a:pt x="77849" y="200974"/>
                  </a:lnTo>
                  <a:lnTo>
                    <a:pt x="55017" y="238558"/>
                  </a:lnTo>
                  <a:lnTo>
                    <a:pt x="35821" y="278404"/>
                  </a:lnTo>
                  <a:lnTo>
                    <a:pt x="20493" y="320285"/>
                  </a:lnTo>
                  <a:lnTo>
                    <a:pt x="9260" y="363970"/>
                  </a:lnTo>
                  <a:lnTo>
                    <a:pt x="2353" y="409230"/>
                  </a:lnTo>
                  <a:lnTo>
                    <a:pt x="0" y="455837"/>
                  </a:lnTo>
                  <a:lnTo>
                    <a:pt x="2353" y="502444"/>
                  </a:lnTo>
                  <a:lnTo>
                    <a:pt x="9260" y="547704"/>
                  </a:lnTo>
                  <a:lnTo>
                    <a:pt x="20493" y="591389"/>
                  </a:lnTo>
                  <a:lnTo>
                    <a:pt x="35821" y="633269"/>
                  </a:lnTo>
                  <a:lnTo>
                    <a:pt x="55017" y="673116"/>
                  </a:lnTo>
                  <a:lnTo>
                    <a:pt x="77849" y="710700"/>
                  </a:lnTo>
                  <a:lnTo>
                    <a:pt x="104091" y="745792"/>
                  </a:lnTo>
                  <a:lnTo>
                    <a:pt x="133511" y="778162"/>
                  </a:lnTo>
                  <a:lnTo>
                    <a:pt x="165882" y="807583"/>
                  </a:lnTo>
                  <a:lnTo>
                    <a:pt x="200974" y="833824"/>
                  </a:lnTo>
                  <a:lnTo>
                    <a:pt x="238558" y="856657"/>
                  </a:lnTo>
                  <a:lnTo>
                    <a:pt x="278404" y="875852"/>
                  </a:lnTo>
                  <a:lnTo>
                    <a:pt x="320285" y="891181"/>
                  </a:lnTo>
                  <a:lnTo>
                    <a:pt x="363970" y="902413"/>
                  </a:lnTo>
                  <a:lnTo>
                    <a:pt x="409230" y="909321"/>
                  </a:lnTo>
                  <a:lnTo>
                    <a:pt x="455837" y="911674"/>
                  </a:lnTo>
                  <a:lnTo>
                    <a:pt x="502444" y="909321"/>
                  </a:lnTo>
                  <a:lnTo>
                    <a:pt x="547704" y="902413"/>
                  </a:lnTo>
                  <a:lnTo>
                    <a:pt x="591389" y="891181"/>
                  </a:lnTo>
                  <a:lnTo>
                    <a:pt x="633269" y="875852"/>
                  </a:lnTo>
                  <a:lnTo>
                    <a:pt x="673116" y="856657"/>
                  </a:lnTo>
                  <a:lnTo>
                    <a:pt x="710700" y="833824"/>
                  </a:lnTo>
                  <a:lnTo>
                    <a:pt x="745792" y="807583"/>
                  </a:lnTo>
                  <a:lnTo>
                    <a:pt x="778162" y="778162"/>
                  </a:lnTo>
                  <a:lnTo>
                    <a:pt x="807583" y="745792"/>
                  </a:lnTo>
                  <a:lnTo>
                    <a:pt x="833824" y="710700"/>
                  </a:lnTo>
                  <a:lnTo>
                    <a:pt x="856657" y="673116"/>
                  </a:lnTo>
                  <a:lnTo>
                    <a:pt x="875852" y="633269"/>
                  </a:lnTo>
                  <a:lnTo>
                    <a:pt x="891181" y="591389"/>
                  </a:lnTo>
                  <a:lnTo>
                    <a:pt x="902413" y="547704"/>
                  </a:lnTo>
                  <a:lnTo>
                    <a:pt x="909321" y="502444"/>
                  </a:lnTo>
                  <a:lnTo>
                    <a:pt x="911674" y="455837"/>
                  </a:lnTo>
                  <a:lnTo>
                    <a:pt x="909321" y="409230"/>
                  </a:lnTo>
                  <a:lnTo>
                    <a:pt x="902413" y="363970"/>
                  </a:lnTo>
                  <a:lnTo>
                    <a:pt x="891181" y="320285"/>
                  </a:lnTo>
                  <a:lnTo>
                    <a:pt x="875852" y="278404"/>
                  </a:lnTo>
                  <a:lnTo>
                    <a:pt x="856657" y="238558"/>
                  </a:lnTo>
                  <a:lnTo>
                    <a:pt x="833824" y="200974"/>
                  </a:lnTo>
                  <a:lnTo>
                    <a:pt x="807583" y="165882"/>
                  </a:lnTo>
                  <a:lnTo>
                    <a:pt x="778162" y="133511"/>
                  </a:lnTo>
                  <a:lnTo>
                    <a:pt x="745792" y="104091"/>
                  </a:lnTo>
                  <a:lnTo>
                    <a:pt x="710700" y="77849"/>
                  </a:lnTo>
                  <a:lnTo>
                    <a:pt x="673116" y="55017"/>
                  </a:lnTo>
                  <a:lnTo>
                    <a:pt x="633269" y="35821"/>
                  </a:lnTo>
                  <a:lnTo>
                    <a:pt x="591389" y="20493"/>
                  </a:lnTo>
                  <a:lnTo>
                    <a:pt x="547704" y="9260"/>
                  </a:lnTo>
                  <a:lnTo>
                    <a:pt x="502444" y="2353"/>
                  </a:lnTo>
                  <a:lnTo>
                    <a:pt x="455837" y="0"/>
                  </a:lnTo>
                  <a:close/>
                </a:path>
              </a:pathLst>
            </a:custGeom>
            <a:solidFill>
              <a:srgbClr val="A5A5A5"/>
            </a:solidFill>
          </p:spPr>
          <p:txBody>
            <a:bodyPr wrap="square" lIns="0" tIns="0" rIns="0" bIns="0" rtlCol="0"/>
            <a:lstStyle/>
            <a:p>
              <a:endParaRPr/>
            </a:p>
          </p:txBody>
        </p:sp>
        <p:pic>
          <p:nvPicPr>
            <p:cNvPr id="13" name="object 13"/>
            <p:cNvPicPr/>
            <p:nvPr/>
          </p:nvPicPr>
          <p:blipFill>
            <a:blip r:embed="rId7" cstate="print"/>
            <a:stretch>
              <a:fillRect/>
            </a:stretch>
          </p:blipFill>
          <p:spPr>
            <a:xfrm>
              <a:off x="4669535" y="3130296"/>
              <a:ext cx="533400" cy="533399"/>
            </a:xfrm>
            <a:prstGeom prst="rect">
              <a:avLst/>
            </a:prstGeom>
          </p:spPr>
        </p:pic>
      </p:grpSp>
      <p:sp>
        <p:nvSpPr>
          <p:cNvPr id="14" name="object 14"/>
          <p:cNvSpPr txBox="1"/>
          <p:nvPr/>
        </p:nvSpPr>
        <p:spPr>
          <a:xfrm>
            <a:off x="5574313" y="2992628"/>
            <a:ext cx="1308735" cy="760095"/>
          </a:xfrm>
          <a:prstGeom prst="rect">
            <a:avLst/>
          </a:prstGeom>
        </p:spPr>
        <p:txBody>
          <a:bodyPr vert="horz" wrap="square" lIns="0" tIns="9525" rIns="0" bIns="0" rtlCol="0">
            <a:spAutoFit/>
          </a:bodyPr>
          <a:lstStyle/>
          <a:p>
            <a:pPr marL="12700" marR="5080">
              <a:lnSpc>
                <a:spcPct val="100800"/>
              </a:lnSpc>
              <a:spcBef>
                <a:spcPts val="75"/>
              </a:spcBef>
            </a:pPr>
            <a:r>
              <a:rPr sz="2400" spc="-10" dirty="0">
                <a:latin typeface="Calibri"/>
                <a:cs typeface="Calibri"/>
              </a:rPr>
              <a:t>Technical/ Scaling</a:t>
            </a:r>
            <a:endParaRPr sz="2400">
              <a:latin typeface="Calibri"/>
              <a:cs typeface="Calibri"/>
            </a:endParaRPr>
          </a:p>
        </p:txBody>
      </p:sp>
      <p:grpSp>
        <p:nvGrpSpPr>
          <p:cNvPr id="15" name="object 15"/>
          <p:cNvGrpSpPr/>
          <p:nvPr/>
        </p:nvGrpSpPr>
        <p:grpSpPr>
          <a:xfrm>
            <a:off x="8110396" y="2940918"/>
            <a:ext cx="911860" cy="911860"/>
            <a:chOff x="8110396" y="2940918"/>
            <a:chExt cx="911860" cy="911860"/>
          </a:xfrm>
        </p:grpSpPr>
        <p:sp>
          <p:nvSpPr>
            <p:cNvPr id="16" name="object 16"/>
            <p:cNvSpPr/>
            <p:nvPr/>
          </p:nvSpPr>
          <p:spPr>
            <a:xfrm>
              <a:off x="8110396" y="2940918"/>
              <a:ext cx="911860" cy="911860"/>
            </a:xfrm>
            <a:custGeom>
              <a:avLst/>
              <a:gdLst/>
              <a:ahLst/>
              <a:cxnLst/>
              <a:rect l="l" t="t" r="r" b="b"/>
              <a:pathLst>
                <a:path w="911859" h="911860">
                  <a:moveTo>
                    <a:pt x="455837" y="0"/>
                  </a:moveTo>
                  <a:lnTo>
                    <a:pt x="409230" y="2353"/>
                  </a:lnTo>
                  <a:lnTo>
                    <a:pt x="363970" y="9260"/>
                  </a:lnTo>
                  <a:lnTo>
                    <a:pt x="320285" y="20493"/>
                  </a:lnTo>
                  <a:lnTo>
                    <a:pt x="278404" y="35821"/>
                  </a:lnTo>
                  <a:lnTo>
                    <a:pt x="238558" y="55017"/>
                  </a:lnTo>
                  <a:lnTo>
                    <a:pt x="200974" y="77849"/>
                  </a:lnTo>
                  <a:lnTo>
                    <a:pt x="165882" y="104091"/>
                  </a:lnTo>
                  <a:lnTo>
                    <a:pt x="133511" y="133511"/>
                  </a:lnTo>
                  <a:lnTo>
                    <a:pt x="104091" y="165882"/>
                  </a:lnTo>
                  <a:lnTo>
                    <a:pt x="77849" y="200974"/>
                  </a:lnTo>
                  <a:lnTo>
                    <a:pt x="55017" y="238558"/>
                  </a:lnTo>
                  <a:lnTo>
                    <a:pt x="35821" y="278404"/>
                  </a:lnTo>
                  <a:lnTo>
                    <a:pt x="20493" y="320285"/>
                  </a:lnTo>
                  <a:lnTo>
                    <a:pt x="9260" y="363970"/>
                  </a:lnTo>
                  <a:lnTo>
                    <a:pt x="2353" y="409230"/>
                  </a:lnTo>
                  <a:lnTo>
                    <a:pt x="0" y="455837"/>
                  </a:lnTo>
                  <a:lnTo>
                    <a:pt x="2353" y="502444"/>
                  </a:lnTo>
                  <a:lnTo>
                    <a:pt x="9260" y="547704"/>
                  </a:lnTo>
                  <a:lnTo>
                    <a:pt x="20493" y="591389"/>
                  </a:lnTo>
                  <a:lnTo>
                    <a:pt x="35821" y="633269"/>
                  </a:lnTo>
                  <a:lnTo>
                    <a:pt x="55017" y="673116"/>
                  </a:lnTo>
                  <a:lnTo>
                    <a:pt x="77849" y="710700"/>
                  </a:lnTo>
                  <a:lnTo>
                    <a:pt x="104091" y="745792"/>
                  </a:lnTo>
                  <a:lnTo>
                    <a:pt x="133511" y="778162"/>
                  </a:lnTo>
                  <a:lnTo>
                    <a:pt x="165882" y="807583"/>
                  </a:lnTo>
                  <a:lnTo>
                    <a:pt x="200974" y="833824"/>
                  </a:lnTo>
                  <a:lnTo>
                    <a:pt x="238558" y="856657"/>
                  </a:lnTo>
                  <a:lnTo>
                    <a:pt x="278404" y="875852"/>
                  </a:lnTo>
                  <a:lnTo>
                    <a:pt x="320285" y="891181"/>
                  </a:lnTo>
                  <a:lnTo>
                    <a:pt x="363970" y="902413"/>
                  </a:lnTo>
                  <a:lnTo>
                    <a:pt x="409230" y="909321"/>
                  </a:lnTo>
                  <a:lnTo>
                    <a:pt x="455837" y="911674"/>
                  </a:lnTo>
                  <a:lnTo>
                    <a:pt x="502444" y="909321"/>
                  </a:lnTo>
                  <a:lnTo>
                    <a:pt x="547704" y="902413"/>
                  </a:lnTo>
                  <a:lnTo>
                    <a:pt x="591389" y="891181"/>
                  </a:lnTo>
                  <a:lnTo>
                    <a:pt x="633269" y="875852"/>
                  </a:lnTo>
                  <a:lnTo>
                    <a:pt x="673116" y="856657"/>
                  </a:lnTo>
                  <a:lnTo>
                    <a:pt x="710700" y="833824"/>
                  </a:lnTo>
                  <a:lnTo>
                    <a:pt x="745792" y="807583"/>
                  </a:lnTo>
                  <a:lnTo>
                    <a:pt x="778162" y="778162"/>
                  </a:lnTo>
                  <a:lnTo>
                    <a:pt x="807583" y="745792"/>
                  </a:lnTo>
                  <a:lnTo>
                    <a:pt x="833824" y="710700"/>
                  </a:lnTo>
                  <a:lnTo>
                    <a:pt x="856657" y="673116"/>
                  </a:lnTo>
                  <a:lnTo>
                    <a:pt x="875852" y="633269"/>
                  </a:lnTo>
                  <a:lnTo>
                    <a:pt x="891181" y="591389"/>
                  </a:lnTo>
                  <a:lnTo>
                    <a:pt x="902413" y="547704"/>
                  </a:lnTo>
                  <a:lnTo>
                    <a:pt x="909321" y="502444"/>
                  </a:lnTo>
                  <a:lnTo>
                    <a:pt x="911674" y="455837"/>
                  </a:lnTo>
                  <a:lnTo>
                    <a:pt x="909321" y="409230"/>
                  </a:lnTo>
                  <a:lnTo>
                    <a:pt x="902413" y="363970"/>
                  </a:lnTo>
                  <a:lnTo>
                    <a:pt x="891181" y="320285"/>
                  </a:lnTo>
                  <a:lnTo>
                    <a:pt x="875852" y="278404"/>
                  </a:lnTo>
                  <a:lnTo>
                    <a:pt x="856657" y="238558"/>
                  </a:lnTo>
                  <a:lnTo>
                    <a:pt x="833824" y="200974"/>
                  </a:lnTo>
                  <a:lnTo>
                    <a:pt x="807583" y="165882"/>
                  </a:lnTo>
                  <a:lnTo>
                    <a:pt x="778162" y="133511"/>
                  </a:lnTo>
                  <a:lnTo>
                    <a:pt x="745792" y="104091"/>
                  </a:lnTo>
                  <a:lnTo>
                    <a:pt x="710700" y="77849"/>
                  </a:lnTo>
                  <a:lnTo>
                    <a:pt x="673116" y="55017"/>
                  </a:lnTo>
                  <a:lnTo>
                    <a:pt x="633269" y="35821"/>
                  </a:lnTo>
                  <a:lnTo>
                    <a:pt x="591389" y="20493"/>
                  </a:lnTo>
                  <a:lnTo>
                    <a:pt x="547704" y="9260"/>
                  </a:lnTo>
                  <a:lnTo>
                    <a:pt x="502444" y="2353"/>
                  </a:lnTo>
                  <a:lnTo>
                    <a:pt x="455837" y="0"/>
                  </a:lnTo>
                  <a:close/>
                </a:path>
              </a:pathLst>
            </a:custGeom>
            <a:solidFill>
              <a:srgbClr val="FFC000"/>
            </a:solidFill>
          </p:spPr>
          <p:txBody>
            <a:bodyPr wrap="square" lIns="0" tIns="0" rIns="0" bIns="0" rtlCol="0"/>
            <a:lstStyle/>
            <a:p>
              <a:endParaRPr/>
            </a:p>
          </p:txBody>
        </p:sp>
        <p:pic>
          <p:nvPicPr>
            <p:cNvPr id="17" name="object 17"/>
            <p:cNvPicPr/>
            <p:nvPr/>
          </p:nvPicPr>
          <p:blipFill>
            <a:blip r:embed="rId8" cstate="print"/>
            <a:stretch>
              <a:fillRect/>
            </a:stretch>
          </p:blipFill>
          <p:spPr>
            <a:xfrm>
              <a:off x="8299703" y="3130296"/>
              <a:ext cx="533400" cy="533399"/>
            </a:xfrm>
            <a:prstGeom prst="rect">
              <a:avLst/>
            </a:prstGeom>
          </p:spPr>
        </p:pic>
      </p:grpSp>
      <p:sp>
        <p:nvSpPr>
          <p:cNvPr id="18" name="object 18"/>
          <p:cNvSpPr txBox="1"/>
          <p:nvPr/>
        </p:nvSpPr>
        <p:spPr>
          <a:xfrm>
            <a:off x="9204730" y="3187700"/>
            <a:ext cx="169227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Management</a:t>
            </a:r>
            <a:endParaRPr sz="2400">
              <a:latin typeface="Calibri"/>
              <a:cs typeface="Calibri"/>
            </a:endParaRPr>
          </a:p>
        </p:txBody>
      </p:sp>
      <p:grpSp>
        <p:nvGrpSpPr>
          <p:cNvPr id="19" name="object 19"/>
          <p:cNvGrpSpPr/>
          <p:nvPr/>
        </p:nvGrpSpPr>
        <p:grpSpPr>
          <a:xfrm>
            <a:off x="849565" y="4565369"/>
            <a:ext cx="911860" cy="911860"/>
            <a:chOff x="849565" y="4565369"/>
            <a:chExt cx="911860" cy="911860"/>
          </a:xfrm>
        </p:grpSpPr>
        <p:sp>
          <p:nvSpPr>
            <p:cNvPr id="20" name="object 20"/>
            <p:cNvSpPr/>
            <p:nvPr/>
          </p:nvSpPr>
          <p:spPr>
            <a:xfrm>
              <a:off x="849565" y="4565369"/>
              <a:ext cx="911860" cy="911860"/>
            </a:xfrm>
            <a:custGeom>
              <a:avLst/>
              <a:gdLst/>
              <a:ahLst/>
              <a:cxnLst/>
              <a:rect l="l" t="t" r="r" b="b"/>
              <a:pathLst>
                <a:path w="911860" h="911860">
                  <a:moveTo>
                    <a:pt x="455837" y="0"/>
                  </a:moveTo>
                  <a:lnTo>
                    <a:pt x="409230" y="2353"/>
                  </a:lnTo>
                  <a:lnTo>
                    <a:pt x="363970" y="9260"/>
                  </a:lnTo>
                  <a:lnTo>
                    <a:pt x="320285" y="20493"/>
                  </a:lnTo>
                  <a:lnTo>
                    <a:pt x="278404" y="35821"/>
                  </a:lnTo>
                  <a:lnTo>
                    <a:pt x="238558" y="55017"/>
                  </a:lnTo>
                  <a:lnTo>
                    <a:pt x="200974" y="77849"/>
                  </a:lnTo>
                  <a:lnTo>
                    <a:pt x="165882" y="104090"/>
                  </a:lnTo>
                  <a:lnTo>
                    <a:pt x="133511" y="133511"/>
                  </a:lnTo>
                  <a:lnTo>
                    <a:pt x="104091" y="165882"/>
                  </a:lnTo>
                  <a:lnTo>
                    <a:pt x="77849" y="200973"/>
                  </a:lnTo>
                  <a:lnTo>
                    <a:pt x="55017" y="238557"/>
                  </a:lnTo>
                  <a:lnTo>
                    <a:pt x="35821" y="278404"/>
                  </a:lnTo>
                  <a:lnTo>
                    <a:pt x="20493" y="320284"/>
                  </a:lnTo>
                  <a:lnTo>
                    <a:pt x="9260" y="363969"/>
                  </a:lnTo>
                  <a:lnTo>
                    <a:pt x="2353" y="409229"/>
                  </a:lnTo>
                  <a:lnTo>
                    <a:pt x="0" y="455836"/>
                  </a:lnTo>
                  <a:lnTo>
                    <a:pt x="2353" y="502442"/>
                  </a:lnTo>
                  <a:lnTo>
                    <a:pt x="9260" y="547703"/>
                  </a:lnTo>
                  <a:lnTo>
                    <a:pt x="20493" y="591388"/>
                  </a:lnTo>
                  <a:lnTo>
                    <a:pt x="35821" y="633268"/>
                  </a:lnTo>
                  <a:lnTo>
                    <a:pt x="55017" y="673115"/>
                  </a:lnTo>
                  <a:lnTo>
                    <a:pt x="77849" y="710699"/>
                  </a:lnTo>
                  <a:lnTo>
                    <a:pt x="104091" y="745790"/>
                  </a:lnTo>
                  <a:lnTo>
                    <a:pt x="133511" y="778161"/>
                  </a:lnTo>
                  <a:lnTo>
                    <a:pt x="165882" y="807582"/>
                  </a:lnTo>
                  <a:lnTo>
                    <a:pt x="200974" y="833823"/>
                  </a:lnTo>
                  <a:lnTo>
                    <a:pt x="238558" y="856656"/>
                  </a:lnTo>
                  <a:lnTo>
                    <a:pt x="278404" y="875851"/>
                  </a:lnTo>
                  <a:lnTo>
                    <a:pt x="320285" y="891179"/>
                  </a:lnTo>
                  <a:lnTo>
                    <a:pt x="363970" y="902412"/>
                  </a:lnTo>
                  <a:lnTo>
                    <a:pt x="409230" y="909319"/>
                  </a:lnTo>
                  <a:lnTo>
                    <a:pt x="455837" y="911673"/>
                  </a:lnTo>
                  <a:lnTo>
                    <a:pt x="502444" y="909319"/>
                  </a:lnTo>
                  <a:lnTo>
                    <a:pt x="547704" y="902412"/>
                  </a:lnTo>
                  <a:lnTo>
                    <a:pt x="591389" y="891179"/>
                  </a:lnTo>
                  <a:lnTo>
                    <a:pt x="633269" y="875851"/>
                  </a:lnTo>
                  <a:lnTo>
                    <a:pt x="673115" y="856656"/>
                  </a:lnTo>
                  <a:lnTo>
                    <a:pt x="710699" y="833823"/>
                  </a:lnTo>
                  <a:lnTo>
                    <a:pt x="745791" y="807582"/>
                  </a:lnTo>
                  <a:lnTo>
                    <a:pt x="778162" y="778161"/>
                  </a:lnTo>
                  <a:lnTo>
                    <a:pt x="807582" y="745790"/>
                  </a:lnTo>
                  <a:lnTo>
                    <a:pt x="833823" y="710699"/>
                  </a:lnTo>
                  <a:lnTo>
                    <a:pt x="856656" y="673115"/>
                  </a:lnTo>
                  <a:lnTo>
                    <a:pt x="875851" y="633268"/>
                  </a:lnTo>
                  <a:lnTo>
                    <a:pt x="891180" y="591388"/>
                  </a:lnTo>
                  <a:lnTo>
                    <a:pt x="902412" y="547703"/>
                  </a:lnTo>
                  <a:lnTo>
                    <a:pt x="909320" y="502442"/>
                  </a:lnTo>
                  <a:lnTo>
                    <a:pt x="911673" y="455836"/>
                  </a:lnTo>
                  <a:lnTo>
                    <a:pt x="909320" y="409229"/>
                  </a:lnTo>
                  <a:lnTo>
                    <a:pt x="902412" y="363969"/>
                  </a:lnTo>
                  <a:lnTo>
                    <a:pt x="891180" y="320284"/>
                  </a:lnTo>
                  <a:lnTo>
                    <a:pt x="875851" y="278404"/>
                  </a:lnTo>
                  <a:lnTo>
                    <a:pt x="856656" y="238557"/>
                  </a:lnTo>
                  <a:lnTo>
                    <a:pt x="833823" y="200973"/>
                  </a:lnTo>
                  <a:lnTo>
                    <a:pt x="807582" y="165882"/>
                  </a:lnTo>
                  <a:lnTo>
                    <a:pt x="778162" y="133511"/>
                  </a:lnTo>
                  <a:lnTo>
                    <a:pt x="745791" y="104090"/>
                  </a:lnTo>
                  <a:lnTo>
                    <a:pt x="710699" y="77849"/>
                  </a:lnTo>
                  <a:lnTo>
                    <a:pt x="673115" y="55017"/>
                  </a:lnTo>
                  <a:lnTo>
                    <a:pt x="633269" y="35821"/>
                  </a:lnTo>
                  <a:lnTo>
                    <a:pt x="591389" y="20493"/>
                  </a:lnTo>
                  <a:lnTo>
                    <a:pt x="547704" y="9260"/>
                  </a:lnTo>
                  <a:lnTo>
                    <a:pt x="502444" y="2353"/>
                  </a:lnTo>
                  <a:lnTo>
                    <a:pt x="455837" y="0"/>
                  </a:lnTo>
                  <a:close/>
                </a:path>
              </a:pathLst>
            </a:custGeom>
            <a:solidFill>
              <a:srgbClr val="599BD5"/>
            </a:solidFill>
          </p:spPr>
          <p:txBody>
            <a:bodyPr wrap="square" lIns="0" tIns="0" rIns="0" bIns="0" rtlCol="0"/>
            <a:lstStyle/>
            <a:p>
              <a:endParaRPr/>
            </a:p>
          </p:txBody>
        </p:sp>
        <p:pic>
          <p:nvPicPr>
            <p:cNvPr id="21" name="object 21"/>
            <p:cNvPicPr/>
            <p:nvPr/>
          </p:nvPicPr>
          <p:blipFill>
            <a:blip r:embed="rId9" cstate="print"/>
            <a:stretch>
              <a:fillRect/>
            </a:stretch>
          </p:blipFill>
          <p:spPr>
            <a:xfrm>
              <a:off x="1039368" y="4754880"/>
              <a:ext cx="533400" cy="533400"/>
            </a:xfrm>
            <a:prstGeom prst="rect">
              <a:avLst/>
            </a:prstGeom>
          </p:spPr>
        </p:pic>
      </p:grpSp>
      <p:sp>
        <p:nvSpPr>
          <p:cNvPr id="22" name="object 22"/>
          <p:cNvSpPr txBox="1"/>
          <p:nvPr/>
        </p:nvSpPr>
        <p:spPr>
          <a:xfrm>
            <a:off x="1943897" y="4812283"/>
            <a:ext cx="111696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Financial</a:t>
            </a:r>
            <a:endParaRPr sz="2400">
              <a:latin typeface="Calibri"/>
              <a:cs typeface="Calibri"/>
            </a:endParaRPr>
          </a:p>
        </p:txBody>
      </p:sp>
      <p:grpSp>
        <p:nvGrpSpPr>
          <p:cNvPr id="23" name="object 23"/>
          <p:cNvGrpSpPr/>
          <p:nvPr/>
        </p:nvGrpSpPr>
        <p:grpSpPr>
          <a:xfrm>
            <a:off x="4479980" y="4565369"/>
            <a:ext cx="911860" cy="911860"/>
            <a:chOff x="4479980" y="4565369"/>
            <a:chExt cx="911860" cy="911860"/>
          </a:xfrm>
        </p:grpSpPr>
        <p:sp>
          <p:nvSpPr>
            <p:cNvPr id="24" name="object 24"/>
            <p:cNvSpPr/>
            <p:nvPr/>
          </p:nvSpPr>
          <p:spPr>
            <a:xfrm>
              <a:off x="4479980" y="4565369"/>
              <a:ext cx="911860" cy="911860"/>
            </a:xfrm>
            <a:custGeom>
              <a:avLst/>
              <a:gdLst/>
              <a:ahLst/>
              <a:cxnLst/>
              <a:rect l="l" t="t" r="r" b="b"/>
              <a:pathLst>
                <a:path w="911860" h="911860">
                  <a:moveTo>
                    <a:pt x="455837" y="0"/>
                  </a:moveTo>
                  <a:lnTo>
                    <a:pt x="409230" y="2353"/>
                  </a:lnTo>
                  <a:lnTo>
                    <a:pt x="363970" y="9260"/>
                  </a:lnTo>
                  <a:lnTo>
                    <a:pt x="320285" y="20493"/>
                  </a:lnTo>
                  <a:lnTo>
                    <a:pt x="278404" y="35821"/>
                  </a:lnTo>
                  <a:lnTo>
                    <a:pt x="238558" y="55017"/>
                  </a:lnTo>
                  <a:lnTo>
                    <a:pt x="200974" y="77849"/>
                  </a:lnTo>
                  <a:lnTo>
                    <a:pt x="165882" y="104090"/>
                  </a:lnTo>
                  <a:lnTo>
                    <a:pt x="133511" y="133511"/>
                  </a:lnTo>
                  <a:lnTo>
                    <a:pt x="104091" y="165882"/>
                  </a:lnTo>
                  <a:lnTo>
                    <a:pt x="77849" y="200973"/>
                  </a:lnTo>
                  <a:lnTo>
                    <a:pt x="55017" y="238557"/>
                  </a:lnTo>
                  <a:lnTo>
                    <a:pt x="35821" y="278404"/>
                  </a:lnTo>
                  <a:lnTo>
                    <a:pt x="20493" y="320284"/>
                  </a:lnTo>
                  <a:lnTo>
                    <a:pt x="9260" y="363969"/>
                  </a:lnTo>
                  <a:lnTo>
                    <a:pt x="2353" y="409229"/>
                  </a:lnTo>
                  <a:lnTo>
                    <a:pt x="0" y="455836"/>
                  </a:lnTo>
                  <a:lnTo>
                    <a:pt x="2353" y="502442"/>
                  </a:lnTo>
                  <a:lnTo>
                    <a:pt x="9260" y="547703"/>
                  </a:lnTo>
                  <a:lnTo>
                    <a:pt x="20493" y="591388"/>
                  </a:lnTo>
                  <a:lnTo>
                    <a:pt x="35821" y="633268"/>
                  </a:lnTo>
                  <a:lnTo>
                    <a:pt x="55017" y="673115"/>
                  </a:lnTo>
                  <a:lnTo>
                    <a:pt x="77849" y="710699"/>
                  </a:lnTo>
                  <a:lnTo>
                    <a:pt x="104091" y="745790"/>
                  </a:lnTo>
                  <a:lnTo>
                    <a:pt x="133511" y="778161"/>
                  </a:lnTo>
                  <a:lnTo>
                    <a:pt x="165882" y="807582"/>
                  </a:lnTo>
                  <a:lnTo>
                    <a:pt x="200974" y="833823"/>
                  </a:lnTo>
                  <a:lnTo>
                    <a:pt x="238558" y="856656"/>
                  </a:lnTo>
                  <a:lnTo>
                    <a:pt x="278404" y="875851"/>
                  </a:lnTo>
                  <a:lnTo>
                    <a:pt x="320285" y="891179"/>
                  </a:lnTo>
                  <a:lnTo>
                    <a:pt x="363970" y="902412"/>
                  </a:lnTo>
                  <a:lnTo>
                    <a:pt x="409230" y="909319"/>
                  </a:lnTo>
                  <a:lnTo>
                    <a:pt x="455837" y="911673"/>
                  </a:lnTo>
                  <a:lnTo>
                    <a:pt x="502444" y="909319"/>
                  </a:lnTo>
                  <a:lnTo>
                    <a:pt x="547704" y="902412"/>
                  </a:lnTo>
                  <a:lnTo>
                    <a:pt x="591389" y="891179"/>
                  </a:lnTo>
                  <a:lnTo>
                    <a:pt x="633269" y="875851"/>
                  </a:lnTo>
                  <a:lnTo>
                    <a:pt x="673116" y="856656"/>
                  </a:lnTo>
                  <a:lnTo>
                    <a:pt x="710700" y="833823"/>
                  </a:lnTo>
                  <a:lnTo>
                    <a:pt x="745792" y="807582"/>
                  </a:lnTo>
                  <a:lnTo>
                    <a:pt x="778162" y="778161"/>
                  </a:lnTo>
                  <a:lnTo>
                    <a:pt x="807583" y="745790"/>
                  </a:lnTo>
                  <a:lnTo>
                    <a:pt x="833824" y="710699"/>
                  </a:lnTo>
                  <a:lnTo>
                    <a:pt x="856657" y="673115"/>
                  </a:lnTo>
                  <a:lnTo>
                    <a:pt x="875852" y="633268"/>
                  </a:lnTo>
                  <a:lnTo>
                    <a:pt x="891181" y="591388"/>
                  </a:lnTo>
                  <a:lnTo>
                    <a:pt x="902413" y="547703"/>
                  </a:lnTo>
                  <a:lnTo>
                    <a:pt x="909321" y="502442"/>
                  </a:lnTo>
                  <a:lnTo>
                    <a:pt x="911674" y="455836"/>
                  </a:lnTo>
                  <a:lnTo>
                    <a:pt x="909321" y="409229"/>
                  </a:lnTo>
                  <a:lnTo>
                    <a:pt x="902413" y="363969"/>
                  </a:lnTo>
                  <a:lnTo>
                    <a:pt x="891181" y="320284"/>
                  </a:lnTo>
                  <a:lnTo>
                    <a:pt x="875852" y="278404"/>
                  </a:lnTo>
                  <a:lnTo>
                    <a:pt x="856657" y="238557"/>
                  </a:lnTo>
                  <a:lnTo>
                    <a:pt x="833824" y="200973"/>
                  </a:lnTo>
                  <a:lnTo>
                    <a:pt x="807583" y="165882"/>
                  </a:lnTo>
                  <a:lnTo>
                    <a:pt x="778162" y="133511"/>
                  </a:lnTo>
                  <a:lnTo>
                    <a:pt x="745792" y="104090"/>
                  </a:lnTo>
                  <a:lnTo>
                    <a:pt x="710700" y="77849"/>
                  </a:lnTo>
                  <a:lnTo>
                    <a:pt x="673116" y="55017"/>
                  </a:lnTo>
                  <a:lnTo>
                    <a:pt x="633269" y="35821"/>
                  </a:lnTo>
                  <a:lnTo>
                    <a:pt x="591389" y="20493"/>
                  </a:lnTo>
                  <a:lnTo>
                    <a:pt x="547704" y="9260"/>
                  </a:lnTo>
                  <a:lnTo>
                    <a:pt x="502444" y="2353"/>
                  </a:lnTo>
                  <a:lnTo>
                    <a:pt x="455837" y="0"/>
                  </a:lnTo>
                  <a:close/>
                </a:path>
              </a:pathLst>
            </a:custGeom>
            <a:solidFill>
              <a:srgbClr val="70AD47"/>
            </a:solidFill>
          </p:spPr>
          <p:txBody>
            <a:bodyPr wrap="square" lIns="0" tIns="0" rIns="0" bIns="0" rtlCol="0"/>
            <a:lstStyle/>
            <a:p>
              <a:endParaRPr/>
            </a:p>
          </p:txBody>
        </p:sp>
        <p:pic>
          <p:nvPicPr>
            <p:cNvPr id="25" name="object 25"/>
            <p:cNvPicPr/>
            <p:nvPr/>
          </p:nvPicPr>
          <p:blipFill>
            <a:blip r:embed="rId10" cstate="print"/>
            <a:stretch>
              <a:fillRect/>
            </a:stretch>
          </p:blipFill>
          <p:spPr>
            <a:xfrm>
              <a:off x="4669535" y="4754880"/>
              <a:ext cx="533400" cy="533400"/>
            </a:xfrm>
            <a:prstGeom prst="rect">
              <a:avLst/>
            </a:prstGeom>
          </p:spPr>
        </p:pic>
      </p:grpSp>
      <p:sp>
        <p:nvSpPr>
          <p:cNvPr id="26" name="object 26"/>
          <p:cNvSpPr txBox="1"/>
          <p:nvPr/>
        </p:nvSpPr>
        <p:spPr>
          <a:xfrm>
            <a:off x="5574313" y="4812283"/>
            <a:ext cx="150050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Operational</a:t>
            </a:r>
            <a:endParaRPr sz="2400">
              <a:latin typeface="Calibri"/>
              <a:cs typeface="Calibri"/>
            </a:endParaRPr>
          </a:p>
        </p:txBody>
      </p:sp>
      <p:grpSp>
        <p:nvGrpSpPr>
          <p:cNvPr id="27" name="object 27"/>
          <p:cNvGrpSpPr/>
          <p:nvPr/>
        </p:nvGrpSpPr>
        <p:grpSpPr>
          <a:xfrm>
            <a:off x="8110396" y="4565369"/>
            <a:ext cx="911860" cy="911860"/>
            <a:chOff x="8110396" y="4565369"/>
            <a:chExt cx="911860" cy="911860"/>
          </a:xfrm>
        </p:grpSpPr>
        <p:sp>
          <p:nvSpPr>
            <p:cNvPr id="28" name="object 28"/>
            <p:cNvSpPr/>
            <p:nvPr/>
          </p:nvSpPr>
          <p:spPr>
            <a:xfrm>
              <a:off x="8110396" y="4565369"/>
              <a:ext cx="911860" cy="911860"/>
            </a:xfrm>
            <a:custGeom>
              <a:avLst/>
              <a:gdLst/>
              <a:ahLst/>
              <a:cxnLst/>
              <a:rect l="l" t="t" r="r" b="b"/>
              <a:pathLst>
                <a:path w="911859" h="911860">
                  <a:moveTo>
                    <a:pt x="455837" y="0"/>
                  </a:moveTo>
                  <a:lnTo>
                    <a:pt x="409230" y="2353"/>
                  </a:lnTo>
                  <a:lnTo>
                    <a:pt x="363970" y="9260"/>
                  </a:lnTo>
                  <a:lnTo>
                    <a:pt x="320285" y="20493"/>
                  </a:lnTo>
                  <a:lnTo>
                    <a:pt x="278404" y="35821"/>
                  </a:lnTo>
                  <a:lnTo>
                    <a:pt x="238558" y="55017"/>
                  </a:lnTo>
                  <a:lnTo>
                    <a:pt x="200974" y="77849"/>
                  </a:lnTo>
                  <a:lnTo>
                    <a:pt x="165882" y="104090"/>
                  </a:lnTo>
                  <a:lnTo>
                    <a:pt x="133511" y="133511"/>
                  </a:lnTo>
                  <a:lnTo>
                    <a:pt x="104091" y="165882"/>
                  </a:lnTo>
                  <a:lnTo>
                    <a:pt x="77849" y="200973"/>
                  </a:lnTo>
                  <a:lnTo>
                    <a:pt x="55017" y="238557"/>
                  </a:lnTo>
                  <a:lnTo>
                    <a:pt x="35821" y="278404"/>
                  </a:lnTo>
                  <a:lnTo>
                    <a:pt x="20493" y="320284"/>
                  </a:lnTo>
                  <a:lnTo>
                    <a:pt x="9260" y="363969"/>
                  </a:lnTo>
                  <a:lnTo>
                    <a:pt x="2353" y="409229"/>
                  </a:lnTo>
                  <a:lnTo>
                    <a:pt x="0" y="455836"/>
                  </a:lnTo>
                  <a:lnTo>
                    <a:pt x="2353" y="502442"/>
                  </a:lnTo>
                  <a:lnTo>
                    <a:pt x="9260" y="547703"/>
                  </a:lnTo>
                  <a:lnTo>
                    <a:pt x="20493" y="591388"/>
                  </a:lnTo>
                  <a:lnTo>
                    <a:pt x="35821" y="633268"/>
                  </a:lnTo>
                  <a:lnTo>
                    <a:pt x="55017" y="673115"/>
                  </a:lnTo>
                  <a:lnTo>
                    <a:pt x="77849" y="710699"/>
                  </a:lnTo>
                  <a:lnTo>
                    <a:pt x="104091" y="745790"/>
                  </a:lnTo>
                  <a:lnTo>
                    <a:pt x="133511" y="778161"/>
                  </a:lnTo>
                  <a:lnTo>
                    <a:pt x="165882" y="807582"/>
                  </a:lnTo>
                  <a:lnTo>
                    <a:pt x="200974" y="833823"/>
                  </a:lnTo>
                  <a:lnTo>
                    <a:pt x="238558" y="856656"/>
                  </a:lnTo>
                  <a:lnTo>
                    <a:pt x="278404" y="875851"/>
                  </a:lnTo>
                  <a:lnTo>
                    <a:pt x="320285" y="891179"/>
                  </a:lnTo>
                  <a:lnTo>
                    <a:pt x="363970" y="902412"/>
                  </a:lnTo>
                  <a:lnTo>
                    <a:pt x="409230" y="909319"/>
                  </a:lnTo>
                  <a:lnTo>
                    <a:pt x="455837" y="911673"/>
                  </a:lnTo>
                  <a:lnTo>
                    <a:pt x="502444" y="909319"/>
                  </a:lnTo>
                  <a:lnTo>
                    <a:pt x="547704" y="902412"/>
                  </a:lnTo>
                  <a:lnTo>
                    <a:pt x="591389" y="891179"/>
                  </a:lnTo>
                  <a:lnTo>
                    <a:pt x="633269" y="875851"/>
                  </a:lnTo>
                  <a:lnTo>
                    <a:pt x="673116" y="856656"/>
                  </a:lnTo>
                  <a:lnTo>
                    <a:pt x="710700" y="833823"/>
                  </a:lnTo>
                  <a:lnTo>
                    <a:pt x="745792" y="807582"/>
                  </a:lnTo>
                  <a:lnTo>
                    <a:pt x="778162" y="778161"/>
                  </a:lnTo>
                  <a:lnTo>
                    <a:pt x="807583" y="745790"/>
                  </a:lnTo>
                  <a:lnTo>
                    <a:pt x="833824" y="710699"/>
                  </a:lnTo>
                  <a:lnTo>
                    <a:pt x="856657" y="673115"/>
                  </a:lnTo>
                  <a:lnTo>
                    <a:pt x="875852" y="633268"/>
                  </a:lnTo>
                  <a:lnTo>
                    <a:pt x="891181" y="591388"/>
                  </a:lnTo>
                  <a:lnTo>
                    <a:pt x="902413" y="547703"/>
                  </a:lnTo>
                  <a:lnTo>
                    <a:pt x="909321" y="502442"/>
                  </a:lnTo>
                  <a:lnTo>
                    <a:pt x="911674" y="455836"/>
                  </a:lnTo>
                  <a:lnTo>
                    <a:pt x="909321" y="409229"/>
                  </a:lnTo>
                  <a:lnTo>
                    <a:pt x="902413" y="363969"/>
                  </a:lnTo>
                  <a:lnTo>
                    <a:pt x="891181" y="320284"/>
                  </a:lnTo>
                  <a:lnTo>
                    <a:pt x="875852" y="278404"/>
                  </a:lnTo>
                  <a:lnTo>
                    <a:pt x="856657" y="238557"/>
                  </a:lnTo>
                  <a:lnTo>
                    <a:pt x="833824" y="200973"/>
                  </a:lnTo>
                  <a:lnTo>
                    <a:pt x="807583" y="165882"/>
                  </a:lnTo>
                  <a:lnTo>
                    <a:pt x="778162" y="133511"/>
                  </a:lnTo>
                  <a:lnTo>
                    <a:pt x="745792" y="104090"/>
                  </a:lnTo>
                  <a:lnTo>
                    <a:pt x="710700" y="77849"/>
                  </a:lnTo>
                  <a:lnTo>
                    <a:pt x="673116" y="55017"/>
                  </a:lnTo>
                  <a:lnTo>
                    <a:pt x="633269" y="35821"/>
                  </a:lnTo>
                  <a:lnTo>
                    <a:pt x="591389" y="20493"/>
                  </a:lnTo>
                  <a:lnTo>
                    <a:pt x="547704" y="9260"/>
                  </a:lnTo>
                  <a:lnTo>
                    <a:pt x="502444" y="2353"/>
                  </a:lnTo>
                  <a:lnTo>
                    <a:pt x="455837" y="0"/>
                  </a:lnTo>
                  <a:close/>
                </a:path>
              </a:pathLst>
            </a:custGeom>
            <a:solidFill>
              <a:srgbClr val="ED7D31"/>
            </a:solidFill>
          </p:spPr>
          <p:txBody>
            <a:bodyPr wrap="square" lIns="0" tIns="0" rIns="0" bIns="0" rtlCol="0"/>
            <a:lstStyle/>
            <a:p>
              <a:endParaRPr/>
            </a:p>
          </p:txBody>
        </p:sp>
        <p:pic>
          <p:nvPicPr>
            <p:cNvPr id="29" name="object 29"/>
            <p:cNvPicPr/>
            <p:nvPr/>
          </p:nvPicPr>
          <p:blipFill>
            <a:blip r:embed="rId11" cstate="print"/>
            <a:stretch>
              <a:fillRect/>
            </a:stretch>
          </p:blipFill>
          <p:spPr>
            <a:xfrm>
              <a:off x="8299703" y="4754880"/>
              <a:ext cx="533400" cy="533400"/>
            </a:xfrm>
            <a:prstGeom prst="rect">
              <a:avLst/>
            </a:prstGeom>
          </p:spPr>
        </p:pic>
      </p:grpSp>
      <p:sp>
        <p:nvSpPr>
          <p:cNvPr id="30" name="object 30"/>
          <p:cNvSpPr txBox="1"/>
          <p:nvPr/>
        </p:nvSpPr>
        <p:spPr>
          <a:xfrm>
            <a:off x="9204730" y="4617211"/>
            <a:ext cx="1678305" cy="760095"/>
          </a:xfrm>
          <a:prstGeom prst="rect">
            <a:avLst/>
          </a:prstGeom>
        </p:spPr>
        <p:txBody>
          <a:bodyPr vert="horz" wrap="square" lIns="0" tIns="9525" rIns="0" bIns="0" rtlCol="0">
            <a:spAutoFit/>
          </a:bodyPr>
          <a:lstStyle/>
          <a:p>
            <a:pPr marL="12700" marR="5080">
              <a:lnSpc>
                <a:spcPct val="100800"/>
              </a:lnSpc>
              <a:spcBef>
                <a:spcPts val="75"/>
              </a:spcBef>
            </a:pPr>
            <a:r>
              <a:rPr sz="2400" spc="-10" dirty="0">
                <a:latin typeface="Calibri"/>
                <a:cs typeface="Calibri"/>
              </a:rPr>
              <a:t>Revenue/ Sustainability</a:t>
            </a:r>
            <a:endParaRPr sz="2400">
              <a:latin typeface="Calibri"/>
              <a:cs typeface="Calibri"/>
            </a:endParaRPr>
          </a:p>
        </p:txBody>
      </p:sp>
      <p:sp>
        <p:nvSpPr>
          <p:cNvPr id="31" name="object 31"/>
          <p:cNvSpPr/>
          <p:nvPr/>
        </p:nvSpPr>
        <p:spPr>
          <a:xfrm>
            <a:off x="1920085" y="3644496"/>
            <a:ext cx="1544955" cy="73025"/>
          </a:xfrm>
          <a:custGeom>
            <a:avLst/>
            <a:gdLst/>
            <a:ahLst/>
            <a:cxnLst/>
            <a:rect l="l" t="t" r="r" b="b"/>
            <a:pathLst>
              <a:path w="1544954" h="73025">
                <a:moveTo>
                  <a:pt x="182562" y="0"/>
                </a:moveTo>
                <a:lnTo>
                  <a:pt x="36512" y="0"/>
                </a:lnTo>
                <a:lnTo>
                  <a:pt x="22299" y="2869"/>
                </a:lnTo>
                <a:lnTo>
                  <a:pt x="10693" y="10694"/>
                </a:lnTo>
                <a:lnTo>
                  <a:pt x="2869" y="22300"/>
                </a:lnTo>
                <a:lnTo>
                  <a:pt x="0" y="36512"/>
                </a:lnTo>
                <a:lnTo>
                  <a:pt x="2869" y="50725"/>
                </a:lnTo>
                <a:lnTo>
                  <a:pt x="10693" y="62331"/>
                </a:lnTo>
                <a:lnTo>
                  <a:pt x="22299" y="70155"/>
                </a:lnTo>
                <a:lnTo>
                  <a:pt x="36512" y="73024"/>
                </a:lnTo>
                <a:lnTo>
                  <a:pt x="182562" y="73024"/>
                </a:lnTo>
                <a:lnTo>
                  <a:pt x="196774" y="70155"/>
                </a:lnTo>
                <a:lnTo>
                  <a:pt x="208380" y="62331"/>
                </a:lnTo>
                <a:lnTo>
                  <a:pt x="216205" y="50725"/>
                </a:lnTo>
                <a:lnTo>
                  <a:pt x="219075" y="36512"/>
                </a:lnTo>
                <a:lnTo>
                  <a:pt x="216205" y="22300"/>
                </a:lnTo>
                <a:lnTo>
                  <a:pt x="208380" y="10694"/>
                </a:lnTo>
                <a:lnTo>
                  <a:pt x="196774" y="2869"/>
                </a:lnTo>
                <a:lnTo>
                  <a:pt x="182562" y="0"/>
                </a:lnTo>
                <a:close/>
              </a:path>
              <a:path w="1544954" h="73025">
                <a:moveTo>
                  <a:pt x="474662" y="1"/>
                </a:moveTo>
                <a:lnTo>
                  <a:pt x="328612" y="1"/>
                </a:lnTo>
                <a:lnTo>
                  <a:pt x="314399" y="2870"/>
                </a:lnTo>
                <a:lnTo>
                  <a:pt x="302793" y="10695"/>
                </a:lnTo>
                <a:lnTo>
                  <a:pt x="294969" y="22301"/>
                </a:lnTo>
                <a:lnTo>
                  <a:pt x="292100" y="36513"/>
                </a:lnTo>
                <a:lnTo>
                  <a:pt x="294969" y="50725"/>
                </a:lnTo>
                <a:lnTo>
                  <a:pt x="302794" y="62331"/>
                </a:lnTo>
                <a:lnTo>
                  <a:pt x="314399" y="70156"/>
                </a:lnTo>
                <a:lnTo>
                  <a:pt x="328612" y="73026"/>
                </a:lnTo>
                <a:lnTo>
                  <a:pt x="474662" y="73026"/>
                </a:lnTo>
                <a:lnTo>
                  <a:pt x="488874" y="70156"/>
                </a:lnTo>
                <a:lnTo>
                  <a:pt x="500480" y="62331"/>
                </a:lnTo>
                <a:lnTo>
                  <a:pt x="508305" y="50725"/>
                </a:lnTo>
                <a:lnTo>
                  <a:pt x="511175" y="36513"/>
                </a:lnTo>
                <a:lnTo>
                  <a:pt x="508305" y="22301"/>
                </a:lnTo>
                <a:lnTo>
                  <a:pt x="500480" y="10695"/>
                </a:lnTo>
                <a:lnTo>
                  <a:pt x="488874" y="2870"/>
                </a:lnTo>
                <a:lnTo>
                  <a:pt x="474662" y="1"/>
                </a:lnTo>
                <a:close/>
              </a:path>
              <a:path w="1544954" h="73025">
                <a:moveTo>
                  <a:pt x="766762" y="1"/>
                </a:moveTo>
                <a:lnTo>
                  <a:pt x="620712" y="1"/>
                </a:lnTo>
                <a:lnTo>
                  <a:pt x="606499" y="2870"/>
                </a:lnTo>
                <a:lnTo>
                  <a:pt x="594893" y="10695"/>
                </a:lnTo>
                <a:lnTo>
                  <a:pt x="587069" y="22301"/>
                </a:lnTo>
                <a:lnTo>
                  <a:pt x="584200" y="36513"/>
                </a:lnTo>
                <a:lnTo>
                  <a:pt x="587069" y="50725"/>
                </a:lnTo>
                <a:lnTo>
                  <a:pt x="594893" y="62331"/>
                </a:lnTo>
                <a:lnTo>
                  <a:pt x="606499" y="70156"/>
                </a:lnTo>
                <a:lnTo>
                  <a:pt x="620712" y="73026"/>
                </a:lnTo>
                <a:lnTo>
                  <a:pt x="766762" y="73026"/>
                </a:lnTo>
                <a:lnTo>
                  <a:pt x="780974" y="70156"/>
                </a:lnTo>
                <a:lnTo>
                  <a:pt x="792580" y="62331"/>
                </a:lnTo>
                <a:lnTo>
                  <a:pt x="800405" y="50725"/>
                </a:lnTo>
                <a:lnTo>
                  <a:pt x="803275" y="36513"/>
                </a:lnTo>
                <a:lnTo>
                  <a:pt x="800405" y="22301"/>
                </a:lnTo>
                <a:lnTo>
                  <a:pt x="792580" y="10695"/>
                </a:lnTo>
                <a:lnTo>
                  <a:pt x="780974" y="2870"/>
                </a:lnTo>
                <a:lnTo>
                  <a:pt x="766762" y="1"/>
                </a:lnTo>
                <a:close/>
              </a:path>
              <a:path w="1544954" h="73025">
                <a:moveTo>
                  <a:pt x="1058862" y="1"/>
                </a:moveTo>
                <a:lnTo>
                  <a:pt x="912812" y="1"/>
                </a:lnTo>
                <a:lnTo>
                  <a:pt x="898599" y="2870"/>
                </a:lnTo>
                <a:lnTo>
                  <a:pt x="886993" y="10695"/>
                </a:lnTo>
                <a:lnTo>
                  <a:pt x="879169" y="22301"/>
                </a:lnTo>
                <a:lnTo>
                  <a:pt x="876300" y="36513"/>
                </a:lnTo>
                <a:lnTo>
                  <a:pt x="879169" y="50725"/>
                </a:lnTo>
                <a:lnTo>
                  <a:pt x="886993" y="62331"/>
                </a:lnTo>
                <a:lnTo>
                  <a:pt x="898599" y="70156"/>
                </a:lnTo>
                <a:lnTo>
                  <a:pt x="912812" y="73026"/>
                </a:lnTo>
                <a:lnTo>
                  <a:pt x="1058862" y="73026"/>
                </a:lnTo>
                <a:lnTo>
                  <a:pt x="1073074" y="70156"/>
                </a:lnTo>
                <a:lnTo>
                  <a:pt x="1084680" y="62331"/>
                </a:lnTo>
                <a:lnTo>
                  <a:pt x="1092505" y="50725"/>
                </a:lnTo>
                <a:lnTo>
                  <a:pt x="1095375" y="36513"/>
                </a:lnTo>
                <a:lnTo>
                  <a:pt x="1092505" y="22301"/>
                </a:lnTo>
                <a:lnTo>
                  <a:pt x="1084680" y="10695"/>
                </a:lnTo>
                <a:lnTo>
                  <a:pt x="1073074" y="2870"/>
                </a:lnTo>
                <a:lnTo>
                  <a:pt x="1058862" y="1"/>
                </a:lnTo>
                <a:close/>
              </a:path>
              <a:path w="1544954" h="73025">
                <a:moveTo>
                  <a:pt x="1350962" y="1"/>
                </a:moveTo>
                <a:lnTo>
                  <a:pt x="1204912" y="1"/>
                </a:lnTo>
                <a:lnTo>
                  <a:pt x="1190699" y="2870"/>
                </a:lnTo>
                <a:lnTo>
                  <a:pt x="1179093" y="10695"/>
                </a:lnTo>
                <a:lnTo>
                  <a:pt x="1171269" y="22301"/>
                </a:lnTo>
                <a:lnTo>
                  <a:pt x="1168400" y="36513"/>
                </a:lnTo>
                <a:lnTo>
                  <a:pt x="1171269" y="50725"/>
                </a:lnTo>
                <a:lnTo>
                  <a:pt x="1179093" y="62331"/>
                </a:lnTo>
                <a:lnTo>
                  <a:pt x="1190699" y="70156"/>
                </a:lnTo>
                <a:lnTo>
                  <a:pt x="1204912" y="73026"/>
                </a:lnTo>
                <a:lnTo>
                  <a:pt x="1350962" y="73026"/>
                </a:lnTo>
                <a:lnTo>
                  <a:pt x="1365174" y="70156"/>
                </a:lnTo>
                <a:lnTo>
                  <a:pt x="1376780" y="62331"/>
                </a:lnTo>
                <a:lnTo>
                  <a:pt x="1384605" y="50725"/>
                </a:lnTo>
                <a:lnTo>
                  <a:pt x="1387474" y="36513"/>
                </a:lnTo>
                <a:lnTo>
                  <a:pt x="1384605" y="22301"/>
                </a:lnTo>
                <a:lnTo>
                  <a:pt x="1376780" y="10695"/>
                </a:lnTo>
                <a:lnTo>
                  <a:pt x="1365174" y="2870"/>
                </a:lnTo>
                <a:lnTo>
                  <a:pt x="1350962" y="1"/>
                </a:lnTo>
                <a:close/>
              </a:path>
              <a:path w="1544954" h="73025">
                <a:moveTo>
                  <a:pt x="1508329" y="1"/>
                </a:moveTo>
                <a:lnTo>
                  <a:pt x="1497012" y="1"/>
                </a:lnTo>
                <a:lnTo>
                  <a:pt x="1482799" y="2870"/>
                </a:lnTo>
                <a:lnTo>
                  <a:pt x="1471193" y="10695"/>
                </a:lnTo>
                <a:lnTo>
                  <a:pt x="1463369" y="22301"/>
                </a:lnTo>
                <a:lnTo>
                  <a:pt x="1460499" y="36513"/>
                </a:lnTo>
                <a:lnTo>
                  <a:pt x="1463369" y="50725"/>
                </a:lnTo>
                <a:lnTo>
                  <a:pt x="1471193" y="62331"/>
                </a:lnTo>
                <a:lnTo>
                  <a:pt x="1482799" y="70156"/>
                </a:lnTo>
                <a:lnTo>
                  <a:pt x="1497012" y="73026"/>
                </a:lnTo>
                <a:lnTo>
                  <a:pt x="1508329" y="73026"/>
                </a:lnTo>
                <a:lnTo>
                  <a:pt x="1522541" y="70156"/>
                </a:lnTo>
                <a:lnTo>
                  <a:pt x="1534147" y="62331"/>
                </a:lnTo>
                <a:lnTo>
                  <a:pt x="1541972" y="50725"/>
                </a:lnTo>
                <a:lnTo>
                  <a:pt x="1544841" y="36513"/>
                </a:lnTo>
                <a:lnTo>
                  <a:pt x="1541972" y="22301"/>
                </a:lnTo>
                <a:lnTo>
                  <a:pt x="1534148" y="10695"/>
                </a:lnTo>
                <a:lnTo>
                  <a:pt x="1522542" y="2870"/>
                </a:lnTo>
                <a:lnTo>
                  <a:pt x="1508329" y="1"/>
                </a:lnTo>
                <a:close/>
              </a:path>
            </a:pathLst>
          </a:custGeom>
          <a:solidFill>
            <a:srgbClr val="C00000"/>
          </a:solidFill>
        </p:spPr>
        <p:txBody>
          <a:bodyPr wrap="square" lIns="0" tIns="0" rIns="0" bIns="0" rtlCol="0"/>
          <a:lstStyle/>
          <a:p>
            <a:endParaRPr/>
          </a:p>
        </p:txBody>
      </p:sp>
      <p:sp>
        <p:nvSpPr>
          <p:cNvPr id="32" name="object 32"/>
          <p:cNvSpPr/>
          <p:nvPr/>
        </p:nvSpPr>
        <p:spPr>
          <a:xfrm>
            <a:off x="5550500" y="3816080"/>
            <a:ext cx="1544955" cy="73025"/>
          </a:xfrm>
          <a:custGeom>
            <a:avLst/>
            <a:gdLst/>
            <a:ahLst/>
            <a:cxnLst/>
            <a:rect l="l" t="t" r="r" b="b"/>
            <a:pathLst>
              <a:path w="1544954" h="73025">
                <a:moveTo>
                  <a:pt x="182562" y="0"/>
                </a:moveTo>
                <a:lnTo>
                  <a:pt x="36512" y="0"/>
                </a:lnTo>
                <a:lnTo>
                  <a:pt x="22300" y="2869"/>
                </a:lnTo>
                <a:lnTo>
                  <a:pt x="10694" y="10694"/>
                </a:lnTo>
                <a:lnTo>
                  <a:pt x="2869" y="22300"/>
                </a:lnTo>
                <a:lnTo>
                  <a:pt x="0" y="36512"/>
                </a:lnTo>
                <a:lnTo>
                  <a:pt x="2869" y="50724"/>
                </a:lnTo>
                <a:lnTo>
                  <a:pt x="10694" y="62330"/>
                </a:lnTo>
                <a:lnTo>
                  <a:pt x="22300" y="70155"/>
                </a:lnTo>
                <a:lnTo>
                  <a:pt x="36512" y="73025"/>
                </a:lnTo>
                <a:lnTo>
                  <a:pt x="182562" y="73025"/>
                </a:lnTo>
                <a:lnTo>
                  <a:pt x="196774" y="70155"/>
                </a:lnTo>
                <a:lnTo>
                  <a:pt x="208380" y="62330"/>
                </a:lnTo>
                <a:lnTo>
                  <a:pt x="216205" y="50724"/>
                </a:lnTo>
                <a:lnTo>
                  <a:pt x="219075" y="36512"/>
                </a:lnTo>
                <a:lnTo>
                  <a:pt x="216205" y="22300"/>
                </a:lnTo>
                <a:lnTo>
                  <a:pt x="208380" y="10694"/>
                </a:lnTo>
                <a:lnTo>
                  <a:pt x="196774" y="2869"/>
                </a:lnTo>
                <a:lnTo>
                  <a:pt x="182562" y="0"/>
                </a:lnTo>
                <a:close/>
              </a:path>
              <a:path w="1544954" h="73025">
                <a:moveTo>
                  <a:pt x="474662" y="0"/>
                </a:moveTo>
                <a:lnTo>
                  <a:pt x="328612" y="0"/>
                </a:lnTo>
                <a:lnTo>
                  <a:pt x="314400" y="2869"/>
                </a:lnTo>
                <a:lnTo>
                  <a:pt x="302794" y="10694"/>
                </a:lnTo>
                <a:lnTo>
                  <a:pt x="294969" y="22300"/>
                </a:lnTo>
                <a:lnTo>
                  <a:pt x="292100" y="36512"/>
                </a:lnTo>
                <a:lnTo>
                  <a:pt x="294969" y="50724"/>
                </a:lnTo>
                <a:lnTo>
                  <a:pt x="302794" y="62330"/>
                </a:lnTo>
                <a:lnTo>
                  <a:pt x="314400" y="70155"/>
                </a:lnTo>
                <a:lnTo>
                  <a:pt x="328612" y="73025"/>
                </a:lnTo>
                <a:lnTo>
                  <a:pt x="474662" y="73025"/>
                </a:lnTo>
                <a:lnTo>
                  <a:pt x="488874" y="70155"/>
                </a:lnTo>
                <a:lnTo>
                  <a:pt x="500480" y="62330"/>
                </a:lnTo>
                <a:lnTo>
                  <a:pt x="508305" y="50724"/>
                </a:lnTo>
                <a:lnTo>
                  <a:pt x="511175" y="36512"/>
                </a:lnTo>
                <a:lnTo>
                  <a:pt x="508305" y="22300"/>
                </a:lnTo>
                <a:lnTo>
                  <a:pt x="500480" y="10694"/>
                </a:lnTo>
                <a:lnTo>
                  <a:pt x="488874" y="2869"/>
                </a:lnTo>
                <a:lnTo>
                  <a:pt x="474662" y="0"/>
                </a:lnTo>
                <a:close/>
              </a:path>
              <a:path w="1544954" h="73025">
                <a:moveTo>
                  <a:pt x="766762" y="0"/>
                </a:moveTo>
                <a:lnTo>
                  <a:pt x="620712" y="0"/>
                </a:lnTo>
                <a:lnTo>
                  <a:pt x="606500" y="2869"/>
                </a:lnTo>
                <a:lnTo>
                  <a:pt x="594894" y="10694"/>
                </a:lnTo>
                <a:lnTo>
                  <a:pt x="587069" y="22300"/>
                </a:lnTo>
                <a:lnTo>
                  <a:pt x="584200" y="36512"/>
                </a:lnTo>
                <a:lnTo>
                  <a:pt x="587069" y="50724"/>
                </a:lnTo>
                <a:lnTo>
                  <a:pt x="594894" y="62330"/>
                </a:lnTo>
                <a:lnTo>
                  <a:pt x="606500" y="70155"/>
                </a:lnTo>
                <a:lnTo>
                  <a:pt x="620712" y="73025"/>
                </a:lnTo>
                <a:lnTo>
                  <a:pt x="766762" y="73025"/>
                </a:lnTo>
                <a:lnTo>
                  <a:pt x="780974" y="70155"/>
                </a:lnTo>
                <a:lnTo>
                  <a:pt x="792580" y="62330"/>
                </a:lnTo>
                <a:lnTo>
                  <a:pt x="800405" y="50724"/>
                </a:lnTo>
                <a:lnTo>
                  <a:pt x="803275" y="36512"/>
                </a:lnTo>
                <a:lnTo>
                  <a:pt x="800405" y="22300"/>
                </a:lnTo>
                <a:lnTo>
                  <a:pt x="792580" y="10694"/>
                </a:lnTo>
                <a:lnTo>
                  <a:pt x="780974" y="2869"/>
                </a:lnTo>
                <a:lnTo>
                  <a:pt x="766762" y="0"/>
                </a:lnTo>
                <a:close/>
              </a:path>
              <a:path w="1544954" h="73025">
                <a:moveTo>
                  <a:pt x="1058862" y="0"/>
                </a:moveTo>
                <a:lnTo>
                  <a:pt x="912812" y="0"/>
                </a:lnTo>
                <a:lnTo>
                  <a:pt x="898600" y="2869"/>
                </a:lnTo>
                <a:lnTo>
                  <a:pt x="886994" y="10694"/>
                </a:lnTo>
                <a:lnTo>
                  <a:pt x="879169" y="22300"/>
                </a:lnTo>
                <a:lnTo>
                  <a:pt x="876300" y="36512"/>
                </a:lnTo>
                <a:lnTo>
                  <a:pt x="879169" y="50725"/>
                </a:lnTo>
                <a:lnTo>
                  <a:pt x="886995" y="62331"/>
                </a:lnTo>
                <a:lnTo>
                  <a:pt x="898601" y="70155"/>
                </a:lnTo>
                <a:lnTo>
                  <a:pt x="912812" y="73025"/>
                </a:lnTo>
                <a:lnTo>
                  <a:pt x="1058862" y="73025"/>
                </a:lnTo>
                <a:lnTo>
                  <a:pt x="1073074" y="70155"/>
                </a:lnTo>
                <a:lnTo>
                  <a:pt x="1084680" y="62331"/>
                </a:lnTo>
                <a:lnTo>
                  <a:pt x="1092505" y="50725"/>
                </a:lnTo>
                <a:lnTo>
                  <a:pt x="1095374" y="36512"/>
                </a:lnTo>
                <a:lnTo>
                  <a:pt x="1092505" y="22300"/>
                </a:lnTo>
                <a:lnTo>
                  <a:pt x="1084680" y="10694"/>
                </a:lnTo>
                <a:lnTo>
                  <a:pt x="1073074" y="2869"/>
                </a:lnTo>
                <a:lnTo>
                  <a:pt x="1058862" y="0"/>
                </a:lnTo>
                <a:close/>
              </a:path>
              <a:path w="1544954" h="73025">
                <a:moveTo>
                  <a:pt x="1350962" y="1"/>
                </a:moveTo>
                <a:lnTo>
                  <a:pt x="1204906" y="1"/>
                </a:lnTo>
                <a:lnTo>
                  <a:pt x="1190698" y="2870"/>
                </a:lnTo>
                <a:lnTo>
                  <a:pt x="1179093" y="10695"/>
                </a:lnTo>
                <a:lnTo>
                  <a:pt x="1171269" y="22301"/>
                </a:lnTo>
                <a:lnTo>
                  <a:pt x="1168400" y="36513"/>
                </a:lnTo>
                <a:lnTo>
                  <a:pt x="1171269" y="50725"/>
                </a:lnTo>
                <a:lnTo>
                  <a:pt x="1179095" y="62331"/>
                </a:lnTo>
                <a:lnTo>
                  <a:pt x="1190705" y="70156"/>
                </a:lnTo>
                <a:lnTo>
                  <a:pt x="1204918" y="73026"/>
                </a:lnTo>
                <a:lnTo>
                  <a:pt x="1350962" y="73026"/>
                </a:lnTo>
                <a:lnTo>
                  <a:pt x="1365174" y="70156"/>
                </a:lnTo>
                <a:lnTo>
                  <a:pt x="1376780" y="62331"/>
                </a:lnTo>
                <a:lnTo>
                  <a:pt x="1384605" y="50725"/>
                </a:lnTo>
                <a:lnTo>
                  <a:pt x="1387474" y="36513"/>
                </a:lnTo>
                <a:lnTo>
                  <a:pt x="1384605" y="22301"/>
                </a:lnTo>
                <a:lnTo>
                  <a:pt x="1376780" y="10695"/>
                </a:lnTo>
                <a:lnTo>
                  <a:pt x="1365174" y="2870"/>
                </a:lnTo>
                <a:lnTo>
                  <a:pt x="1350962" y="1"/>
                </a:lnTo>
                <a:close/>
              </a:path>
              <a:path w="1544954" h="73025">
                <a:moveTo>
                  <a:pt x="1508330" y="1"/>
                </a:moveTo>
                <a:lnTo>
                  <a:pt x="1497012" y="1"/>
                </a:lnTo>
                <a:lnTo>
                  <a:pt x="1482800" y="2870"/>
                </a:lnTo>
                <a:lnTo>
                  <a:pt x="1471194" y="10695"/>
                </a:lnTo>
                <a:lnTo>
                  <a:pt x="1463369" y="22301"/>
                </a:lnTo>
                <a:lnTo>
                  <a:pt x="1460499" y="36513"/>
                </a:lnTo>
                <a:lnTo>
                  <a:pt x="1463369" y="50725"/>
                </a:lnTo>
                <a:lnTo>
                  <a:pt x="1471193" y="62331"/>
                </a:lnTo>
                <a:lnTo>
                  <a:pt x="1482799" y="70156"/>
                </a:lnTo>
                <a:lnTo>
                  <a:pt x="1497012" y="73026"/>
                </a:lnTo>
                <a:lnTo>
                  <a:pt x="1508330" y="73026"/>
                </a:lnTo>
                <a:lnTo>
                  <a:pt x="1522542" y="70156"/>
                </a:lnTo>
                <a:lnTo>
                  <a:pt x="1534148" y="62331"/>
                </a:lnTo>
                <a:lnTo>
                  <a:pt x="1541973" y="50725"/>
                </a:lnTo>
                <a:lnTo>
                  <a:pt x="1544843" y="36513"/>
                </a:lnTo>
                <a:lnTo>
                  <a:pt x="1541973" y="22301"/>
                </a:lnTo>
                <a:lnTo>
                  <a:pt x="1534148" y="10695"/>
                </a:lnTo>
                <a:lnTo>
                  <a:pt x="1522542" y="2870"/>
                </a:lnTo>
                <a:lnTo>
                  <a:pt x="1508330" y="1"/>
                </a:lnTo>
                <a:close/>
              </a:path>
            </a:pathLst>
          </a:custGeom>
          <a:solidFill>
            <a:srgbClr val="C00000"/>
          </a:solid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 y="0"/>
            <a:ext cx="4041775" cy="6858000"/>
            <a:chOff x="-1" y="0"/>
            <a:chExt cx="4041775" cy="6858000"/>
          </a:xfrm>
        </p:grpSpPr>
        <p:pic>
          <p:nvPicPr>
            <p:cNvPr id="3" name="object 3"/>
            <p:cNvPicPr/>
            <p:nvPr/>
          </p:nvPicPr>
          <p:blipFill>
            <a:blip r:embed="rId2" cstate="print"/>
            <a:stretch>
              <a:fillRect/>
            </a:stretch>
          </p:blipFill>
          <p:spPr>
            <a:xfrm>
              <a:off x="-1" y="0"/>
              <a:ext cx="4040744" cy="6858000"/>
            </a:xfrm>
            <a:prstGeom prst="rect">
              <a:avLst/>
            </a:prstGeom>
          </p:spPr>
        </p:pic>
        <p:pic>
          <p:nvPicPr>
            <p:cNvPr id="4" name="object 4"/>
            <p:cNvPicPr/>
            <p:nvPr/>
          </p:nvPicPr>
          <p:blipFill>
            <a:blip r:embed="rId3" cstate="print"/>
            <a:stretch>
              <a:fillRect/>
            </a:stretch>
          </p:blipFill>
          <p:spPr>
            <a:xfrm>
              <a:off x="0" y="2499359"/>
              <a:ext cx="4041648" cy="4358640"/>
            </a:xfrm>
            <a:prstGeom prst="rect">
              <a:avLst/>
            </a:prstGeom>
          </p:spPr>
        </p:pic>
        <p:pic>
          <p:nvPicPr>
            <p:cNvPr id="5" name="object 5"/>
            <p:cNvPicPr/>
            <p:nvPr/>
          </p:nvPicPr>
          <p:blipFill>
            <a:blip r:embed="rId4" cstate="print"/>
            <a:stretch>
              <a:fillRect/>
            </a:stretch>
          </p:blipFill>
          <p:spPr>
            <a:xfrm>
              <a:off x="457200" y="0"/>
              <a:ext cx="3584448" cy="6857999"/>
            </a:xfrm>
            <a:prstGeom prst="rect">
              <a:avLst/>
            </a:prstGeom>
          </p:spPr>
        </p:pic>
        <p:pic>
          <p:nvPicPr>
            <p:cNvPr id="6" name="object 6"/>
            <p:cNvPicPr/>
            <p:nvPr/>
          </p:nvPicPr>
          <p:blipFill>
            <a:blip r:embed="rId5" cstate="print"/>
            <a:stretch>
              <a:fillRect/>
            </a:stretch>
          </p:blipFill>
          <p:spPr>
            <a:xfrm>
              <a:off x="0" y="768095"/>
              <a:ext cx="3709416" cy="4809744"/>
            </a:xfrm>
            <a:prstGeom prst="rect">
              <a:avLst/>
            </a:prstGeom>
          </p:spPr>
        </p:pic>
      </p:grpSp>
      <p:sp>
        <p:nvSpPr>
          <p:cNvPr id="7" name="object 7"/>
          <p:cNvSpPr txBox="1"/>
          <p:nvPr/>
        </p:nvSpPr>
        <p:spPr>
          <a:xfrm>
            <a:off x="738766" y="2710179"/>
            <a:ext cx="2470150" cy="635000"/>
          </a:xfrm>
          <a:prstGeom prst="rect">
            <a:avLst/>
          </a:prstGeom>
        </p:spPr>
        <p:txBody>
          <a:bodyPr vert="horz" wrap="square" lIns="0" tIns="12700" rIns="0" bIns="0" rtlCol="0">
            <a:spAutoFit/>
          </a:bodyPr>
          <a:lstStyle/>
          <a:p>
            <a:pPr marL="12700">
              <a:lnSpc>
                <a:spcPct val="100000"/>
              </a:lnSpc>
              <a:spcBef>
                <a:spcPts val="100"/>
              </a:spcBef>
            </a:pPr>
            <a:r>
              <a:rPr sz="4000" dirty="0">
                <a:solidFill>
                  <a:srgbClr val="FFFFFF"/>
                </a:solidFill>
                <a:latin typeface="Calibri"/>
                <a:cs typeface="Calibri"/>
              </a:rPr>
              <a:t>Market</a:t>
            </a:r>
            <a:r>
              <a:rPr sz="4000" spc="-75" dirty="0">
                <a:solidFill>
                  <a:srgbClr val="FFFFFF"/>
                </a:solidFill>
                <a:latin typeface="Calibri"/>
                <a:cs typeface="Calibri"/>
              </a:rPr>
              <a:t> </a:t>
            </a:r>
            <a:r>
              <a:rPr sz="4000" spc="-20" dirty="0">
                <a:solidFill>
                  <a:srgbClr val="FFFFFF"/>
                </a:solidFill>
                <a:latin typeface="Calibri"/>
                <a:cs typeface="Calibri"/>
              </a:rPr>
              <a:t>Risk</a:t>
            </a:r>
            <a:endParaRPr sz="4000">
              <a:latin typeface="Calibri"/>
              <a:cs typeface="Calibri"/>
            </a:endParaRPr>
          </a:p>
        </p:txBody>
      </p:sp>
      <p:sp>
        <p:nvSpPr>
          <p:cNvPr id="8" name="object 8"/>
          <p:cNvSpPr/>
          <p:nvPr/>
        </p:nvSpPr>
        <p:spPr>
          <a:xfrm>
            <a:off x="5194300" y="475521"/>
            <a:ext cx="6513830" cy="979805"/>
          </a:xfrm>
          <a:custGeom>
            <a:avLst/>
            <a:gdLst/>
            <a:ahLst/>
            <a:cxnLst/>
            <a:rect l="l" t="t" r="r" b="b"/>
            <a:pathLst>
              <a:path w="6513830" h="979805">
                <a:moveTo>
                  <a:pt x="6415664" y="0"/>
                </a:moveTo>
                <a:lnTo>
                  <a:pt x="97938" y="0"/>
                </a:lnTo>
                <a:lnTo>
                  <a:pt x="59816" y="7696"/>
                </a:lnTo>
                <a:lnTo>
                  <a:pt x="28685" y="28685"/>
                </a:lnTo>
                <a:lnTo>
                  <a:pt x="7696" y="59816"/>
                </a:lnTo>
                <a:lnTo>
                  <a:pt x="0" y="97938"/>
                </a:lnTo>
                <a:lnTo>
                  <a:pt x="0" y="881432"/>
                </a:lnTo>
                <a:lnTo>
                  <a:pt x="7696" y="919554"/>
                </a:lnTo>
                <a:lnTo>
                  <a:pt x="28685" y="950685"/>
                </a:lnTo>
                <a:lnTo>
                  <a:pt x="59816" y="971674"/>
                </a:lnTo>
                <a:lnTo>
                  <a:pt x="97938" y="979370"/>
                </a:lnTo>
                <a:lnTo>
                  <a:pt x="6415664" y="979370"/>
                </a:lnTo>
                <a:lnTo>
                  <a:pt x="6453785" y="971674"/>
                </a:lnTo>
                <a:lnTo>
                  <a:pt x="6484916" y="950685"/>
                </a:lnTo>
                <a:lnTo>
                  <a:pt x="6505906" y="919554"/>
                </a:lnTo>
                <a:lnTo>
                  <a:pt x="6513602" y="881432"/>
                </a:lnTo>
                <a:lnTo>
                  <a:pt x="6513602" y="97938"/>
                </a:lnTo>
                <a:lnTo>
                  <a:pt x="6505906" y="59816"/>
                </a:lnTo>
                <a:lnTo>
                  <a:pt x="6484916" y="28685"/>
                </a:lnTo>
                <a:lnTo>
                  <a:pt x="6453785" y="7696"/>
                </a:lnTo>
                <a:lnTo>
                  <a:pt x="6415664" y="0"/>
                </a:lnTo>
                <a:close/>
              </a:path>
            </a:pathLst>
          </a:custGeom>
          <a:solidFill>
            <a:srgbClr val="F2F2F2"/>
          </a:solidFill>
        </p:spPr>
        <p:txBody>
          <a:bodyPr wrap="square" lIns="0" tIns="0" rIns="0" bIns="0" rtlCol="0"/>
          <a:lstStyle/>
          <a:p>
            <a:endParaRPr/>
          </a:p>
        </p:txBody>
      </p:sp>
      <p:sp>
        <p:nvSpPr>
          <p:cNvPr id="9" name="object 9"/>
          <p:cNvSpPr txBox="1">
            <a:spLocks noGrp="1"/>
          </p:cNvSpPr>
          <p:nvPr>
            <p:ph type="title"/>
          </p:nvPr>
        </p:nvSpPr>
        <p:spPr>
          <a:prstGeom prst="rect">
            <a:avLst/>
          </a:prstGeom>
        </p:spPr>
        <p:txBody>
          <a:bodyPr vert="horz" wrap="square" lIns="0" tIns="395224" rIns="0" bIns="0" rtlCol="0">
            <a:spAutoFit/>
          </a:bodyPr>
          <a:lstStyle/>
          <a:p>
            <a:pPr marL="5581650">
              <a:lnSpc>
                <a:spcPct val="100000"/>
              </a:lnSpc>
              <a:spcBef>
                <a:spcPts val="100"/>
              </a:spcBef>
            </a:pPr>
            <a:r>
              <a:rPr sz="1900" dirty="0"/>
              <a:t>Is</a:t>
            </a:r>
            <a:r>
              <a:rPr sz="1900" spc="-30" dirty="0"/>
              <a:t> </a:t>
            </a:r>
            <a:r>
              <a:rPr sz="1900" dirty="0"/>
              <a:t>there</a:t>
            </a:r>
            <a:r>
              <a:rPr sz="1900" spc="-20" dirty="0"/>
              <a:t> </a:t>
            </a:r>
            <a:r>
              <a:rPr sz="1900" dirty="0"/>
              <a:t>a</a:t>
            </a:r>
            <a:r>
              <a:rPr sz="1900" spc="-25" dirty="0"/>
              <a:t> </a:t>
            </a:r>
            <a:r>
              <a:rPr sz="1900" spc="-10" dirty="0"/>
              <a:t>problem?</a:t>
            </a:r>
            <a:endParaRPr sz="1900"/>
          </a:p>
        </p:txBody>
      </p:sp>
      <p:sp>
        <p:nvSpPr>
          <p:cNvPr id="10" name="object 10"/>
          <p:cNvSpPr/>
          <p:nvPr/>
        </p:nvSpPr>
        <p:spPr>
          <a:xfrm>
            <a:off x="5194300" y="1699736"/>
            <a:ext cx="6513830" cy="979805"/>
          </a:xfrm>
          <a:custGeom>
            <a:avLst/>
            <a:gdLst/>
            <a:ahLst/>
            <a:cxnLst/>
            <a:rect l="l" t="t" r="r" b="b"/>
            <a:pathLst>
              <a:path w="6513830" h="979805">
                <a:moveTo>
                  <a:pt x="6415664" y="0"/>
                </a:moveTo>
                <a:lnTo>
                  <a:pt x="97938" y="0"/>
                </a:lnTo>
                <a:lnTo>
                  <a:pt x="59816" y="7696"/>
                </a:lnTo>
                <a:lnTo>
                  <a:pt x="28685" y="28685"/>
                </a:lnTo>
                <a:lnTo>
                  <a:pt x="7696" y="59816"/>
                </a:lnTo>
                <a:lnTo>
                  <a:pt x="0" y="97938"/>
                </a:lnTo>
                <a:lnTo>
                  <a:pt x="0" y="881432"/>
                </a:lnTo>
                <a:lnTo>
                  <a:pt x="7696" y="919553"/>
                </a:lnTo>
                <a:lnTo>
                  <a:pt x="28685" y="950684"/>
                </a:lnTo>
                <a:lnTo>
                  <a:pt x="59816" y="971674"/>
                </a:lnTo>
                <a:lnTo>
                  <a:pt x="97938" y="979370"/>
                </a:lnTo>
                <a:lnTo>
                  <a:pt x="6415664" y="979370"/>
                </a:lnTo>
                <a:lnTo>
                  <a:pt x="6453785" y="971674"/>
                </a:lnTo>
                <a:lnTo>
                  <a:pt x="6484916" y="950684"/>
                </a:lnTo>
                <a:lnTo>
                  <a:pt x="6505906" y="919553"/>
                </a:lnTo>
                <a:lnTo>
                  <a:pt x="6513602" y="881432"/>
                </a:lnTo>
                <a:lnTo>
                  <a:pt x="6513602" y="97938"/>
                </a:lnTo>
                <a:lnTo>
                  <a:pt x="6505906" y="59816"/>
                </a:lnTo>
                <a:lnTo>
                  <a:pt x="6484916" y="28685"/>
                </a:lnTo>
                <a:lnTo>
                  <a:pt x="6453785" y="7696"/>
                </a:lnTo>
                <a:lnTo>
                  <a:pt x="6415664" y="0"/>
                </a:lnTo>
                <a:close/>
              </a:path>
            </a:pathLst>
          </a:custGeom>
          <a:solidFill>
            <a:srgbClr val="F2F2F2"/>
          </a:solidFill>
        </p:spPr>
        <p:txBody>
          <a:bodyPr wrap="square" lIns="0" tIns="0" rIns="0" bIns="0" rtlCol="0"/>
          <a:lstStyle/>
          <a:p>
            <a:endParaRPr/>
          </a:p>
        </p:txBody>
      </p:sp>
      <p:sp>
        <p:nvSpPr>
          <p:cNvPr id="11" name="object 11"/>
          <p:cNvSpPr txBox="1"/>
          <p:nvPr/>
        </p:nvSpPr>
        <p:spPr>
          <a:xfrm>
            <a:off x="6416422" y="1867408"/>
            <a:ext cx="4277995" cy="607695"/>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Does</a:t>
            </a:r>
            <a:r>
              <a:rPr sz="1900" spc="-40" dirty="0">
                <a:latin typeface="Calibri"/>
                <a:cs typeface="Calibri"/>
              </a:rPr>
              <a:t> </a:t>
            </a:r>
            <a:r>
              <a:rPr sz="1900" dirty="0">
                <a:latin typeface="Calibri"/>
                <a:cs typeface="Calibri"/>
              </a:rPr>
              <a:t>the</a:t>
            </a:r>
            <a:r>
              <a:rPr sz="1900" spc="-25" dirty="0">
                <a:latin typeface="Calibri"/>
                <a:cs typeface="Calibri"/>
              </a:rPr>
              <a:t> </a:t>
            </a:r>
            <a:r>
              <a:rPr sz="1900" dirty="0">
                <a:latin typeface="Calibri"/>
                <a:cs typeface="Calibri"/>
              </a:rPr>
              <a:t>problem</a:t>
            </a:r>
            <a:r>
              <a:rPr sz="1900" spc="-35" dirty="0">
                <a:latin typeface="Calibri"/>
                <a:cs typeface="Calibri"/>
              </a:rPr>
              <a:t> </a:t>
            </a:r>
            <a:r>
              <a:rPr sz="1900" dirty="0">
                <a:latin typeface="Calibri"/>
                <a:cs typeface="Calibri"/>
              </a:rPr>
              <a:t>need</a:t>
            </a:r>
            <a:r>
              <a:rPr sz="1900" spc="-30" dirty="0">
                <a:latin typeface="Calibri"/>
                <a:cs typeface="Calibri"/>
              </a:rPr>
              <a:t> </a:t>
            </a:r>
            <a:r>
              <a:rPr sz="1900" dirty="0">
                <a:latin typeface="Calibri"/>
                <a:cs typeface="Calibri"/>
              </a:rPr>
              <a:t>a</a:t>
            </a:r>
            <a:r>
              <a:rPr sz="1900" spc="-35" dirty="0">
                <a:latin typeface="Calibri"/>
                <a:cs typeface="Calibri"/>
              </a:rPr>
              <a:t> </a:t>
            </a:r>
            <a:r>
              <a:rPr sz="1900" i="1" dirty="0">
                <a:latin typeface="Calibri"/>
                <a:cs typeface="Calibri"/>
              </a:rPr>
              <a:t>(new</a:t>
            </a:r>
            <a:r>
              <a:rPr sz="1900" i="1" spc="-20" dirty="0">
                <a:latin typeface="Calibri"/>
                <a:cs typeface="Calibri"/>
              </a:rPr>
              <a:t> </a:t>
            </a:r>
            <a:r>
              <a:rPr sz="1900" i="1" dirty="0">
                <a:latin typeface="Calibri"/>
                <a:cs typeface="Calibri"/>
              </a:rPr>
              <a:t>or</a:t>
            </a:r>
            <a:r>
              <a:rPr sz="1900" i="1" spc="-35" dirty="0">
                <a:latin typeface="Calibri"/>
                <a:cs typeface="Calibri"/>
              </a:rPr>
              <a:t> </a:t>
            </a:r>
            <a:r>
              <a:rPr sz="1900" i="1" spc="-10" dirty="0">
                <a:latin typeface="Calibri"/>
                <a:cs typeface="Calibri"/>
              </a:rPr>
              <a:t>different)</a:t>
            </a:r>
            <a:endParaRPr sz="1900">
              <a:latin typeface="Calibri"/>
              <a:cs typeface="Calibri"/>
            </a:endParaRPr>
          </a:p>
          <a:p>
            <a:pPr marL="12700">
              <a:lnSpc>
                <a:spcPct val="100000"/>
              </a:lnSpc>
              <a:spcBef>
                <a:spcPts val="20"/>
              </a:spcBef>
            </a:pPr>
            <a:r>
              <a:rPr sz="1900" spc="-10" dirty="0">
                <a:latin typeface="Calibri"/>
                <a:cs typeface="Calibri"/>
              </a:rPr>
              <a:t>solution?</a:t>
            </a:r>
            <a:endParaRPr sz="1900">
              <a:latin typeface="Calibri"/>
              <a:cs typeface="Calibri"/>
            </a:endParaRPr>
          </a:p>
        </p:txBody>
      </p:sp>
      <p:sp>
        <p:nvSpPr>
          <p:cNvPr id="12" name="object 12"/>
          <p:cNvSpPr/>
          <p:nvPr/>
        </p:nvSpPr>
        <p:spPr>
          <a:xfrm>
            <a:off x="5194300" y="2923951"/>
            <a:ext cx="6513830" cy="979805"/>
          </a:xfrm>
          <a:custGeom>
            <a:avLst/>
            <a:gdLst/>
            <a:ahLst/>
            <a:cxnLst/>
            <a:rect l="l" t="t" r="r" b="b"/>
            <a:pathLst>
              <a:path w="6513830" h="979804">
                <a:moveTo>
                  <a:pt x="6415664" y="0"/>
                </a:moveTo>
                <a:lnTo>
                  <a:pt x="97938" y="0"/>
                </a:lnTo>
                <a:lnTo>
                  <a:pt x="59816" y="7696"/>
                </a:lnTo>
                <a:lnTo>
                  <a:pt x="28685" y="28685"/>
                </a:lnTo>
                <a:lnTo>
                  <a:pt x="7696" y="59816"/>
                </a:lnTo>
                <a:lnTo>
                  <a:pt x="0" y="97938"/>
                </a:lnTo>
                <a:lnTo>
                  <a:pt x="0" y="881430"/>
                </a:lnTo>
                <a:lnTo>
                  <a:pt x="7696" y="919553"/>
                </a:lnTo>
                <a:lnTo>
                  <a:pt x="28685" y="950684"/>
                </a:lnTo>
                <a:lnTo>
                  <a:pt x="59816" y="971674"/>
                </a:lnTo>
                <a:lnTo>
                  <a:pt x="97938" y="979370"/>
                </a:lnTo>
                <a:lnTo>
                  <a:pt x="6415664" y="979370"/>
                </a:lnTo>
                <a:lnTo>
                  <a:pt x="6453785" y="971674"/>
                </a:lnTo>
                <a:lnTo>
                  <a:pt x="6484916" y="950684"/>
                </a:lnTo>
                <a:lnTo>
                  <a:pt x="6505906" y="919553"/>
                </a:lnTo>
                <a:lnTo>
                  <a:pt x="6513602" y="881430"/>
                </a:lnTo>
                <a:lnTo>
                  <a:pt x="6513602" y="97938"/>
                </a:lnTo>
                <a:lnTo>
                  <a:pt x="6505906" y="59816"/>
                </a:lnTo>
                <a:lnTo>
                  <a:pt x="6484916" y="28685"/>
                </a:lnTo>
                <a:lnTo>
                  <a:pt x="6453785" y="7696"/>
                </a:lnTo>
                <a:lnTo>
                  <a:pt x="6415664" y="0"/>
                </a:lnTo>
                <a:close/>
              </a:path>
            </a:pathLst>
          </a:custGeom>
          <a:solidFill>
            <a:srgbClr val="F2F2F2"/>
          </a:solidFill>
        </p:spPr>
        <p:txBody>
          <a:bodyPr wrap="square" lIns="0" tIns="0" rIns="0" bIns="0" rtlCol="0"/>
          <a:lstStyle/>
          <a:p>
            <a:endParaRPr/>
          </a:p>
        </p:txBody>
      </p:sp>
      <p:sp>
        <p:nvSpPr>
          <p:cNvPr id="13" name="object 13"/>
          <p:cNvSpPr txBox="1"/>
          <p:nvPr/>
        </p:nvSpPr>
        <p:spPr>
          <a:xfrm>
            <a:off x="6416423" y="3114040"/>
            <a:ext cx="241173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How</a:t>
            </a:r>
            <a:r>
              <a:rPr sz="1900" spc="-25" dirty="0">
                <a:latin typeface="Calibri"/>
                <a:cs typeface="Calibri"/>
              </a:rPr>
              <a:t> </a:t>
            </a:r>
            <a:r>
              <a:rPr sz="1900" dirty="0">
                <a:latin typeface="Calibri"/>
                <a:cs typeface="Calibri"/>
              </a:rPr>
              <a:t>big</a:t>
            </a:r>
            <a:r>
              <a:rPr sz="1900" spc="-25" dirty="0">
                <a:latin typeface="Calibri"/>
                <a:cs typeface="Calibri"/>
              </a:rPr>
              <a:t> </a:t>
            </a:r>
            <a:r>
              <a:rPr sz="1900" dirty="0">
                <a:latin typeface="Calibri"/>
                <a:cs typeface="Calibri"/>
              </a:rPr>
              <a:t>is</a:t>
            </a:r>
            <a:r>
              <a:rPr sz="1900" spc="-35" dirty="0">
                <a:latin typeface="Calibri"/>
                <a:cs typeface="Calibri"/>
              </a:rPr>
              <a:t> </a:t>
            </a:r>
            <a:r>
              <a:rPr sz="1900" dirty="0">
                <a:latin typeface="Calibri"/>
                <a:cs typeface="Calibri"/>
              </a:rPr>
              <a:t>the</a:t>
            </a:r>
            <a:r>
              <a:rPr sz="1900" spc="-20" dirty="0">
                <a:latin typeface="Calibri"/>
                <a:cs typeface="Calibri"/>
              </a:rPr>
              <a:t> </a:t>
            </a:r>
            <a:r>
              <a:rPr sz="1900" spc="-10" dirty="0">
                <a:latin typeface="Calibri"/>
                <a:cs typeface="Calibri"/>
              </a:rPr>
              <a:t>problem?</a:t>
            </a:r>
            <a:endParaRPr sz="1900">
              <a:latin typeface="Calibri"/>
              <a:cs typeface="Calibri"/>
            </a:endParaRPr>
          </a:p>
        </p:txBody>
      </p:sp>
      <p:sp>
        <p:nvSpPr>
          <p:cNvPr id="14" name="object 14"/>
          <p:cNvSpPr/>
          <p:nvPr/>
        </p:nvSpPr>
        <p:spPr>
          <a:xfrm>
            <a:off x="5194300" y="4148165"/>
            <a:ext cx="6513830" cy="979805"/>
          </a:xfrm>
          <a:custGeom>
            <a:avLst/>
            <a:gdLst/>
            <a:ahLst/>
            <a:cxnLst/>
            <a:rect l="l" t="t" r="r" b="b"/>
            <a:pathLst>
              <a:path w="6513830" h="979804">
                <a:moveTo>
                  <a:pt x="6415664" y="0"/>
                </a:moveTo>
                <a:lnTo>
                  <a:pt x="97938" y="0"/>
                </a:lnTo>
                <a:lnTo>
                  <a:pt x="59816" y="7696"/>
                </a:lnTo>
                <a:lnTo>
                  <a:pt x="28685" y="28685"/>
                </a:lnTo>
                <a:lnTo>
                  <a:pt x="7696" y="59816"/>
                </a:lnTo>
                <a:lnTo>
                  <a:pt x="0" y="97938"/>
                </a:lnTo>
                <a:lnTo>
                  <a:pt x="0" y="881430"/>
                </a:lnTo>
                <a:lnTo>
                  <a:pt x="7696" y="919553"/>
                </a:lnTo>
                <a:lnTo>
                  <a:pt x="28685" y="950684"/>
                </a:lnTo>
                <a:lnTo>
                  <a:pt x="59816" y="971674"/>
                </a:lnTo>
                <a:lnTo>
                  <a:pt x="97938" y="979370"/>
                </a:lnTo>
                <a:lnTo>
                  <a:pt x="6415664" y="979370"/>
                </a:lnTo>
                <a:lnTo>
                  <a:pt x="6453785" y="971674"/>
                </a:lnTo>
                <a:lnTo>
                  <a:pt x="6484916" y="950684"/>
                </a:lnTo>
                <a:lnTo>
                  <a:pt x="6505906" y="919553"/>
                </a:lnTo>
                <a:lnTo>
                  <a:pt x="6513602" y="881430"/>
                </a:lnTo>
                <a:lnTo>
                  <a:pt x="6513602" y="97938"/>
                </a:lnTo>
                <a:lnTo>
                  <a:pt x="6505906" y="59816"/>
                </a:lnTo>
                <a:lnTo>
                  <a:pt x="6484916" y="28685"/>
                </a:lnTo>
                <a:lnTo>
                  <a:pt x="6453785" y="7696"/>
                </a:lnTo>
                <a:lnTo>
                  <a:pt x="6415664" y="0"/>
                </a:lnTo>
                <a:close/>
              </a:path>
            </a:pathLst>
          </a:custGeom>
          <a:solidFill>
            <a:srgbClr val="F2F2F2"/>
          </a:solidFill>
        </p:spPr>
        <p:txBody>
          <a:bodyPr wrap="square" lIns="0" tIns="0" rIns="0" bIns="0" rtlCol="0"/>
          <a:lstStyle/>
          <a:p>
            <a:endParaRPr/>
          </a:p>
        </p:txBody>
      </p:sp>
      <p:sp>
        <p:nvSpPr>
          <p:cNvPr id="15" name="object 15"/>
          <p:cNvSpPr txBox="1"/>
          <p:nvPr/>
        </p:nvSpPr>
        <p:spPr>
          <a:xfrm>
            <a:off x="6416423" y="4336288"/>
            <a:ext cx="3105150"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How</a:t>
            </a:r>
            <a:r>
              <a:rPr sz="1900" spc="-30" dirty="0">
                <a:latin typeface="Calibri"/>
                <a:cs typeface="Calibri"/>
              </a:rPr>
              <a:t> </a:t>
            </a:r>
            <a:r>
              <a:rPr sz="1900" dirty="0">
                <a:latin typeface="Calibri"/>
                <a:cs typeface="Calibri"/>
              </a:rPr>
              <a:t>is</a:t>
            </a:r>
            <a:r>
              <a:rPr sz="1900" spc="-40" dirty="0">
                <a:latin typeface="Calibri"/>
                <a:cs typeface="Calibri"/>
              </a:rPr>
              <a:t> </a:t>
            </a:r>
            <a:r>
              <a:rPr sz="1900" dirty="0">
                <a:latin typeface="Calibri"/>
                <a:cs typeface="Calibri"/>
              </a:rPr>
              <a:t>it</a:t>
            </a:r>
            <a:r>
              <a:rPr sz="1900" spc="-35" dirty="0">
                <a:latin typeface="Calibri"/>
                <a:cs typeface="Calibri"/>
              </a:rPr>
              <a:t> </a:t>
            </a:r>
            <a:r>
              <a:rPr sz="1900" dirty="0">
                <a:latin typeface="Calibri"/>
                <a:cs typeface="Calibri"/>
              </a:rPr>
              <a:t>being</a:t>
            </a:r>
            <a:r>
              <a:rPr sz="1900" spc="-25" dirty="0">
                <a:latin typeface="Calibri"/>
                <a:cs typeface="Calibri"/>
              </a:rPr>
              <a:t> </a:t>
            </a:r>
            <a:r>
              <a:rPr sz="1900" dirty="0">
                <a:latin typeface="Calibri"/>
                <a:cs typeface="Calibri"/>
              </a:rPr>
              <a:t>dealt</a:t>
            </a:r>
            <a:r>
              <a:rPr sz="1900" spc="-35" dirty="0">
                <a:latin typeface="Calibri"/>
                <a:cs typeface="Calibri"/>
              </a:rPr>
              <a:t> </a:t>
            </a:r>
            <a:r>
              <a:rPr sz="1900" dirty="0">
                <a:latin typeface="Calibri"/>
                <a:cs typeface="Calibri"/>
              </a:rPr>
              <a:t>with</a:t>
            </a:r>
            <a:r>
              <a:rPr sz="1900" spc="-35" dirty="0">
                <a:latin typeface="Calibri"/>
                <a:cs typeface="Calibri"/>
              </a:rPr>
              <a:t> </a:t>
            </a:r>
            <a:r>
              <a:rPr sz="1900" spc="-20" dirty="0">
                <a:latin typeface="Calibri"/>
                <a:cs typeface="Calibri"/>
              </a:rPr>
              <a:t>now?</a:t>
            </a:r>
            <a:endParaRPr sz="1900">
              <a:latin typeface="Calibri"/>
              <a:cs typeface="Calibri"/>
            </a:endParaRPr>
          </a:p>
        </p:txBody>
      </p:sp>
      <p:sp>
        <p:nvSpPr>
          <p:cNvPr id="16" name="object 16"/>
          <p:cNvSpPr/>
          <p:nvPr/>
        </p:nvSpPr>
        <p:spPr>
          <a:xfrm>
            <a:off x="5194300" y="5372380"/>
            <a:ext cx="6513830" cy="979805"/>
          </a:xfrm>
          <a:custGeom>
            <a:avLst/>
            <a:gdLst/>
            <a:ahLst/>
            <a:cxnLst/>
            <a:rect l="l" t="t" r="r" b="b"/>
            <a:pathLst>
              <a:path w="6513830" h="979804">
                <a:moveTo>
                  <a:pt x="6415664" y="0"/>
                </a:moveTo>
                <a:lnTo>
                  <a:pt x="97938" y="0"/>
                </a:lnTo>
                <a:lnTo>
                  <a:pt x="59816" y="7696"/>
                </a:lnTo>
                <a:lnTo>
                  <a:pt x="28685" y="28685"/>
                </a:lnTo>
                <a:lnTo>
                  <a:pt x="7696" y="59816"/>
                </a:lnTo>
                <a:lnTo>
                  <a:pt x="0" y="97938"/>
                </a:lnTo>
                <a:lnTo>
                  <a:pt x="0" y="881431"/>
                </a:lnTo>
                <a:lnTo>
                  <a:pt x="7696" y="919553"/>
                </a:lnTo>
                <a:lnTo>
                  <a:pt x="28685" y="950684"/>
                </a:lnTo>
                <a:lnTo>
                  <a:pt x="59816" y="971673"/>
                </a:lnTo>
                <a:lnTo>
                  <a:pt x="97938" y="979370"/>
                </a:lnTo>
                <a:lnTo>
                  <a:pt x="6415664" y="979370"/>
                </a:lnTo>
                <a:lnTo>
                  <a:pt x="6453785" y="971673"/>
                </a:lnTo>
                <a:lnTo>
                  <a:pt x="6484916" y="950684"/>
                </a:lnTo>
                <a:lnTo>
                  <a:pt x="6505906" y="919553"/>
                </a:lnTo>
                <a:lnTo>
                  <a:pt x="6513602" y="881431"/>
                </a:lnTo>
                <a:lnTo>
                  <a:pt x="6513602" y="97938"/>
                </a:lnTo>
                <a:lnTo>
                  <a:pt x="6505906" y="59816"/>
                </a:lnTo>
                <a:lnTo>
                  <a:pt x="6484916" y="28685"/>
                </a:lnTo>
                <a:lnTo>
                  <a:pt x="6453785" y="7696"/>
                </a:lnTo>
                <a:lnTo>
                  <a:pt x="6415664" y="0"/>
                </a:lnTo>
                <a:close/>
              </a:path>
            </a:pathLst>
          </a:custGeom>
          <a:solidFill>
            <a:srgbClr val="F2F2F2"/>
          </a:solidFill>
        </p:spPr>
        <p:txBody>
          <a:bodyPr wrap="square" lIns="0" tIns="0" rIns="0" bIns="0" rtlCol="0"/>
          <a:lstStyle/>
          <a:p>
            <a:endParaRPr/>
          </a:p>
        </p:txBody>
      </p:sp>
      <p:sp>
        <p:nvSpPr>
          <p:cNvPr id="17" name="object 17"/>
          <p:cNvSpPr txBox="1"/>
          <p:nvPr/>
        </p:nvSpPr>
        <p:spPr>
          <a:xfrm>
            <a:off x="6416423" y="5692647"/>
            <a:ext cx="2406015" cy="314960"/>
          </a:xfrm>
          <a:prstGeom prst="rect">
            <a:avLst/>
          </a:prstGeom>
        </p:spPr>
        <p:txBody>
          <a:bodyPr vert="horz" wrap="square" lIns="0" tIns="12700" rIns="0" bIns="0" rtlCol="0">
            <a:spAutoFit/>
          </a:bodyPr>
          <a:lstStyle/>
          <a:p>
            <a:pPr marL="12700">
              <a:lnSpc>
                <a:spcPct val="100000"/>
              </a:lnSpc>
              <a:spcBef>
                <a:spcPts val="100"/>
              </a:spcBef>
            </a:pPr>
            <a:r>
              <a:rPr sz="1900" dirty="0">
                <a:latin typeface="Calibri"/>
                <a:cs typeface="Calibri"/>
              </a:rPr>
              <a:t>Why</a:t>
            </a:r>
            <a:r>
              <a:rPr sz="1900" spc="-25" dirty="0">
                <a:latin typeface="Calibri"/>
                <a:cs typeface="Calibri"/>
              </a:rPr>
              <a:t> </a:t>
            </a:r>
            <a:r>
              <a:rPr sz="1900" dirty="0">
                <a:latin typeface="Calibri"/>
                <a:cs typeface="Calibri"/>
              </a:rPr>
              <a:t>is</a:t>
            </a:r>
            <a:r>
              <a:rPr sz="1900" spc="-25" dirty="0">
                <a:latin typeface="Calibri"/>
                <a:cs typeface="Calibri"/>
              </a:rPr>
              <a:t> </a:t>
            </a:r>
            <a:r>
              <a:rPr sz="1900" dirty="0">
                <a:latin typeface="Calibri"/>
                <a:cs typeface="Calibri"/>
              </a:rPr>
              <a:t>that</a:t>
            </a:r>
            <a:r>
              <a:rPr sz="1900" spc="-20" dirty="0">
                <a:latin typeface="Calibri"/>
                <a:cs typeface="Calibri"/>
              </a:rPr>
              <a:t> </a:t>
            </a:r>
            <a:r>
              <a:rPr sz="1900" spc="-10" dirty="0">
                <a:latin typeface="Calibri"/>
                <a:cs typeface="Calibri"/>
              </a:rPr>
              <a:t>suboptimal?</a:t>
            </a:r>
            <a:endParaRPr sz="1900">
              <a:latin typeface="Calibri"/>
              <a:cs typeface="Calibri"/>
            </a:endParaRPr>
          </a:p>
        </p:txBody>
      </p:sp>
      <p:grpSp>
        <p:nvGrpSpPr>
          <p:cNvPr id="18" name="object 18"/>
          <p:cNvGrpSpPr/>
          <p:nvPr/>
        </p:nvGrpSpPr>
        <p:grpSpPr>
          <a:xfrm>
            <a:off x="4343400" y="597408"/>
            <a:ext cx="1850389" cy="722630"/>
            <a:chOff x="4343400" y="597408"/>
            <a:chExt cx="1850389" cy="722630"/>
          </a:xfrm>
        </p:grpSpPr>
        <p:pic>
          <p:nvPicPr>
            <p:cNvPr id="19" name="object 19"/>
            <p:cNvPicPr/>
            <p:nvPr/>
          </p:nvPicPr>
          <p:blipFill>
            <a:blip r:embed="rId6" cstate="print"/>
            <a:stretch>
              <a:fillRect/>
            </a:stretch>
          </p:blipFill>
          <p:spPr>
            <a:xfrm>
              <a:off x="5462016" y="597408"/>
              <a:ext cx="731520" cy="722376"/>
            </a:xfrm>
            <a:prstGeom prst="rect">
              <a:avLst/>
            </a:prstGeom>
          </p:spPr>
        </p:pic>
        <p:sp>
          <p:nvSpPr>
            <p:cNvPr id="20" name="object 20"/>
            <p:cNvSpPr/>
            <p:nvPr/>
          </p:nvSpPr>
          <p:spPr>
            <a:xfrm>
              <a:off x="4343400" y="781207"/>
              <a:ext cx="1080135" cy="219075"/>
            </a:xfrm>
            <a:custGeom>
              <a:avLst/>
              <a:gdLst/>
              <a:ahLst/>
              <a:cxnLst/>
              <a:rect l="l" t="t" r="r" b="b"/>
              <a:pathLst>
                <a:path w="1080135" h="219075">
                  <a:moveTo>
                    <a:pt x="219075" y="73023"/>
                  </a:moveTo>
                  <a:lnTo>
                    <a:pt x="0" y="73023"/>
                  </a:lnTo>
                  <a:lnTo>
                    <a:pt x="0" y="146048"/>
                  </a:lnTo>
                  <a:lnTo>
                    <a:pt x="219075" y="146048"/>
                  </a:lnTo>
                  <a:lnTo>
                    <a:pt x="219075" y="73023"/>
                  </a:lnTo>
                  <a:close/>
                </a:path>
                <a:path w="1080135" h="219075">
                  <a:moveTo>
                    <a:pt x="511175" y="73025"/>
                  </a:moveTo>
                  <a:lnTo>
                    <a:pt x="292100" y="73025"/>
                  </a:lnTo>
                  <a:lnTo>
                    <a:pt x="292100" y="146050"/>
                  </a:lnTo>
                  <a:lnTo>
                    <a:pt x="511175" y="146050"/>
                  </a:lnTo>
                  <a:lnTo>
                    <a:pt x="511175" y="73025"/>
                  </a:lnTo>
                  <a:close/>
                </a:path>
                <a:path w="1080135" h="219075">
                  <a:moveTo>
                    <a:pt x="803275" y="73025"/>
                  </a:moveTo>
                  <a:lnTo>
                    <a:pt x="584200" y="73025"/>
                  </a:lnTo>
                  <a:lnTo>
                    <a:pt x="584200" y="146050"/>
                  </a:lnTo>
                  <a:lnTo>
                    <a:pt x="803275" y="146050"/>
                  </a:lnTo>
                  <a:lnTo>
                    <a:pt x="803275" y="73025"/>
                  </a:lnTo>
                  <a:close/>
                </a:path>
                <a:path w="1080135" h="219075">
                  <a:moveTo>
                    <a:pt x="860944" y="0"/>
                  </a:moveTo>
                  <a:lnTo>
                    <a:pt x="860944" y="219075"/>
                  </a:lnTo>
                  <a:lnTo>
                    <a:pt x="1006994" y="146050"/>
                  </a:lnTo>
                  <a:lnTo>
                    <a:pt x="876300" y="146050"/>
                  </a:lnTo>
                  <a:lnTo>
                    <a:pt x="876300" y="73025"/>
                  </a:lnTo>
                  <a:lnTo>
                    <a:pt x="1006994" y="73025"/>
                  </a:lnTo>
                  <a:lnTo>
                    <a:pt x="860944" y="0"/>
                  </a:lnTo>
                  <a:close/>
                </a:path>
                <a:path w="1080135" h="219075">
                  <a:moveTo>
                    <a:pt x="897456" y="73025"/>
                  </a:moveTo>
                  <a:lnTo>
                    <a:pt x="876300" y="73025"/>
                  </a:lnTo>
                  <a:lnTo>
                    <a:pt x="876300" y="146050"/>
                  </a:lnTo>
                  <a:lnTo>
                    <a:pt x="897456" y="146050"/>
                  </a:lnTo>
                  <a:lnTo>
                    <a:pt x="897456" y="73025"/>
                  </a:lnTo>
                  <a:close/>
                </a:path>
                <a:path w="1080135" h="219075">
                  <a:moveTo>
                    <a:pt x="1006994" y="73025"/>
                  </a:moveTo>
                  <a:lnTo>
                    <a:pt x="897456" y="73025"/>
                  </a:lnTo>
                  <a:lnTo>
                    <a:pt x="897456" y="146050"/>
                  </a:lnTo>
                  <a:lnTo>
                    <a:pt x="1006994" y="146050"/>
                  </a:lnTo>
                  <a:lnTo>
                    <a:pt x="1080019" y="109537"/>
                  </a:lnTo>
                  <a:lnTo>
                    <a:pt x="1006994" y="73025"/>
                  </a:lnTo>
                  <a:close/>
                </a:path>
              </a:pathLst>
            </a:custGeom>
            <a:solidFill>
              <a:srgbClr val="C00000"/>
            </a:solidFill>
          </p:spPr>
          <p:txBody>
            <a:bodyPr wrap="square" lIns="0" tIns="0" rIns="0" bIns="0" rtlCol="0"/>
            <a:lstStyle/>
            <a:p>
              <a:endParaRPr/>
            </a:p>
          </p:txBody>
        </p:sp>
      </p:grpSp>
      <p:pic>
        <p:nvPicPr>
          <p:cNvPr id="21" name="object 21"/>
          <p:cNvPicPr/>
          <p:nvPr/>
        </p:nvPicPr>
        <p:blipFill>
          <a:blip r:embed="rId7" cstate="print"/>
          <a:stretch>
            <a:fillRect/>
          </a:stretch>
        </p:blipFill>
        <p:spPr>
          <a:xfrm>
            <a:off x="5422391" y="1807464"/>
            <a:ext cx="813815" cy="813815"/>
          </a:xfrm>
          <a:prstGeom prst="rect">
            <a:avLst/>
          </a:prstGeom>
        </p:spPr>
      </p:pic>
      <p:grpSp>
        <p:nvGrpSpPr>
          <p:cNvPr id="22" name="object 22"/>
          <p:cNvGrpSpPr/>
          <p:nvPr/>
        </p:nvGrpSpPr>
        <p:grpSpPr>
          <a:xfrm>
            <a:off x="4343400" y="3032760"/>
            <a:ext cx="1892935" cy="810895"/>
            <a:chOff x="4343400" y="3032760"/>
            <a:chExt cx="1892935" cy="810895"/>
          </a:xfrm>
        </p:grpSpPr>
        <p:pic>
          <p:nvPicPr>
            <p:cNvPr id="23" name="object 23"/>
            <p:cNvPicPr/>
            <p:nvPr/>
          </p:nvPicPr>
          <p:blipFill>
            <a:blip r:embed="rId8" cstate="print"/>
            <a:stretch>
              <a:fillRect/>
            </a:stretch>
          </p:blipFill>
          <p:spPr>
            <a:xfrm>
              <a:off x="5422391" y="3032760"/>
              <a:ext cx="813815" cy="810768"/>
            </a:xfrm>
            <a:prstGeom prst="rect">
              <a:avLst/>
            </a:prstGeom>
          </p:spPr>
        </p:pic>
        <p:sp>
          <p:nvSpPr>
            <p:cNvPr id="24" name="object 24"/>
            <p:cNvSpPr/>
            <p:nvPr/>
          </p:nvSpPr>
          <p:spPr>
            <a:xfrm>
              <a:off x="4343400" y="3335792"/>
              <a:ext cx="1080135" cy="219075"/>
            </a:xfrm>
            <a:custGeom>
              <a:avLst/>
              <a:gdLst/>
              <a:ahLst/>
              <a:cxnLst/>
              <a:rect l="l" t="t" r="r" b="b"/>
              <a:pathLst>
                <a:path w="1080135" h="219075">
                  <a:moveTo>
                    <a:pt x="219075" y="73025"/>
                  </a:moveTo>
                  <a:lnTo>
                    <a:pt x="0" y="73025"/>
                  </a:lnTo>
                  <a:lnTo>
                    <a:pt x="0" y="146050"/>
                  </a:lnTo>
                  <a:lnTo>
                    <a:pt x="219075" y="146050"/>
                  </a:lnTo>
                  <a:lnTo>
                    <a:pt x="219075" y="73025"/>
                  </a:lnTo>
                  <a:close/>
                </a:path>
                <a:path w="1080135" h="219075">
                  <a:moveTo>
                    <a:pt x="511175" y="73025"/>
                  </a:moveTo>
                  <a:lnTo>
                    <a:pt x="292100" y="73025"/>
                  </a:lnTo>
                  <a:lnTo>
                    <a:pt x="292100" y="146050"/>
                  </a:lnTo>
                  <a:lnTo>
                    <a:pt x="511175" y="146050"/>
                  </a:lnTo>
                  <a:lnTo>
                    <a:pt x="511175" y="73025"/>
                  </a:lnTo>
                  <a:close/>
                </a:path>
                <a:path w="1080135" h="219075">
                  <a:moveTo>
                    <a:pt x="803275" y="73025"/>
                  </a:moveTo>
                  <a:lnTo>
                    <a:pt x="584200" y="73025"/>
                  </a:lnTo>
                  <a:lnTo>
                    <a:pt x="584200" y="146050"/>
                  </a:lnTo>
                  <a:lnTo>
                    <a:pt x="803275" y="146050"/>
                  </a:lnTo>
                  <a:lnTo>
                    <a:pt x="803275" y="73025"/>
                  </a:lnTo>
                  <a:close/>
                </a:path>
                <a:path w="1080135" h="219075">
                  <a:moveTo>
                    <a:pt x="860944" y="0"/>
                  </a:moveTo>
                  <a:lnTo>
                    <a:pt x="860944" y="219075"/>
                  </a:lnTo>
                  <a:lnTo>
                    <a:pt x="1006994" y="146050"/>
                  </a:lnTo>
                  <a:lnTo>
                    <a:pt x="876300" y="146050"/>
                  </a:lnTo>
                  <a:lnTo>
                    <a:pt x="876300" y="73025"/>
                  </a:lnTo>
                  <a:lnTo>
                    <a:pt x="1006994" y="73025"/>
                  </a:lnTo>
                  <a:lnTo>
                    <a:pt x="860944" y="0"/>
                  </a:lnTo>
                  <a:close/>
                </a:path>
                <a:path w="1080135" h="219075">
                  <a:moveTo>
                    <a:pt x="897456" y="73025"/>
                  </a:moveTo>
                  <a:lnTo>
                    <a:pt x="876300" y="73025"/>
                  </a:lnTo>
                  <a:lnTo>
                    <a:pt x="876300" y="146050"/>
                  </a:lnTo>
                  <a:lnTo>
                    <a:pt x="897456" y="146050"/>
                  </a:lnTo>
                  <a:lnTo>
                    <a:pt x="897456" y="73025"/>
                  </a:lnTo>
                  <a:close/>
                </a:path>
                <a:path w="1080135" h="219075">
                  <a:moveTo>
                    <a:pt x="1006994" y="73025"/>
                  </a:moveTo>
                  <a:lnTo>
                    <a:pt x="897456" y="73025"/>
                  </a:lnTo>
                  <a:lnTo>
                    <a:pt x="897456" y="146050"/>
                  </a:lnTo>
                  <a:lnTo>
                    <a:pt x="1006994" y="146050"/>
                  </a:lnTo>
                  <a:lnTo>
                    <a:pt x="1080019" y="109537"/>
                  </a:lnTo>
                  <a:lnTo>
                    <a:pt x="1006994" y="73025"/>
                  </a:lnTo>
                  <a:close/>
                </a:path>
              </a:pathLst>
            </a:custGeom>
            <a:solidFill>
              <a:srgbClr val="C00000"/>
            </a:solidFill>
          </p:spPr>
          <p:txBody>
            <a:bodyPr wrap="square" lIns="0" tIns="0" rIns="0" bIns="0" rtlCol="0"/>
            <a:lstStyle/>
            <a:p>
              <a:endParaRPr/>
            </a:p>
          </p:txBody>
        </p:sp>
      </p:grpSp>
      <p:pic>
        <p:nvPicPr>
          <p:cNvPr id="25" name="object 25"/>
          <p:cNvPicPr/>
          <p:nvPr/>
        </p:nvPicPr>
        <p:blipFill>
          <a:blip r:embed="rId9" cstate="print"/>
          <a:stretch>
            <a:fillRect/>
          </a:stretch>
        </p:blipFill>
        <p:spPr>
          <a:xfrm>
            <a:off x="5422391" y="4255008"/>
            <a:ext cx="813815" cy="813815"/>
          </a:xfrm>
          <a:prstGeom prst="rect">
            <a:avLst/>
          </a:prstGeom>
        </p:spPr>
      </p:pic>
      <p:pic>
        <p:nvPicPr>
          <p:cNvPr id="26" name="object 26"/>
          <p:cNvPicPr/>
          <p:nvPr/>
        </p:nvPicPr>
        <p:blipFill>
          <a:blip r:embed="rId10" cstate="print"/>
          <a:stretch>
            <a:fillRect/>
          </a:stretch>
        </p:blipFill>
        <p:spPr>
          <a:xfrm>
            <a:off x="5422391" y="5477255"/>
            <a:ext cx="813815" cy="8138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480</TotalTime>
  <Words>2232</Words>
  <Application>Microsoft Office PowerPoint</Application>
  <PresentationFormat>Widescreen</PresentationFormat>
  <Paragraphs>296</Paragraphs>
  <Slides>41</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Aptos</vt:lpstr>
      <vt:lpstr>Arial</vt:lpstr>
      <vt:lpstr>Arial MT</vt:lpstr>
      <vt:lpstr>Calibri</vt:lpstr>
      <vt:lpstr>Office Theme</vt:lpstr>
      <vt:lpstr>PowerPoint Presentation</vt:lpstr>
      <vt:lpstr>Introductions</vt:lpstr>
      <vt:lpstr>Today</vt:lpstr>
      <vt:lpstr>Objectives of course</vt:lpstr>
      <vt:lpstr>PowerPoint Presentation</vt:lpstr>
      <vt:lpstr>Entrepreneurship principles</vt:lpstr>
      <vt:lpstr>Risks</vt:lpstr>
      <vt:lpstr>Sources of Risk</vt:lpstr>
      <vt:lpstr>Is there a problem?</vt:lpstr>
      <vt:lpstr>How big is the problem (aka Market size)</vt:lpstr>
      <vt:lpstr>Does it work?</vt:lpstr>
      <vt:lpstr>PowerPoint Presentation</vt:lpstr>
      <vt:lpstr>Remember Economic buyers (day one)</vt:lpstr>
      <vt:lpstr>How easy to access this money?</vt:lpstr>
      <vt:lpstr>PowerPoint Presentation</vt:lpstr>
      <vt:lpstr>Effectiveness v Efficiency</vt:lpstr>
      <vt:lpstr>PowerPoint Presentation</vt:lpstr>
      <vt:lpstr>Financial risk</vt:lpstr>
      <vt:lpstr>Sales, Profit, Cash</vt:lpstr>
      <vt:lpstr>Cash v Profit</vt:lpstr>
      <vt:lpstr>Will you run out of money?</vt:lpstr>
      <vt:lpstr>Liquidity risk: Don’t run out of money</vt:lpstr>
      <vt:lpstr>Angel investors</vt:lpstr>
      <vt:lpstr>Operational risk</vt:lpstr>
      <vt:lpstr>Sources of Operational risk</vt:lpstr>
      <vt:lpstr>Operational risk: people, the contingency plans, and insurance</vt:lpstr>
      <vt:lpstr>Will customers pay?</vt:lpstr>
      <vt:lpstr>Will customers pay?</vt:lpstr>
      <vt:lpstr>How did you work out pricing?</vt:lpstr>
      <vt:lpstr>How much will it cost you to get them to pay?</vt:lpstr>
      <vt:lpstr>Does your model rely on people buying your solution or using it more than once?</vt:lpstr>
      <vt:lpstr>This brings down cost of customer acquisition</vt:lpstr>
      <vt:lpstr>Customer Discovery!</vt:lpstr>
      <vt:lpstr>At the heart of everything you do</vt:lpstr>
      <vt:lpstr>What, Why, and a bit of How</vt:lpstr>
      <vt:lpstr>Target customer</vt:lpstr>
      <vt:lpstr>Finding Interviewees</vt:lpstr>
      <vt:lpstr>The interview</vt:lpstr>
      <vt:lpstr>Listen…</vt:lpstr>
      <vt:lpstr>Recap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Mahmoud Kiasari</cp:lastModifiedBy>
  <cp:revision>1</cp:revision>
  <dcterms:created xsi:type="dcterms:W3CDTF">2025-11-04T16:28:59Z</dcterms:created>
  <dcterms:modified xsi:type="dcterms:W3CDTF">2025-11-05T00:29:45Z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2025-11-03T00:00:00Z</vt:filetime>
  </property>
  <property fmtid="{D5CDD505-2E9C-101B-9397-08002B2CF9AE}" pid="3" name="LastSaved">
    <vt:filetime>2025-11-04T00:00:00Z</vt:filetime>
  </property>
  <property fmtid="{D5CDD505-2E9C-101B-9397-08002B2CF9AE}" pid="4" name="Producer">
    <vt:lpwstr>macOS Version 15.6.1 (Build 24G90) Quartz PDFContext</vt:lpwstr>
  </property>
</Properties>
</file>